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93467" r:id="rId2"/>
  </p:sldMasterIdLst>
  <p:notesMasterIdLst>
    <p:notesMasterId r:id="rId36"/>
  </p:notesMasterIdLst>
  <p:sldIdLst>
    <p:sldId id="354" r:id="rId3"/>
    <p:sldId id="348" r:id="rId4"/>
    <p:sldId id="349" r:id="rId5"/>
    <p:sldId id="350" r:id="rId6"/>
    <p:sldId id="344" r:id="rId7"/>
    <p:sldId id="258" r:id="rId8"/>
    <p:sldId id="259" r:id="rId9"/>
    <p:sldId id="260" r:id="rId10"/>
    <p:sldId id="333" r:id="rId11"/>
    <p:sldId id="261" r:id="rId12"/>
    <p:sldId id="263" r:id="rId13"/>
    <p:sldId id="332" r:id="rId14"/>
    <p:sldId id="324" r:id="rId15"/>
    <p:sldId id="264" r:id="rId16"/>
    <p:sldId id="339" r:id="rId17"/>
    <p:sldId id="345" r:id="rId18"/>
    <p:sldId id="343" r:id="rId19"/>
    <p:sldId id="282" r:id="rId20"/>
    <p:sldId id="267" r:id="rId21"/>
    <p:sldId id="268" r:id="rId22"/>
    <p:sldId id="269" r:id="rId23"/>
    <p:sldId id="284" r:id="rId24"/>
    <p:sldId id="285" r:id="rId25"/>
    <p:sldId id="329" r:id="rId26"/>
    <p:sldId id="281" r:id="rId27"/>
    <p:sldId id="331" r:id="rId28"/>
    <p:sldId id="341" r:id="rId29"/>
    <p:sldId id="330" r:id="rId30"/>
    <p:sldId id="278" r:id="rId31"/>
    <p:sldId id="336" r:id="rId32"/>
    <p:sldId id="346" r:id="rId33"/>
    <p:sldId id="342" r:id="rId34"/>
    <p:sldId id="352"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na N Patel" initials="HNP" lastIdx="2" clrIdx="0"/>
  <p:cmAuthor id="2" name="Rush" initials="R" lastIdx="8" clrIdx="1"/>
  <p:cmAuthor id="3" name="Severa Chavez" initials="SC" lastIdx="1" clrIdx="2">
    <p:extLst>
      <p:ext uri="{19B8F6BF-5375-455C-9EA6-DF929625EA0E}">
        <p15:presenceInfo xmlns:p15="http://schemas.microsoft.com/office/powerpoint/2012/main" userId="S::schavez@acc.org::554d292c-6acf-45f2-a179-1dca2405d3c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AEA"/>
    <a:srgbClr val="08121F"/>
    <a:srgbClr val="3A566F"/>
    <a:srgbClr val="7A7E82"/>
    <a:srgbClr val="00CC66"/>
    <a:srgbClr val="E27100"/>
    <a:srgbClr val="8D8A00"/>
    <a:srgbClr val="CCCC00"/>
    <a:srgbClr val="FF5050"/>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979" autoAdjust="0"/>
    <p:restoredTop sz="94198" autoAdjust="0"/>
  </p:normalViewPr>
  <p:slideViewPr>
    <p:cSldViewPr snapToGrid="0">
      <p:cViewPr varScale="1">
        <p:scale>
          <a:sx n="63" d="100"/>
          <a:sy n="63" d="100"/>
        </p:scale>
        <p:origin x="304" y="48"/>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FA81E3-FEFF-4A45-997E-E18D2C2B0DED}" type="doc">
      <dgm:prSet loTypeId="urn:microsoft.com/office/officeart/2005/8/layout/cycle6" loCatId="" qsTypeId="urn:microsoft.com/office/officeart/2005/8/quickstyle/simple2" qsCatId="simple" csTypeId="urn:microsoft.com/office/officeart/2005/8/colors/accent1_4" csCatId="accent1" phldr="1"/>
      <dgm:spPr/>
      <dgm:t>
        <a:bodyPr/>
        <a:lstStyle/>
        <a:p>
          <a:endParaRPr lang="en-US"/>
        </a:p>
      </dgm:t>
    </dgm:pt>
    <dgm:pt modelId="{0ECD3B2F-12E0-4744-9246-08CFE30DC8F7}">
      <dgm:prSet phldrT="[Text]" custT="1"/>
      <dgm:spPr/>
      <dgm:t>
        <a:bodyPr/>
        <a:lstStyle/>
        <a:p>
          <a:r>
            <a:rPr lang="en-US" sz="2000" b="0" cap="none" spc="0" dirty="0">
              <a:ln w="0">
                <a:solidFill>
                  <a:srgbClr val="FFC000"/>
                </a:solidFill>
              </a:ln>
              <a:solidFill>
                <a:srgbClr val="FFC000"/>
              </a:solidFill>
              <a:effectLst>
                <a:outerShdw blurRad="38100" dist="19050" dir="2700000" algn="tl" rotWithShape="0">
                  <a:schemeClr val="dk1">
                    <a:alpha val="40000"/>
                  </a:schemeClr>
                </a:outerShdw>
              </a:effectLst>
            </a:rPr>
            <a:t>Clear and simple to understand</a:t>
          </a:r>
        </a:p>
      </dgm:t>
    </dgm:pt>
    <dgm:pt modelId="{69CE4AB2-5364-524C-B191-26287FD3CC96}" type="parTrans" cxnId="{01390FDF-4FA8-244C-8138-3BDB92C42483}">
      <dgm:prSet/>
      <dgm:spPr/>
      <dgm:t>
        <a:bodyPr/>
        <a:lstStyle/>
        <a:p>
          <a:endParaRPr lang="en-US"/>
        </a:p>
      </dgm:t>
    </dgm:pt>
    <dgm:pt modelId="{61C005EF-7EA0-7545-80FA-B1D00D810238}" type="sibTrans" cxnId="{01390FDF-4FA8-244C-8138-3BDB92C42483}">
      <dgm:prSet/>
      <dgm:spPr>
        <a:ln w="38100">
          <a:solidFill>
            <a:srgbClr val="0070C0"/>
          </a:solidFill>
          <a:prstDash val="sysDash"/>
        </a:ln>
      </dgm:spPr>
      <dgm:t>
        <a:bodyPr/>
        <a:lstStyle/>
        <a:p>
          <a:endParaRPr lang="en-US" sz="2000">
            <a:effectLst>
              <a:outerShdw blurRad="38100" dist="38100" dir="2700000" algn="tl">
                <a:srgbClr val="000000">
                  <a:alpha val="43137"/>
                </a:srgbClr>
              </a:outerShdw>
            </a:effectLst>
          </a:endParaRPr>
        </a:p>
      </dgm:t>
    </dgm:pt>
    <dgm:pt modelId="{D821B154-C9F7-F948-87BC-8E37C2BC5303}">
      <dgm:prSet phldrT="[Text]" custT="1"/>
      <dgm:spPr>
        <a:solidFill>
          <a:srgbClr val="00CC66"/>
        </a:solidFill>
      </dgm:spPr>
      <dgm:t>
        <a:bodyPr/>
        <a:lstStyle/>
        <a:p>
          <a:r>
            <a:rPr lang="en-US" sz="2000" b="0" cap="none" spc="0" dirty="0">
              <a:ln w="0">
                <a:solidFill>
                  <a:srgbClr val="FFC000"/>
                </a:solidFill>
              </a:ln>
              <a:solidFill>
                <a:srgbClr val="FFC000"/>
              </a:solidFill>
              <a:effectLst>
                <a:outerShdw blurRad="38100" dist="19050" dir="2700000" algn="tl" rotWithShape="0">
                  <a:schemeClr val="dk1">
                    <a:alpha val="40000"/>
                  </a:schemeClr>
                </a:outerShdw>
              </a:effectLst>
            </a:rPr>
            <a:t>Flexible </a:t>
          </a:r>
        </a:p>
      </dgm:t>
    </dgm:pt>
    <dgm:pt modelId="{DE60CF94-501E-EF47-BC7B-0A33A1C624DD}" type="parTrans" cxnId="{C6E43DA5-2004-D640-8BFF-2E50DCB9D8F4}">
      <dgm:prSet/>
      <dgm:spPr/>
      <dgm:t>
        <a:bodyPr/>
        <a:lstStyle/>
        <a:p>
          <a:endParaRPr lang="en-US"/>
        </a:p>
      </dgm:t>
    </dgm:pt>
    <dgm:pt modelId="{56158B4E-924E-4A46-BD1D-D679C15723EB}" type="sibTrans" cxnId="{C6E43DA5-2004-D640-8BFF-2E50DCB9D8F4}">
      <dgm:prSet/>
      <dgm:spPr>
        <a:ln w="38100">
          <a:solidFill>
            <a:srgbClr val="0070C0"/>
          </a:solidFill>
          <a:prstDash val="sysDash"/>
        </a:ln>
      </dgm:spPr>
      <dgm:t>
        <a:bodyPr/>
        <a:lstStyle/>
        <a:p>
          <a:endParaRPr lang="en-US" sz="2000">
            <a:effectLst>
              <a:outerShdw blurRad="38100" dist="38100" dir="2700000" algn="tl">
                <a:srgbClr val="000000">
                  <a:alpha val="43137"/>
                </a:srgbClr>
              </a:outerShdw>
            </a:effectLst>
          </a:endParaRPr>
        </a:p>
      </dgm:t>
    </dgm:pt>
    <dgm:pt modelId="{0A21F11A-99AE-A843-9126-E6EC1002028B}">
      <dgm:prSet phldrT="[Text]" custT="1"/>
      <dgm:spPr>
        <a:solidFill>
          <a:srgbClr val="8D8A00"/>
        </a:solidFill>
      </dgm:spPr>
      <dgm:t>
        <a:bodyPr/>
        <a:lstStyle/>
        <a:p>
          <a:r>
            <a:rPr lang="en-US" altLang="en-US" sz="2000" b="0" cap="none" spc="0" dirty="0">
              <a:ln w="0">
                <a:solidFill>
                  <a:srgbClr val="FFC000"/>
                </a:solidFill>
              </a:ln>
              <a:solidFill>
                <a:srgbClr val="FFC000"/>
              </a:solidFill>
              <a:effectLst>
                <a:outerShdw blurRad="38100" dist="19050" dir="2700000" algn="tl" rotWithShape="0">
                  <a:schemeClr val="dk1">
                    <a:alpha val="40000"/>
                  </a:schemeClr>
                </a:outerShdw>
              </a:effectLst>
              <a:ea typeface="Times New Roman" panose="02020603050405020304" pitchFamily="18" charset="0"/>
              <a:cs typeface="Arial" panose="020B0604020202020204" pitchFamily="34" charset="0"/>
            </a:rPr>
            <a:t>Mutually agreed upon vision</a:t>
          </a:r>
          <a:endParaRPr lang="en-US" sz="2000" b="0" cap="none" spc="0" dirty="0">
            <a:ln w="0">
              <a:solidFill>
                <a:srgbClr val="FFC000"/>
              </a:solidFill>
            </a:ln>
            <a:solidFill>
              <a:srgbClr val="FFC000"/>
            </a:solidFill>
            <a:effectLst>
              <a:outerShdw blurRad="38100" dist="19050" dir="2700000" algn="tl" rotWithShape="0">
                <a:schemeClr val="dk1">
                  <a:alpha val="40000"/>
                </a:schemeClr>
              </a:outerShdw>
            </a:effectLst>
          </a:endParaRPr>
        </a:p>
      </dgm:t>
    </dgm:pt>
    <dgm:pt modelId="{55483D06-3A20-354E-8C4B-887CC2AF5FDF}" type="parTrans" cxnId="{C2ACE4C4-2D4E-9641-A559-C61AB43C3186}">
      <dgm:prSet/>
      <dgm:spPr/>
      <dgm:t>
        <a:bodyPr/>
        <a:lstStyle/>
        <a:p>
          <a:endParaRPr lang="en-US"/>
        </a:p>
      </dgm:t>
    </dgm:pt>
    <dgm:pt modelId="{9422A3D6-B1F7-C245-B597-990A9FA6F5B5}" type="sibTrans" cxnId="{C2ACE4C4-2D4E-9641-A559-C61AB43C3186}">
      <dgm:prSet/>
      <dgm:spPr>
        <a:ln w="38100">
          <a:solidFill>
            <a:srgbClr val="0070C0"/>
          </a:solidFill>
          <a:prstDash val="sysDash"/>
        </a:ln>
      </dgm:spPr>
      <dgm:t>
        <a:bodyPr/>
        <a:lstStyle/>
        <a:p>
          <a:endParaRPr lang="en-US" sz="2000">
            <a:effectLst>
              <a:outerShdw blurRad="38100" dist="38100" dir="2700000" algn="tl">
                <a:srgbClr val="000000">
                  <a:alpha val="43137"/>
                </a:srgbClr>
              </a:outerShdw>
            </a:effectLst>
          </a:endParaRPr>
        </a:p>
      </dgm:t>
    </dgm:pt>
    <dgm:pt modelId="{B27D4923-CF63-554C-A0CA-7D1B1819ECA5}">
      <dgm:prSet phldrT="[Text]" custT="1"/>
      <dgm:spPr>
        <a:solidFill>
          <a:srgbClr val="E27100"/>
        </a:solidFill>
      </dgm:spPr>
      <dgm:t>
        <a:bodyPr/>
        <a:lstStyle/>
        <a:p>
          <a:r>
            <a:rPr lang="en-US" sz="2000" b="0" cap="none" spc="0" dirty="0">
              <a:ln w="0">
                <a:solidFill>
                  <a:srgbClr val="FFC000"/>
                </a:solidFill>
              </a:ln>
              <a:solidFill>
                <a:srgbClr val="FFC000"/>
              </a:solidFill>
              <a:effectLst>
                <a:outerShdw blurRad="38100" dist="19050" dir="2700000" algn="tl" rotWithShape="0">
                  <a:schemeClr val="dk1">
                    <a:alpha val="40000"/>
                  </a:schemeClr>
                </a:outerShdw>
              </a:effectLst>
            </a:rPr>
            <a:t>Advances mission </a:t>
          </a:r>
        </a:p>
      </dgm:t>
    </dgm:pt>
    <dgm:pt modelId="{AE57672B-35A1-D14D-8757-CA164FEFE904}" type="parTrans" cxnId="{EA141D05-A6A9-8941-AC46-AB6C529BB7D6}">
      <dgm:prSet/>
      <dgm:spPr/>
      <dgm:t>
        <a:bodyPr/>
        <a:lstStyle/>
        <a:p>
          <a:endParaRPr lang="en-US"/>
        </a:p>
      </dgm:t>
    </dgm:pt>
    <dgm:pt modelId="{DB530FEA-A234-B741-9956-4E6C6E69A3B8}" type="sibTrans" cxnId="{EA141D05-A6A9-8941-AC46-AB6C529BB7D6}">
      <dgm:prSet/>
      <dgm:spPr>
        <a:ln w="38100">
          <a:solidFill>
            <a:srgbClr val="0070C0"/>
          </a:solidFill>
          <a:prstDash val="sysDash"/>
        </a:ln>
      </dgm:spPr>
      <dgm:t>
        <a:bodyPr/>
        <a:lstStyle/>
        <a:p>
          <a:endParaRPr lang="en-US" sz="2000">
            <a:effectLst>
              <a:outerShdw blurRad="38100" dist="38100" dir="2700000" algn="tl">
                <a:srgbClr val="000000">
                  <a:alpha val="43137"/>
                </a:srgbClr>
              </a:outerShdw>
            </a:effectLst>
          </a:endParaRPr>
        </a:p>
      </dgm:t>
    </dgm:pt>
    <dgm:pt modelId="{527F7C23-E2FD-644F-98C7-677756906E7D}">
      <dgm:prSet phldrT="[Text]" custT="1"/>
      <dgm:spPr>
        <a:solidFill>
          <a:srgbClr val="FF5050"/>
        </a:solidFill>
      </dgm:spPr>
      <dgm:t>
        <a:bodyPr/>
        <a:lstStyle/>
        <a:p>
          <a:r>
            <a:rPr lang="en-US" sz="2000" b="0" cap="none" spc="0" dirty="0">
              <a:ln w="0">
                <a:solidFill>
                  <a:srgbClr val="FFC000"/>
                </a:solidFill>
              </a:ln>
              <a:solidFill>
                <a:srgbClr val="FFC000"/>
              </a:solidFill>
              <a:effectLst>
                <a:outerShdw blurRad="38100" dist="19050" dir="2700000" algn="tl" rotWithShape="0">
                  <a:schemeClr val="dk1">
                    <a:alpha val="40000"/>
                  </a:schemeClr>
                </a:outerShdw>
              </a:effectLst>
            </a:rPr>
            <a:t>Fair and equitable </a:t>
          </a:r>
        </a:p>
      </dgm:t>
    </dgm:pt>
    <dgm:pt modelId="{D2E5B9FA-5280-304D-8E7E-8DA427AA9CAB}" type="parTrans" cxnId="{435B448C-8744-1642-84EB-A90438E696F3}">
      <dgm:prSet/>
      <dgm:spPr/>
      <dgm:t>
        <a:bodyPr/>
        <a:lstStyle/>
        <a:p>
          <a:endParaRPr lang="en-US"/>
        </a:p>
      </dgm:t>
    </dgm:pt>
    <dgm:pt modelId="{18FF0138-548C-C448-8C75-1317FE5129B6}" type="sibTrans" cxnId="{435B448C-8744-1642-84EB-A90438E696F3}">
      <dgm:prSet/>
      <dgm:spPr>
        <a:ln w="38100">
          <a:solidFill>
            <a:srgbClr val="0070C0"/>
          </a:solidFill>
          <a:prstDash val="sysDash"/>
        </a:ln>
      </dgm:spPr>
      <dgm:t>
        <a:bodyPr/>
        <a:lstStyle/>
        <a:p>
          <a:endParaRPr lang="en-US" sz="2000">
            <a:effectLst>
              <a:outerShdw blurRad="38100" dist="38100" dir="2700000" algn="tl">
                <a:srgbClr val="000000">
                  <a:alpha val="43137"/>
                </a:srgbClr>
              </a:outerShdw>
            </a:effectLst>
          </a:endParaRPr>
        </a:p>
      </dgm:t>
    </dgm:pt>
    <dgm:pt modelId="{616E5864-502A-6148-9EBA-ACE8A23BB93D}">
      <dgm:prSet custT="1"/>
      <dgm:spPr>
        <a:solidFill>
          <a:srgbClr val="CC3399"/>
        </a:solidFill>
      </dgm:spPr>
      <dgm:t>
        <a:bodyPr/>
        <a:lstStyle/>
        <a:p>
          <a:r>
            <a:rPr lang="en-US" sz="2000" b="0" cap="none" spc="0" dirty="0">
              <a:ln w="0">
                <a:solidFill>
                  <a:srgbClr val="FFC000"/>
                </a:solidFill>
              </a:ln>
              <a:solidFill>
                <a:srgbClr val="FFC000"/>
              </a:solidFill>
              <a:effectLst>
                <a:outerShdw blurRad="38100" dist="19050" dir="2700000" algn="tl" rotWithShape="0">
                  <a:schemeClr val="dk1">
                    <a:alpha val="40000"/>
                  </a:schemeClr>
                </a:outerShdw>
              </a:effectLst>
            </a:rPr>
            <a:t>Legal and compliant</a:t>
          </a:r>
        </a:p>
      </dgm:t>
    </dgm:pt>
    <dgm:pt modelId="{8192D680-B03B-BC44-884A-8549C0B45D94}" type="parTrans" cxnId="{7F22B3AC-F550-524C-9E16-B8FADFDD47C3}">
      <dgm:prSet/>
      <dgm:spPr/>
      <dgm:t>
        <a:bodyPr/>
        <a:lstStyle/>
        <a:p>
          <a:endParaRPr lang="en-US"/>
        </a:p>
      </dgm:t>
    </dgm:pt>
    <dgm:pt modelId="{F05E3DA3-E531-8344-922F-DE90EBABEC25}" type="sibTrans" cxnId="{7F22B3AC-F550-524C-9E16-B8FADFDD47C3}">
      <dgm:prSet/>
      <dgm:spPr>
        <a:ln w="38100">
          <a:solidFill>
            <a:srgbClr val="0070C0"/>
          </a:solidFill>
          <a:prstDash val="sysDash"/>
        </a:ln>
      </dgm:spPr>
      <dgm:t>
        <a:bodyPr/>
        <a:lstStyle/>
        <a:p>
          <a:endParaRPr lang="en-US" sz="2000">
            <a:effectLst>
              <a:outerShdw blurRad="38100" dist="38100" dir="2700000" algn="tl">
                <a:srgbClr val="000000">
                  <a:alpha val="43137"/>
                </a:srgbClr>
              </a:outerShdw>
            </a:effectLst>
          </a:endParaRPr>
        </a:p>
      </dgm:t>
    </dgm:pt>
    <dgm:pt modelId="{5FF89A08-2F4A-B145-B8AC-5FF82853D3A1}">
      <dgm:prSet custT="1"/>
      <dgm:spPr>
        <a:solidFill>
          <a:srgbClr val="FF00FF"/>
        </a:solidFill>
      </dgm:spPr>
      <dgm:t>
        <a:bodyPr/>
        <a:lstStyle/>
        <a:p>
          <a:r>
            <a:rPr lang="en-US" sz="2000" b="0" cap="none" spc="0" dirty="0">
              <a:ln w="0">
                <a:solidFill>
                  <a:srgbClr val="FFC000"/>
                </a:solidFill>
              </a:ln>
              <a:solidFill>
                <a:srgbClr val="FFC000"/>
              </a:solidFill>
              <a:effectLst>
                <a:outerShdw blurRad="38100" dist="19050" dir="2700000" algn="tl" rotWithShape="0">
                  <a:schemeClr val="dk1">
                    <a:alpha val="40000"/>
                  </a:schemeClr>
                </a:outerShdw>
              </a:effectLst>
              <a:latin typeface="+mn-lt"/>
              <a:ea typeface="+mn-ea"/>
              <a:cs typeface="+mn-cs"/>
            </a:rPr>
            <a:t>Attracts and retains candidates </a:t>
          </a:r>
          <a:endParaRPr lang="en-US" sz="2000" b="0" cap="none" spc="0" dirty="0">
            <a:ln w="0">
              <a:solidFill>
                <a:srgbClr val="FFC000"/>
              </a:solidFill>
            </a:ln>
            <a:solidFill>
              <a:srgbClr val="FFC000"/>
            </a:solidFill>
            <a:effectLst>
              <a:outerShdw blurRad="38100" dist="19050" dir="2700000" algn="tl" rotWithShape="0">
                <a:schemeClr val="dk1">
                  <a:alpha val="40000"/>
                </a:schemeClr>
              </a:outerShdw>
            </a:effectLst>
          </a:endParaRPr>
        </a:p>
      </dgm:t>
    </dgm:pt>
    <dgm:pt modelId="{64CA9776-7A3B-004E-9B80-1347BE964EC8}" type="parTrans" cxnId="{E538BAC7-8E27-0B49-9749-6FDD76B0C029}">
      <dgm:prSet/>
      <dgm:spPr/>
      <dgm:t>
        <a:bodyPr/>
        <a:lstStyle/>
        <a:p>
          <a:endParaRPr lang="en-US"/>
        </a:p>
      </dgm:t>
    </dgm:pt>
    <dgm:pt modelId="{03DB4D4C-264D-9245-82F8-E99A48D82B04}" type="sibTrans" cxnId="{E538BAC7-8E27-0B49-9749-6FDD76B0C029}">
      <dgm:prSet/>
      <dgm:spPr>
        <a:ln w="38100">
          <a:solidFill>
            <a:srgbClr val="0070C0"/>
          </a:solidFill>
          <a:prstDash val="sysDash"/>
        </a:ln>
      </dgm:spPr>
      <dgm:t>
        <a:bodyPr/>
        <a:lstStyle/>
        <a:p>
          <a:endParaRPr lang="en-US" sz="2000">
            <a:effectLst>
              <a:outerShdw blurRad="38100" dist="38100" dir="2700000" algn="tl">
                <a:srgbClr val="000000">
                  <a:alpha val="43137"/>
                </a:srgbClr>
              </a:outerShdw>
            </a:effectLst>
          </a:endParaRPr>
        </a:p>
      </dgm:t>
    </dgm:pt>
    <dgm:pt modelId="{B6489275-D807-264A-BD67-AD7D001908FA}">
      <dgm:prSet custT="1"/>
      <dgm:spPr>
        <a:solidFill>
          <a:srgbClr val="7030A0"/>
        </a:solidFill>
      </dgm:spPr>
      <dgm:t>
        <a:bodyPr/>
        <a:lstStyle/>
        <a:p>
          <a:r>
            <a:rPr lang="en-US" sz="2000" b="0" cap="none" spc="0" dirty="0">
              <a:ln w="0">
                <a:solidFill>
                  <a:srgbClr val="FFC000"/>
                </a:solidFill>
              </a:ln>
              <a:solidFill>
                <a:srgbClr val="FFC000"/>
              </a:solidFill>
              <a:effectLst>
                <a:outerShdw blurRad="38100" dist="19050" dir="2700000" algn="tl" rotWithShape="0">
                  <a:schemeClr val="dk1">
                    <a:alpha val="40000"/>
                  </a:schemeClr>
                </a:outerShdw>
              </a:effectLst>
            </a:rPr>
            <a:t>Transparent</a:t>
          </a:r>
        </a:p>
      </dgm:t>
    </dgm:pt>
    <dgm:pt modelId="{48225C1E-23BD-AA4B-AA2A-C7ADEE955EE5}" type="parTrans" cxnId="{406E25F1-1F74-5F43-BC12-811E7C16DFE5}">
      <dgm:prSet/>
      <dgm:spPr/>
      <dgm:t>
        <a:bodyPr/>
        <a:lstStyle/>
        <a:p>
          <a:endParaRPr lang="en-US"/>
        </a:p>
      </dgm:t>
    </dgm:pt>
    <dgm:pt modelId="{159DFF38-D34E-CB41-9749-E6EC1E82A675}" type="sibTrans" cxnId="{406E25F1-1F74-5F43-BC12-811E7C16DFE5}">
      <dgm:prSet/>
      <dgm:spPr>
        <a:ln w="38100">
          <a:solidFill>
            <a:srgbClr val="0070C0"/>
          </a:solidFill>
          <a:prstDash val="sysDash"/>
        </a:ln>
      </dgm:spPr>
      <dgm:t>
        <a:bodyPr/>
        <a:lstStyle/>
        <a:p>
          <a:endParaRPr lang="en-US" sz="2000">
            <a:effectLst>
              <a:outerShdw blurRad="38100" dist="38100" dir="2700000" algn="tl">
                <a:srgbClr val="000000">
                  <a:alpha val="43137"/>
                </a:srgbClr>
              </a:outerShdw>
            </a:effectLst>
          </a:endParaRPr>
        </a:p>
      </dgm:t>
    </dgm:pt>
    <dgm:pt modelId="{F7773181-CA5F-A34B-BD15-9E4C56767A56}" type="pres">
      <dgm:prSet presAssocID="{D1FA81E3-FEFF-4A45-997E-E18D2C2B0DED}" presName="cycle" presStyleCnt="0">
        <dgm:presLayoutVars>
          <dgm:dir/>
          <dgm:resizeHandles val="exact"/>
        </dgm:presLayoutVars>
      </dgm:prSet>
      <dgm:spPr/>
    </dgm:pt>
    <dgm:pt modelId="{ED2433D9-C879-EB4A-93DF-AB1E88ED39A5}" type="pres">
      <dgm:prSet presAssocID="{0ECD3B2F-12E0-4744-9246-08CFE30DC8F7}" presName="node" presStyleLbl="node1" presStyleIdx="0" presStyleCnt="8" custScaleX="194993" custRadScaleRad="96950" custRadScaleInc="-2969">
        <dgm:presLayoutVars>
          <dgm:bulletEnabled val="1"/>
        </dgm:presLayoutVars>
      </dgm:prSet>
      <dgm:spPr/>
    </dgm:pt>
    <dgm:pt modelId="{EA96C35F-E202-C94D-ACDC-16E3D3EED009}" type="pres">
      <dgm:prSet presAssocID="{0ECD3B2F-12E0-4744-9246-08CFE30DC8F7}" presName="spNode" presStyleCnt="0"/>
      <dgm:spPr/>
    </dgm:pt>
    <dgm:pt modelId="{EA61224C-5D47-4D41-BD57-EC1EEA509AAC}" type="pres">
      <dgm:prSet presAssocID="{61C005EF-7EA0-7545-80FA-B1D00D810238}" presName="sibTrans" presStyleLbl="sibTrans1D1" presStyleIdx="0" presStyleCnt="8" custScaleX="2000000"/>
      <dgm:spPr/>
    </dgm:pt>
    <dgm:pt modelId="{06D4B05B-8AEE-DB47-8495-1B94FC90112C}" type="pres">
      <dgm:prSet presAssocID="{D821B154-C9F7-F948-87BC-8E37C2BC5303}" presName="node" presStyleLbl="node1" presStyleIdx="1" presStyleCnt="8" custScaleX="194993" custRadScaleRad="101592" custRadScaleInc="64737">
        <dgm:presLayoutVars>
          <dgm:bulletEnabled val="1"/>
        </dgm:presLayoutVars>
      </dgm:prSet>
      <dgm:spPr/>
    </dgm:pt>
    <dgm:pt modelId="{862B9A33-519E-614E-A6A9-7AFAC3CF4EC8}" type="pres">
      <dgm:prSet presAssocID="{D821B154-C9F7-F948-87BC-8E37C2BC5303}" presName="spNode" presStyleCnt="0"/>
      <dgm:spPr/>
    </dgm:pt>
    <dgm:pt modelId="{69339694-DFA0-F743-B2B2-9C1459146AB4}" type="pres">
      <dgm:prSet presAssocID="{56158B4E-924E-4A46-BD1D-D679C15723EB}" presName="sibTrans" presStyleLbl="sibTrans1D1" presStyleIdx="1" presStyleCnt="8" custScaleX="2000000"/>
      <dgm:spPr/>
    </dgm:pt>
    <dgm:pt modelId="{046310C6-D645-AF47-A129-61BA315C8A7D}" type="pres">
      <dgm:prSet presAssocID="{0A21F11A-99AE-A843-9126-E6EC1002028B}" presName="node" presStyleLbl="node1" presStyleIdx="2" presStyleCnt="8" custScaleX="194993">
        <dgm:presLayoutVars>
          <dgm:bulletEnabled val="1"/>
        </dgm:presLayoutVars>
      </dgm:prSet>
      <dgm:spPr/>
    </dgm:pt>
    <dgm:pt modelId="{7D014C10-3C59-A640-9C42-F7F444BBADC2}" type="pres">
      <dgm:prSet presAssocID="{0A21F11A-99AE-A843-9126-E6EC1002028B}" presName="spNode" presStyleCnt="0"/>
      <dgm:spPr/>
    </dgm:pt>
    <dgm:pt modelId="{480CA59F-C372-BE42-BC4C-279C9325DA3F}" type="pres">
      <dgm:prSet presAssocID="{9422A3D6-B1F7-C245-B597-990A9FA6F5B5}" presName="sibTrans" presStyleLbl="sibTrans1D1" presStyleIdx="2" presStyleCnt="8" custScaleX="2000000"/>
      <dgm:spPr/>
    </dgm:pt>
    <dgm:pt modelId="{A06DC217-7C80-1741-81D9-C97E4DD0EC8B}" type="pres">
      <dgm:prSet presAssocID="{B27D4923-CF63-554C-A0CA-7D1B1819ECA5}" presName="node" presStyleLbl="node1" presStyleIdx="3" presStyleCnt="8" custScaleX="194993" custRadScaleRad="98667" custRadScaleInc="-72072">
        <dgm:presLayoutVars>
          <dgm:bulletEnabled val="1"/>
        </dgm:presLayoutVars>
      </dgm:prSet>
      <dgm:spPr/>
    </dgm:pt>
    <dgm:pt modelId="{7F8AEA23-B6F5-B547-B5C2-E9584F62373A}" type="pres">
      <dgm:prSet presAssocID="{B27D4923-CF63-554C-A0CA-7D1B1819ECA5}" presName="spNode" presStyleCnt="0"/>
      <dgm:spPr/>
    </dgm:pt>
    <dgm:pt modelId="{4BCC5783-F34F-F040-A2EC-FD17875E381C}" type="pres">
      <dgm:prSet presAssocID="{DB530FEA-A234-B741-9956-4E6C6E69A3B8}" presName="sibTrans" presStyleLbl="sibTrans1D1" presStyleIdx="3" presStyleCnt="8" custScaleX="2000000"/>
      <dgm:spPr/>
    </dgm:pt>
    <dgm:pt modelId="{C44606D0-2968-A746-B2E9-905AD120EB77}" type="pres">
      <dgm:prSet presAssocID="{527F7C23-E2FD-644F-98C7-677756906E7D}" presName="node" presStyleLbl="node1" presStyleIdx="4" presStyleCnt="8" custScaleX="194993" custRadScaleRad="96962" custRadScaleInc="-6874">
        <dgm:presLayoutVars>
          <dgm:bulletEnabled val="1"/>
        </dgm:presLayoutVars>
      </dgm:prSet>
      <dgm:spPr/>
    </dgm:pt>
    <dgm:pt modelId="{EA64078A-5949-3346-A323-BDEDD5D5809D}" type="pres">
      <dgm:prSet presAssocID="{527F7C23-E2FD-644F-98C7-677756906E7D}" presName="spNode" presStyleCnt="0"/>
      <dgm:spPr/>
    </dgm:pt>
    <dgm:pt modelId="{47ECE521-2A7D-4548-8397-244E8982C28C}" type="pres">
      <dgm:prSet presAssocID="{18FF0138-548C-C448-8C75-1317FE5129B6}" presName="sibTrans" presStyleLbl="sibTrans1D1" presStyleIdx="4" presStyleCnt="8" custScaleX="2000000"/>
      <dgm:spPr/>
    </dgm:pt>
    <dgm:pt modelId="{14C99B7C-45DB-B742-8DFE-B1B00D0B2E1E}" type="pres">
      <dgm:prSet presAssocID="{616E5864-502A-6148-9EBA-ACE8A23BB93D}" presName="node" presStyleLbl="node1" presStyleIdx="5" presStyleCnt="8" custScaleX="194993" custRadScaleRad="96936" custRadScaleInc="61098">
        <dgm:presLayoutVars>
          <dgm:bulletEnabled val="1"/>
        </dgm:presLayoutVars>
      </dgm:prSet>
      <dgm:spPr/>
    </dgm:pt>
    <dgm:pt modelId="{E94EC715-87A1-0B46-B8B5-2E7CA2B493CD}" type="pres">
      <dgm:prSet presAssocID="{616E5864-502A-6148-9EBA-ACE8A23BB93D}" presName="spNode" presStyleCnt="0"/>
      <dgm:spPr/>
    </dgm:pt>
    <dgm:pt modelId="{CE2152CC-FA54-FF41-AF2E-81E1D1AE4C44}" type="pres">
      <dgm:prSet presAssocID="{F05E3DA3-E531-8344-922F-DE90EBABEC25}" presName="sibTrans" presStyleLbl="sibTrans1D1" presStyleIdx="5" presStyleCnt="8" custScaleX="2000000"/>
      <dgm:spPr/>
    </dgm:pt>
    <dgm:pt modelId="{4E8F604D-DA60-2643-9E6A-E11DD25B7620}" type="pres">
      <dgm:prSet presAssocID="{5FF89A08-2F4A-B145-B8AC-5FF82853D3A1}" presName="node" presStyleLbl="node1" presStyleIdx="6" presStyleCnt="8" custScaleX="194993" custRadScaleRad="101190">
        <dgm:presLayoutVars>
          <dgm:bulletEnabled val="1"/>
        </dgm:presLayoutVars>
      </dgm:prSet>
      <dgm:spPr/>
    </dgm:pt>
    <dgm:pt modelId="{30878DCB-087E-4240-81A5-3FC49A1C0DD6}" type="pres">
      <dgm:prSet presAssocID="{5FF89A08-2F4A-B145-B8AC-5FF82853D3A1}" presName="spNode" presStyleCnt="0"/>
      <dgm:spPr/>
    </dgm:pt>
    <dgm:pt modelId="{375222BB-7FF1-1E4B-8A48-21B618F03EFF}" type="pres">
      <dgm:prSet presAssocID="{03DB4D4C-264D-9245-82F8-E99A48D82B04}" presName="sibTrans" presStyleLbl="sibTrans1D1" presStyleIdx="6" presStyleCnt="8" custScaleX="2000000"/>
      <dgm:spPr/>
    </dgm:pt>
    <dgm:pt modelId="{8B65E546-DA36-E24A-BCEC-7E0A2ACCB5F9}" type="pres">
      <dgm:prSet presAssocID="{B6489275-D807-264A-BD67-AD7D001908FA}" presName="node" presStyleLbl="node1" presStyleIdx="7" presStyleCnt="8" custScaleX="194993" custRadScaleRad="102920" custRadScaleInc="-76904">
        <dgm:presLayoutVars>
          <dgm:bulletEnabled val="1"/>
        </dgm:presLayoutVars>
      </dgm:prSet>
      <dgm:spPr/>
    </dgm:pt>
    <dgm:pt modelId="{932B7445-948B-0341-B634-EC36DC148D53}" type="pres">
      <dgm:prSet presAssocID="{B6489275-D807-264A-BD67-AD7D001908FA}" presName="spNode" presStyleCnt="0"/>
      <dgm:spPr/>
    </dgm:pt>
    <dgm:pt modelId="{899C69AC-D1C9-A84B-A3FF-D6408AD45F4E}" type="pres">
      <dgm:prSet presAssocID="{159DFF38-D34E-CB41-9749-E6EC1E82A675}" presName="sibTrans" presStyleLbl="sibTrans1D1" presStyleIdx="7" presStyleCnt="8" custScaleX="2000000"/>
      <dgm:spPr/>
    </dgm:pt>
  </dgm:ptLst>
  <dgm:cxnLst>
    <dgm:cxn modelId="{EA141D05-A6A9-8941-AC46-AB6C529BB7D6}" srcId="{D1FA81E3-FEFF-4A45-997E-E18D2C2B0DED}" destId="{B27D4923-CF63-554C-A0CA-7D1B1819ECA5}" srcOrd="3" destOrd="0" parTransId="{AE57672B-35A1-D14D-8757-CA164FEFE904}" sibTransId="{DB530FEA-A234-B741-9956-4E6C6E69A3B8}"/>
    <dgm:cxn modelId="{E161EB0B-68FB-1742-A9DB-5627F480ACDF}" type="presOf" srcId="{61C005EF-7EA0-7545-80FA-B1D00D810238}" destId="{EA61224C-5D47-4D41-BD57-EC1EEA509AAC}" srcOrd="0" destOrd="0" presId="urn:microsoft.com/office/officeart/2005/8/layout/cycle6"/>
    <dgm:cxn modelId="{19DCFE11-ABEC-2947-9B6B-A653C928BDAE}" type="presOf" srcId="{D821B154-C9F7-F948-87BC-8E37C2BC5303}" destId="{06D4B05B-8AEE-DB47-8495-1B94FC90112C}" srcOrd="0" destOrd="0" presId="urn:microsoft.com/office/officeart/2005/8/layout/cycle6"/>
    <dgm:cxn modelId="{FBCBF41C-70CF-DA47-A2B5-F796A123C975}" type="presOf" srcId="{F05E3DA3-E531-8344-922F-DE90EBABEC25}" destId="{CE2152CC-FA54-FF41-AF2E-81E1D1AE4C44}" srcOrd="0" destOrd="0" presId="urn:microsoft.com/office/officeart/2005/8/layout/cycle6"/>
    <dgm:cxn modelId="{3C3A4420-BE4B-CD4C-ABB4-B8E578FF2ABB}" type="presOf" srcId="{B27D4923-CF63-554C-A0CA-7D1B1819ECA5}" destId="{A06DC217-7C80-1741-81D9-C97E4DD0EC8B}" srcOrd="0" destOrd="0" presId="urn:microsoft.com/office/officeart/2005/8/layout/cycle6"/>
    <dgm:cxn modelId="{F12A4221-D7D9-534D-86F9-E622199C4F14}" type="presOf" srcId="{D1FA81E3-FEFF-4A45-997E-E18D2C2B0DED}" destId="{F7773181-CA5F-A34B-BD15-9E4C56767A56}" srcOrd="0" destOrd="0" presId="urn:microsoft.com/office/officeart/2005/8/layout/cycle6"/>
    <dgm:cxn modelId="{1588BF59-2CDF-9F48-A73B-C577C4FE6209}" type="presOf" srcId="{18FF0138-548C-C448-8C75-1317FE5129B6}" destId="{47ECE521-2A7D-4548-8397-244E8982C28C}" srcOrd="0" destOrd="0" presId="urn:microsoft.com/office/officeart/2005/8/layout/cycle6"/>
    <dgm:cxn modelId="{435B448C-8744-1642-84EB-A90438E696F3}" srcId="{D1FA81E3-FEFF-4A45-997E-E18D2C2B0DED}" destId="{527F7C23-E2FD-644F-98C7-677756906E7D}" srcOrd="4" destOrd="0" parTransId="{D2E5B9FA-5280-304D-8E7E-8DA427AA9CAB}" sibTransId="{18FF0138-548C-C448-8C75-1317FE5129B6}"/>
    <dgm:cxn modelId="{2EED6092-9F5E-7C49-B217-B17BCB07C760}" type="presOf" srcId="{B6489275-D807-264A-BD67-AD7D001908FA}" destId="{8B65E546-DA36-E24A-BCEC-7E0A2ACCB5F9}" srcOrd="0" destOrd="0" presId="urn:microsoft.com/office/officeart/2005/8/layout/cycle6"/>
    <dgm:cxn modelId="{952F5EA2-6A42-CD48-9FB9-63AE5FAE25CA}" type="presOf" srcId="{0A21F11A-99AE-A843-9126-E6EC1002028B}" destId="{046310C6-D645-AF47-A129-61BA315C8A7D}" srcOrd="0" destOrd="0" presId="urn:microsoft.com/office/officeart/2005/8/layout/cycle6"/>
    <dgm:cxn modelId="{C6E43DA5-2004-D640-8BFF-2E50DCB9D8F4}" srcId="{D1FA81E3-FEFF-4A45-997E-E18D2C2B0DED}" destId="{D821B154-C9F7-F948-87BC-8E37C2BC5303}" srcOrd="1" destOrd="0" parTransId="{DE60CF94-501E-EF47-BC7B-0A33A1C624DD}" sibTransId="{56158B4E-924E-4A46-BD1D-D679C15723EB}"/>
    <dgm:cxn modelId="{3A1515AB-CBE2-604D-9113-7F890303A7FF}" type="presOf" srcId="{03DB4D4C-264D-9245-82F8-E99A48D82B04}" destId="{375222BB-7FF1-1E4B-8A48-21B618F03EFF}" srcOrd="0" destOrd="0" presId="urn:microsoft.com/office/officeart/2005/8/layout/cycle6"/>
    <dgm:cxn modelId="{02B5AAAB-4927-2B47-9736-2A883B92DF36}" type="presOf" srcId="{527F7C23-E2FD-644F-98C7-677756906E7D}" destId="{C44606D0-2968-A746-B2E9-905AD120EB77}" srcOrd="0" destOrd="0" presId="urn:microsoft.com/office/officeart/2005/8/layout/cycle6"/>
    <dgm:cxn modelId="{7F22B3AC-F550-524C-9E16-B8FADFDD47C3}" srcId="{D1FA81E3-FEFF-4A45-997E-E18D2C2B0DED}" destId="{616E5864-502A-6148-9EBA-ACE8A23BB93D}" srcOrd="5" destOrd="0" parTransId="{8192D680-B03B-BC44-884A-8549C0B45D94}" sibTransId="{F05E3DA3-E531-8344-922F-DE90EBABEC25}"/>
    <dgm:cxn modelId="{618657B2-6131-B64F-8B1C-C253E553C7C5}" type="presOf" srcId="{9422A3D6-B1F7-C245-B597-990A9FA6F5B5}" destId="{480CA59F-C372-BE42-BC4C-279C9325DA3F}" srcOrd="0" destOrd="0" presId="urn:microsoft.com/office/officeart/2005/8/layout/cycle6"/>
    <dgm:cxn modelId="{ADB6D1B9-3777-2A43-965E-61AF6456D2ED}" type="presOf" srcId="{5FF89A08-2F4A-B145-B8AC-5FF82853D3A1}" destId="{4E8F604D-DA60-2643-9E6A-E11DD25B7620}" srcOrd="0" destOrd="0" presId="urn:microsoft.com/office/officeart/2005/8/layout/cycle6"/>
    <dgm:cxn modelId="{C2ACE4C4-2D4E-9641-A559-C61AB43C3186}" srcId="{D1FA81E3-FEFF-4A45-997E-E18D2C2B0DED}" destId="{0A21F11A-99AE-A843-9126-E6EC1002028B}" srcOrd="2" destOrd="0" parTransId="{55483D06-3A20-354E-8C4B-887CC2AF5FDF}" sibTransId="{9422A3D6-B1F7-C245-B597-990A9FA6F5B5}"/>
    <dgm:cxn modelId="{E538BAC7-8E27-0B49-9749-6FDD76B0C029}" srcId="{D1FA81E3-FEFF-4A45-997E-E18D2C2B0DED}" destId="{5FF89A08-2F4A-B145-B8AC-5FF82853D3A1}" srcOrd="6" destOrd="0" parTransId="{64CA9776-7A3B-004E-9B80-1347BE964EC8}" sibTransId="{03DB4D4C-264D-9245-82F8-E99A48D82B04}"/>
    <dgm:cxn modelId="{838F63CB-CCBF-5D49-A05C-D98235ED4061}" type="presOf" srcId="{0ECD3B2F-12E0-4744-9246-08CFE30DC8F7}" destId="{ED2433D9-C879-EB4A-93DF-AB1E88ED39A5}" srcOrd="0" destOrd="0" presId="urn:microsoft.com/office/officeart/2005/8/layout/cycle6"/>
    <dgm:cxn modelId="{2C8DC8D3-31D6-824A-9153-56B9907372BC}" type="presOf" srcId="{DB530FEA-A234-B741-9956-4E6C6E69A3B8}" destId="{4BCC5783-F34F-F040-A2EC-FD17875E381C}" srcOrd="0" destOrd="0" presId="urn:microsoft.com/office/officeart/2005/8/layout/cycle6"/>
    <dgm:cxn modelId="{01390FDF-4FA8-244C-8138-3BDB92C42483}" srcId="{D1FA81E3-FEFF-4A45-997E-E18D2C2B0DED}" destId="{0ECD3B2F-12E0-4744-9246-08CFE30DC8F7}" srcOrd="0" destOrd="0" parTransId="{69CE4AB2-5364-524C-B191-26287FD3CC96}" sibTransId="{61C005EF-7EA0-7545-80FA-B1D00D810238}"/>
    <dgm:cxn modelId="{29853FED-9A57-0047-B21A-0F66C1F66ABF}" type="presOf" srcId="{159DFF38-D34E-CB41-9749-E6EC1E82A675}" destId="{899C69AC-D1C9-A84B-A3FF-D6408AD45F4E}" srcOrd="0" destOrd="0" presId="urn:microsoft.com/office/officeart/2005/8/layout/cycle6"/>
    <dgm:cxn modelId="{7D1F15F1-7424-5047-A192-4141A3B6F0A8}" type="presOf" srcId="{616E5864-502A-6148-9EBA-ACE8A23BB93D}" destId="{14C99B7C-45DB-B742-8DFE-B1B00D0B2E1E}" srcOrd="0" destOrd="0" presId="urn:microsoft.com/office/officeart/2005/8/layout/cycle6"/>
    <dgm:cxn modelId="{406E25F1-1F74-5F43-BC12-811E7C16DFE5}" srcId="{D1FA81E3-FEFF-4A45-997E-E18D2C2B0DED}" destId="{B6489275-D807-264A-BD67-AD7D001908FA}" srcOrd="7" destOrd="0" parTransId="{48225C1E-23BD-AA4B-AA2A-C7ADEE955EE5}" sibTransId="{159DFF38-D34E-CB41-9749-E6EC1E82A675}"/>
    <dgm:cxn modelId="{186932FF-7106-9744-A51C-7A65EB8DD0B3}" type="presOf" srcId="{56158B4E-924E-4A46-BD1D-D679C15723EB}" destId="{69339694-DFA0-F743-B2B2-9C1459146AB4}" srcOrd="0" destOrd="0" presId="urn:microsoft.com/office/officeart/2005/8/layout/cycle6"/>
    <dgm:cxn modelId="{54158C4A-FABC-164B-BD44-8EA78B6D0D0D}" type="presParOf" srcId="{F7773181-CA5F-A34B-BD15-9E4C56767A56}" destId="{ED2433D9-C879-EB4A-93DF-AB1E88ED39A5}" srcOrd="0" destOrd="0" presId="urn:microsoft.com/office/officeart/2005/8/layout/cycle6"/>
    <dgm:cxn modelId="{9E87445C-0462-C842-9E86-74282F0B6284}" type="presParOf" srcId="{F7773181-CA5F-A34B-BD15-9E4C56767A56}" destId="{EA96C35F-E202-C94D-ACDC-16E3D3EED009}" srcOrd="1" destOrd="0" presId="urn:microsoft.com/office/officeart/2005/8/layout/cycle6"/>
    <dgm:cxn modelId="{F5315A0C-775F-9544-B25B-4A0ECA2F96F3}" type="presParOf" srcId="{F7773181-CA5F-A34B-BD15-9E4C56767A56}" destId="{EA61224C-5D47-4D41-BD57-EC1EEA509AAC}" srcOrd="2" destOrd="0" presId="urn:microsoft.com/office/officeart/2005/8/layout/cycle6"/>
    <dgm:cxn modelId="{16C95931-6423-6646-B9BC-5AB869F050BF}" type="presParOf" srcId="{F7773181-CA5F-A34B-BD15-9E4C56767A56}" destId="{06D4B05B-8AEE-DB47-8495-1B94FC90112C}" srcOrd="3" destOrd="0" presId="urn:microsoft.com/office/officeart/2005/8/layout/cycle6"/>
    <dgm:cxn modelId="{9308C9CC-F171-F244-99B7-176B217C6E7A}" type="presParOf" srcId="{F7773181-CA5F-A34B-BD15-9E4C56767A56}" destId="{862B9A33-519E-614E-A6A9-7AFAC3CF4EC8}" srcOrd="4" destOrd="0" presId="urn:microsoft.com/office/officeart/2005/8/layout/cycle6"/>
    <dgm:cxn modelId="{CF3E6692-1BAF-6B49-97B0-8382ADB7357D}" type="presParOf" srcId="{F7773181-CA5F-A34B-BD15-9E4C56767A56}" destId="{69339694-DFA0-F743-B2B2-9C1459146AB4}" srcOrd="5" destOrd="0" presId="urn:microsoft.com/office/officeart/2005/8/layout/cycle6"/>
    <dgm:cxn modelId="{EAF83462-1A73-784E-994C-D2EFD8872AB3}" type="presParOf" srcId="{F7773181-CA5F-A34B-BD15-9E4C56767A56}" destId="{046310C6-D645-AF47-A129-61BA315C8A7D}" srcOrd="6" destOrd="0" presId="urn:microsoft.com/office/officeart/2005/8/layout/cycle6"/>
    <dgm:cxn modelId="{6675A842-1B81-6044-A575-CA3D172CCE45}" type="presParOf" srcId="{F7773181-CA5F-A34B-BD15-9E4C56767A56}" destId="{7D014C10-3C59-A640-9C42-F7F444BBADC2}" srcOrd="7" destOrd="0" presId="urn:microsoft.com/office/officeart/2005/8/layout/cycle6"/>
    <dgm:cxn modelId="{F8DD4891-5CF1-D440-850C-607786D5DECE}" type="presParOf" srcId="{F7773181-CA5F-A34B-BD15-9E4C56767A56}" destId="{480CA59F-C372-BE42-BC4C-279C9325DA3F}" srcOrd="8" destOrd="0" presId="urn:microsoft.com/office/officeart/2005/8/layout/cycle6"/>
    <dgm:cxn modelId="{180CFB66-475F-7A4A-B258-1A90E62D4146}" type="presParOf" srcId="{F7773181-CA5F-A34B-BD15-9E4C56767A56}" destId="{A06DC217-7C80-1741-81D9-C97E4DD0EC8B}" srcOrd="9" destOrd="0" presId="urn:microsoft.com/office/officeart/2005/8/layout/cycle6"/>
    <dgm:cxn modelId="{78A4C9E9-B010-4141-A0AC-761BF2033EAB}" type="presParOf" srcId="{F7773181-CA5F-A34B-BD15-9E4C56767A56}" destId="{7F8AEA23-B6F5-B547-B5C2-E9584F62373A}" srcOrd="10" destOrd="0" presId="urn:microsoft.com/office/officeart/2005/8/layout/cycle6"/>
    <dgm:cxn modelId="{B0DF7184-DADE-3943-A062-561188329F11}" type="presParOf" srcId="{F7773181-CA5F-A34B-BD15-9E4C56767A56}" destId="{4BCC5783-F34F-F040-A2EC-FD17875E381C}" srcOrd="11" destOrd="0" presId="urn:microsoft.com/office/officeart/2005/8/layout/cycle6"/>
    <dgm:cxn modelId="{7684EF64-44CF-0B4F-B137-007F2ABB8C62}" type="presParOf" srcId="{F7773181-CA5F-A34B-BD15-9E4C56767A56}" destId="{C44606D0-2968-A746-B2E9-905AD120EB77}" srcOrd="12" destOrd="0" presId="urn:microsoft.com/office/officeart/2005/8/layout/cycle6"/>
    <dgm:cxn modelId="{F37156F9-CC7C-D243-8DEF-32CB583F2162}" type="presParOf" srcId="{F7773181-CA5F-A34B-BD15-9E4C56767A56}" destId="{EA64078A-5949-3346-A323-BDEDD5D5809D}" srcOrd="13" destOrd="0" presId="urn:microsoft.com/office/officeart/2005/8/layout/cycle6"/>
    <dgm:cxn modelId="{341CD070-06E2-7847-BDD5-59C741B85435}" type="presParOf" srcId="{F7773181-CA5F-A34B-BD15-9E4C56767A56}" destId="{47ECE521-2A7D-4548-8397-244E8982C28C}" srcOrd="14" destOrd="0" presId="urn:microsoft.com/office/officeart/2005/8/layout/cycle6"/>
    <dgm:cxn modelId="{EF79772B-0E69-F44C-BECF-344558F1FCC4}" type="presParOf" srcId="{F7773181-CA5F-A34B-BD15-9E4C56767A56}" destId="{14C99B7C-45DB-B742-8DFE-B1B00D0B2E1E}" srcOrd="15" destOrd="0" presId="urn:microsoft.com/office/officeart/2005/8/layout/cycle6"/>
    <dgm:cxn modelId="{DD7C5E14-23ED-0B4D-8D6C-98A1A1BDD498}" type="presParOf" srcId="{F7773181-CA5F-A34B-BD15-9E4C56767A56}" destId="{E94EC715-87A1-0B46-B8B5-2E7CA2B493CD}" srcOrd="16" destOrd="0" presId="urn:microsoft.com/office/officeart/2005/8/layout/cycle6"/>
    <dgm:cxn modelId="{257F265C-4B10-2844-B866-C9B49F35CEC7}" type="presParOf" srcId="{F7773181-CA5F-A34B-BD15-9E4C56767A56}" destId="{CE2152CC-FA54-FF41-AF2E-81E1D1AE4C44}" srcOrd="17" destOrd="0" presId="urn:microsoft.com/office/officeart/2005/8/layout/cycle6"/>
    <dgm:cxn modelId="{FBC9218D-A625-9042-BC5D-A41B9DD6D2DA}" type="presParOf" srcId="{F7773181-CA5F-A34B-BD15-9E4C56767A56}" destId="{4E8F604D-DA60-2643-9E6A-E11DD25B7620}" srcOrd="18" destOrd="0" presId="urn:microsoft.com/office/officeart/2005/8/layout/cycle6"/>
    <dgm:cxn modelId="{376707F7-0E36-474C-9F20-749C7F63E33D}" type="presParOf" srcId="{F7773181-CA5F-A34B-BD15-9E4C56767A56}" destId="{30878DCB-087E-4240-81A5-3FC49A1C0DD6}" srcOrd="19" destOrd="0" presId="urn:microsoft.com/office/officeart/2005/8/layout/cycle6"/>
    <dgm:cxn modelId="{25419C1F-E12E-F042-9B81-A9289C05713F}" type="presParOf" srcId="{F7773181-CA5F-A34B-BD15-9E4C56767A56}" destId="{375222BB-7FF1-1E4B-8A48-21B618F03EFF}" srcOrd="20" destOrd="0" presId="urn:microsoft.com/office/officeart/2005/8/layout/cycle6"/>
    <dgm:cxn modelId="{42C2C5C1-9A9F-CA43-B2B9-74FBD52ECEF5}" type="presParOf" srcId="{F7773181-CA5F-A34B-BD15-9E4C56767A56}" destId="{8B65E546-DA36-E24A-BCEC-7E0A2ACCB5F9}" srcOrd="21" destOrd="0" presId="urn:microsoft.com/office/officeart/2005/8/layout/cycle6"/>
    <dgm:cxn modelId="{350340E8-8B97-F143-B1ED-8829B7E5C520}" type="presParOf" srcId="{F7773181-CA5F-A34B-BD15-9E4C56767A56}" destId="{932B7445-948B-0341-B634-EC36DC148D53}" srcOrd="22" destOrd="0" presId="urn:microsoft.com/office/officeart/2005/8/layout/cycle6"/>
    <dgm:cxn modelId="{0ED83642-356D-CC4F-B50A-A84419153911}" type="presParOf" srcId="{F7773181-CA5F-A34B-BD15-9E4C56767A56}" destId="{899C69AC-D1C9-A84B-A3FF-D6408AD45F4E}" srcOrd="23" destOrd="0" presId="urn:microsoft.com/office/officeart/2005/8/layout/cycle6"/>
  </dgm:cxnLst>
  <dgm:bg>
    <a:noFill/>
  </dgm:bg>
  <dgm:whole>
    <a:ln>
      <a:solidFill>
        <a:schemeClr val="accent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61F87BE-81CC-844B-9C66-F815CD85439C}" type="doc">
      <dgm:prSet loTypeId="urn:microsoft.com/office/officeart/2008/layout/VerticalCurvedList" loCatId="" qsTypeId="urn:microsoft.com/office/officeart/2005/8/quickstyle/3d3" qsCatId="3D" csTypeId="urn:microsoft.com/office/officeart/2005/8/colors/accent1_4" csCatId="accent1" phldr="1"/>
      <dgm:spPr/>
      <dgm:t>
        <a:bodyPr/>
        <a:lstStyle/>
        <a:p>
          <a:endParaRPr lang="en-US"/>
        </a:p>
      </dgm:t>
    </dgm:pt>
    <dgm:pt modelId="{A6B5B9B5-FA79-BC41-B23D-2D2ACE74952A}">
      <dgm:prSet phldrT="[Text]"/>
      <dgm:spPr/>
      <dgm:t>
        <a:bodyPr/>
        <a:lstStyle/>
        <a:p>
          <a:r>
            <a:rPr lang="en-US" dirty="0">
              <a:solidFill>
                <a:schemeClr val="tx1"/>
              </a:solidFill>
            </a:rPr>
            <a:t>Base Pay</a:t>
          </a:r>
        </a:p>
      </dgm:t>
    </dgm:pt>
    <dgm:pt modelId="{30F50C5A-248B-364E-AB97-8B3F72F106FB}" type="parTrans" cxnId="{330D84D0-D391-0647-B546-AD9099764D7A}">
      <dgm:prSet/>
      <dgm:spPr/>
      <dgm:t>
        <a:bodyPr/>
        <a:lstStyle/>
        <a:p>
          <a:endParaRPr lang="en-US"/>
        </a:p>
      </dgm:t>
    </dgm:pt>
    <dgm:pt modelId="{17BFF4BC-92C2-974F-8AE4-AC04A68B22CD}" type="sibTrans" cxnId="{330D84D0-D391-0647-B546-AD9099764D7A}">
      <dgm:prSet/>
      <dgm:spPr/>
      <dgm:t>
        <a:bodyPr/>
        <a:lstStyle/>
        <a:p>
          <a:endParaRPr lang="en-US"/>
        </a:p>
      </dgm:t>
    </dgm:pt>
    <dgm:pt modelId="{8B5B9A44-7CCD-AE4B-91F6-BB6306A97369}">
      <dgm:prSet phldrT="[Text]"/>
      <dgm:spPr/>
      <dgm:t>
        <a:bodyPr/>
        <a:lstStyle/>
        <a:p>
          <a:r>
            <a:rPr lang="en-US" dirty="0">
              <a:solidFill>
                <a:schemeClr val="tx1"/>
              </a:solidFill>
            </a:rPr>
            <a:t>Clinical</a:t>
          </a:r>
          <a:r>
            <a:rPr lang="en-US" dirty="0"/>
            <a:t> </a:t>
          </a:r>
          <a:r>
            <a:rPr lang="en-US" dirty="0">
              <a:solidFill>
                <a:schemeClr val="tx1"/>
              </a:solidFill>
            </a:rPr>
            <a:t>Productivity</a:t>
          </a:r>
        </a:p>
      </dgm:t>
    </dgm:pt>
    <dgm:pt modelId="{DA4B089F-5DAF-E347-ADE2-71ADA6A0E131}" type="parTrans" cxnId="{7AA5CC34-C07F-D04B-BB95-DD8D6EFCDB8B}">
      <dgm:prSet/>
      <dgm:spPr/>
      <dgm:t>
        <a:bodyPr/>
        <a:lstStyle/>
        <a:p>
          <a:endParaRPr lang="en-US"/>
        </a:p>
      </dgm:t>
    </dgm:pt>
    <dgm:pt modelId="{5C4590D0-3A55-4948-963B-848077BA2993}" type="sibTrans" cxnId="{7AA5CC34-C07F-D04B-BB95-DD8D6EFCDB8B}">
      <dgm:prSet/>
      <dgm:spPr/>
      <dgm:t>
        <a:bodyPr/>
        <a:lstStyle/>
        <a:p>
          <a:endParaRPr lang="en-US"/>
        </a:p>
      </dgm:t>
    </dgm:pt>
    <dgm:pt modelId="{20F17B5D-4E53-2047-9E5F-3767872B654F}">
      <dgm:prSet phldrT="[Text]"/>
      <dgm:spPr/>
      <dgm:t>
        <a:bodyPr/>
        <a:lstStyle/>
        <a:p>
          <a:r>
            <a:rPr lang="en-US" dirty="0">
              <a:solidFill>
                <a:schemeClr val="tx1"/>
              </a:solidFill>
            </a:rPr>
            <a:t>Administration Effort (Fair market value)</a:t>
          </a:r>
        </a:p>
      </dgm:t>
    </dgm:pt>
    <dgm:pt modelId="{A50AE9AD-5B0E-DC4F-A232-D5D869D96F8D}" type="parTrans" cxnId="{D46D4874-9E82-FE42-B010-BE167E702A06}">
      <dgm:prSet/>
      <dgm:spPr/>
      <dgm:t>
        <a:bodyPr/>
        <a:lstStyle/>
        <a:p>
          <a:endParaRPr lang="en-US"/>
        </a:p>
      </dgm:t>
    </dgm:pt>
    <dgm:pt modelId="{985E26B1-B536-DA4F-B6B3-B5071370EACC}" type="sibTrans" cxnId="{D46D4874-9E82-FE42-B010-BE167E702A06}">
      <dgm:prSet/>
      <dgm:spPr/>
      <dgm:t>
        <a:bodyPr/>
        <a:lstStyle/>
        <a:p>
          <a:endParaRPr lang="en-US"/>
        </a:p>
      </dgm:t>
    </dgm:pt>
    <dgm:pt modelId="{DB681044-0B8E-B243-93D5-D53BE57CC57C}">
      <dgm:prSet/>
      <dgm:spPr/>
      <dgm:t>
        <a:bodyPr/>
        <a:lstStyle/>
        <a:p>
          <a:r>
            <a:rPr lang="en-US" dirty="0">
              <a:solidFill>
                <a:schemeClr val="tx1"/>
              </a:solidFill>
            </a:rPr>
            <a:t>Education (‘Teaching value units’)</a:t>
          </a:r>
        </a:p>
      </dgm:t>
    </dgm:pt>
    <dgm:pt modelId="{89F86D29-BB00-2F44-9EED-7CCA5E2283D5}" type="parTrans" cxnId="{7F329DD5-7D2A-0E43-A811-13E4B0BF5FF8}">
      <dgm:prSet/>
      <dgm:spPr/>
      <dgm:t>
        <a:bodyPr/>
        <a:lstStyle/>
        <a:p>
          <a:endParaRPr lang="en-US"/>
        </a:p>
      </dgm:t>
    </dgm:pt>
    <dgm:pt modelId="{9AE36B6A-2979-7549-9524-1C9D882D0212}" type="sibTrans" cxnId="{7F329DD5-7D2A-0E43-A811-13E4B0BF5FF8}">
      <dgm:prSet/>
      <dgm:spPr/>
      <dgm:t>
        <a:bodyPr/>
        <a:lstStyle/>
        <a:p>
          <a:endParaRPr lang="en-US"/>
        </a:p>
      </dgm:t>
    </dgm:pt>
    <dgm:pt modelId="{34E7C5E9-AFE5-5149-8649-B01AD31CE22D}">
      <dgm:prSet/>
      <dgm:spPr/>
      <dgm:t>
        <a:bodyPr/>
        <a:lstStyle/>
        <a:p>
          <a:r>
            <a:rPr lang="en-US" dirty="0">
              <a:solidFill>
                <a:schemeClr val="tx1"/>
              </a:solidFill>
            </a:rPr>
            <a:t>Research (Salary recovery, grants, papers)</a:t>
          </a:r>
        </a:p>
      </dgm:t>
    </dgm:pt>
    <dgm:pt modelId="{68CE6A16-8104-864D-BC40-FE8D74054F01}" type="parTrans" cxnId="{DF7B9002-250C-AE47-9414-3D57214E33ED}">
      <dgm:prSet/>
      <dgm:spPr/>
      <dgm:t>
        <a:bodyPr/>
        <a:lstStyle/>
        <a:p>
          <a:endParaRPr lang="en-US"/>
        </a:p>
      </dgm:t>
    </dgm:pt>
    <dgm:pt modelId="{99549CF6-B587-724C-A38E-174E544B7077}" type="sibTrans" cxnId="{DF7B9002-250C-AE47-9414-3D57214E33ED}">
      <dgm:prSet/>
      <dgm:spPr/>
      <dgm:t>
        <a:bodyPr/>
        <a:lstStyle/>
        <a:p>
          <a:endParaRPr lang="en-US"/>
        </a:p>
      </dgm:t>
    </dgm:pt>
    <dgm:pt modelId="{79CA6E93-246E-0F42-8C85-7977091A72E6}">
      <dgm:prSet/>
      <dgm:spPr/>
      <dgm:t>
        <a:bodyPr/>
        <a:lstStyle/>
        <a:p>
          <a:r>
            <a:rPr lang="en-US" dirty="0">
              <a:solidFill>
                <a:schemeClr val="tx1"/>
              </a:solidFill>
            </a:rPr>
            <a:t>Community Service and Outreach</a:t>
          </a:r>
        </a:p>
      </dgm:t>
    </dgm:pt>
    <dgm:pt modelId="{0713D19D-F2DE-1A4E-9B0B-28C9334FBAC5}" type="parTrans" cxnId="{EF386C02-92A4-0C4B-A0EF-33F307A6FAAC}">
      <dgm:prSet/>
      <dgm:spPr/>
      <dgm:t>
        <a:bodyPr/>
        <a:lstStyle/>
        <a:p>
          <a:endParaRPr lang="en-US"/>
        </a:p>
      </dgm:t>
    </dgm:pt>
    <dgm:pt modelId="{52B1737A-751E-CE42-9867-531FEBF5BE8F}" type="sibTrans" cxnId="{EF386C02-92A4-0C4B-A0EF-33F307A6FAAC}">
      <dgm:prSet/>
      <dgm:spPr/>
      <dgm:t>
        <a:bodyPr/>
        <a:lstStyle/>
        <a:p>
          <a:endParaRPr lang="en-US"/>
        </a:p>
      </dgm:t>
    </dgm:pt>
    <dgm:pt modelId="{CD4EE03E-8339-E445-9A69-E63CB275CF03}">
      <dgm:prSet/>
      <dgm:spPr/>
      <dgm:t>
        <a:bodyPr/>
        <a:lstStyle/>
        <a:p>
          <a:r>
            <a:rPr lang="en-US" dirty="0">
              <a:solidFill>
                <a:schemeClr val="tx1"/>
              </a:solidFill>
            </a:rPr>
            <a:t>Other </a:t>
          </a:r>
          <a:r>
            <a:rPr lang="en-US" b="0" dirty="0">
              <a:solidFill>
                <a:schemeClr val="tx1"/>
              </a:solidFill>
            </a:rPr>
            <a:t>compensation/Bonuses</a:t>
          </a:r>
        </a:p>
      </dgm:t>
    </dgm:pt>
    <dgm:pt modelId="{0F2388A4-A0BE-974C-8361-059B75188BFD}" type="parTrans" cxnId="{19958BFC-B5C1-7F40-B521-C341CA46F71A}">
      <dgm:prSet/>
      <dgm:spPr/>
      <dgm:t>
        <a:bodyPr/>
        <a:lstStyle/>
        <a:p>
          <a:endParaRPr lang="en-US"/>
        </a:p>
      </dgm:t>
    </dgm:pt>
    <dgm:pt modelId="{B2273A20-50FB-9E48-AF06-4F4C09E946AE}" type="sibTrans" cxnId="{19958BFC-B5C1-7F40-B521-C341CA46F71A}">
      <dgm:prSet/>
      <dgm:spPr/>
      <dgm:t>
        <a:bodyPr/>
        <a:lstStyle/>
        <a:p>
          <a:endParaRPr lang="en-US"/>
        </a:p>
      </dgm:t>
    </dgm:pt>
    <dgm:pt modelId="{0A524E74-0C49-1B42-9FA4-AE8B4E7A484B}" type="pres">
      <dgm:prSet presAssocID="{B61F87BE-81CC-844B-9C66-F815CD85439C}" presName="Name0" presStyleCnt="0">
        <dgm:presLayoutVars>
          <dgm:chMax val="7"/>
          <dgm:chPref val="7"/>
          <dgm:dir/>
        </dgm:presLayoutVars>
      </dgm:prSet>
      <dgm:spPr/>
    </dgm:pt>
    <dgm:pt modelId="{B35525C3-7EEA-6647-9342-BC6C27B75C0C}" type="pres">
      <dgm:prSet presAssocID="{B61F87BE-81CC-844B-9C66-F815CD85439C}" presName="Name1" presStyleCnt="0"/>
      <dgm:spPr/>
    </dgm:pt>
    <dgm:pt modelId="{6C660C55-DBF8-4640-A233-A67FB0454777}" type="pres">
      <dgm:prSet presAssocID="{B61F87BE-81CC-844B-9C66-F815CD85439C}" presName="cycle" presStyleCnt="0"/>
      <dgm:spPr/>
    </dgm:pt>
    <dgm:pt modelId="{07E875E0-430C-284D-9E47-66C02601F037}" type="pres">
      <dgm:prSet presAssocID="{B61F87BE-81CC-844B-9C66-F815CD85439C}" presName="srcNode" presStyleLbl="node1" presStyleIdx="0" presStyleCnt="7"/>
      <dgm:spPr/>
    </dgm:pt>
    <dgm:pt modelId="{1D777264-F896-A345-8412-F6AC58EF35C1}" type="pres">
      <dgm:prSet presAssocID="{B61F87BE-81CC-844B-9C66-F815CD85439C}" presName="conn" presStyleLbl="parChTrans1D2" presStyleIdx="0" presStyleCnt="1"/>
      <dgm:spPr/>
    </dgm:pt>
    <dgm:pt modelId="{12A25F32-D259-9B46-818E-B866DC57A6E9}" type="pres">
      <dgm:prSet presAssocID="{B61F87BE-81CC-844B-9C66-F815CD85439C}" presName="extraNode" presStyleLbl="node1" presStyleIdx="0" presStyleCnt="7"/>
      <dgm:spPr/>
    </dgm:pt>
    <dgm:pt modelId="{D982B24A-C3E3-064C-8762-8E6DF3C2999D}" type="pres">
      <dgm:prSet presAssocID="{B61F87BE-81CC-844B-9C66-F815CD85439C}" presName="dstNode" presStyleLbl="node1" presStyleIdx="0" presStyleCnt="7"/>
      <dgm:spPr/>
    </dgm:pt>
    <dgm:pt modelId="{44060025-7BE5-4D41-8F20-EE4C163278BC}" type="pres">
      <dgm:prSet presAssocID="{A6B5B9B5-FA79-BC41-B23D-2D2ACE74952A}" presName="text_1" presStyleLbl="node1" presStyleIdx="0" presStyleCnt="7">
        <dgm:presLayoutVars>
          <dgm:bulletEnabled val="1"/>
        </dgm:presLayoutVars>
      </dgm:prSet>
      <dgm:spPr/>
    </dgm:pt>
    <dgm:pt modelId="{61CFAE68-BB34-584E-980B-749D0D996C53}" type="pres">
      <dgm:prSet presAssocID="{A6B5B9B5-FA79-BC41-B23D-2D2ACE74952A}" presName="accent_1" presStyleCnt="0"/>
      <dgm:spPr/>
    </dgm:pt>
    <dgm:pt modelId="{32902B3E-44B8-1C4C-B316-4B683F3C954E}" type="pres">
      <dgm:prSet presAssocID="{A6B5B9B5-FA79-BC41-B23D-2D2ACE74952A}" presName="accentRepeatNode" presStyleLbl="solidFgAcc1" presStyleIdx="0" presStyleCnt="7"/>
      <dgm:spPr/>
    </dgm:pt>
    <dgm:pt modelId="{3827F282-40ED-6D40-A154-822F2BD49858}" type="pres">
      <dgm:prSet presAssocID="{8B5B9A44-7CCD-AE4B-91F6-BB6306A97369}" presName="text_2" presStyleLbl="node1" presStyleIdx="1" presStyleCnt="7">
        <dgm:presLayoutVars>
          <dgm:bulletEnabled val="1"/>
        </dgm:presLayoutVars>
      </dgm:prSet>
      <dgm:spPr/>
    </dgm:pt>
    <dgm:pt modelId="{DA1A6C58-B5A8-974E-9EF3-79397A8EDBF1}" type="pres">
      <dgm:prSet presAssocID="{8B5B9A44-7CCD-AE4B-91F6-BB6306A97369}" presName="accent_2" presStyleCnt="0"/>
      <dgm:spPr/>
    </dgm:pt>
    <dgm:pt modelId="{C1EB2393-0E1F-9B43-9182-11084B0D876B}" type="pres">
      <dgm:prSet presAssocID="{8B5B9A44-7CCD-AE4B-91F6-BB6306A97369}" presName="accentRepeatNode" presStyleLbl="solidFgAcc1" presStyleIdx="1" presStyleCnt="7"/>
      <dgm:spPr/>
    </dgm:pt>
    <dgm:pt modelId="{849F5483-3FAF-2449-9C31-FD80C2E83E40}" type="pres">
      <dgm:prSet presAssocID="{20F17B5D-4E53-2047-9E5F-3767872B654F}" presName="text_3" presStyleLbl="node1" presStyleIdx="2" presStyleCnt="7">
        <dgm:presLayoutVars>
          <dgm:bulletEnabled val="1"/>
        </dgm:presLayoutVars>
      </dgm:prSet>
      <dgm:spPr/>
    </dgm:pt>
    <dgm:pt modelId="{D66F6EEE-1582-7E43-83DB-407B8638F8AC}" type="pres">
      <dgm:prSet presAssocID="{20F17B5D-4E53-2047-9E5F-3767872B654F}" presName="accent_3" presStyleCnt="0"/>
      <dgm:spPr/>
    </dgm:pt>
    <dgm:pt modelId="{0E7E0091-8767-C442-B026-A3373183FAC7}" type="pres">
      <dgm:prSet presAssocID="{20F17B5D-4E53-2047-9E5F-3767872B654F}" presName="accentRepeatNode" presStyleLbl="solidFgAcc1" presStyleIdx="2" presStyleCnt="7"/>
      <dgm:spPr/>
    </dgm:pt>
    <dgm:pt modelId="{26F26CCE-D9A8-6548-BAD4-D2796937D9F3}" type="pres">
      <dgm:prSet presAssocID="{DB681044-0B8E-B243-93D5-D53BE57CC57C}" presName="text_4" presStyleLbl="node1" presStyleIdx="3" presStyleCnt="7">
        <dgm:presLayoutVars>
          <dgm:bulletEnabled val="1"/>
        </dgm:presLayoutVars>
      </dgm:prSet>
      <dgm:spPr/>
    </dgm:pt>
    <dgm:pt modelId="{CF1A6AB6-1A0E-0648-8770-F27FDBD91E63}" type="pres">
      <dgm:prSet presAssocID="{DB681044-0B8E-B243-93D5-D53BE57CC57C}" presName="accent_4" presStyleCnt="0"/>
      <dgm:spPr/>
    </dgm:pt>
    <dgm:pt modelId="{4A7D2FDC-F336-9349-9D2B-9C446CC47121}" type="pres">
      <dgm:prSet presAssocID="{DB681044-0B8E-B243-93D5-D53BE57CC57C}" presName="accentRepeatNode" presStyleLbl="solidFgAcc1" presStyleIdx="3" presStyleCnt="7"/>
      <dgm:spPr/>
    </dgm:pt>
    <dgm:pt modelId="{809CE8A5-8499-B54B-A45B-00D1B4A9F553}" type="pres">
      <dgm:prSet presAssocID="{34E7C5E9-AFE5-5149-8649-B01AD31CE22D}" presName="text_5" presStyleLbl="node1" presStyleIdx="4" presStyleCnt="7">
        <dgm:presLayoutVars>
          <dgm:bulletEnabled val="1"/>
        </dgm:presLayoutVars>
      </dgm:prSet>
      <dgm:spPr/>
    </dgm:pt>
    <dgm:pt modelId="{CA59DAB4-3708-E040-A2D6-CF29328B5C99}" type="pres">
      <dgm:prSet presAssocID="{34E7C5E9-AFE5-5149-8649-B01AD31CE22D}" presName="accent_5" presStyleCnt="0"/>
      <dgm:spPr/>
    </dgm:pt>
    <dgm:pt modelId="{B6D38FB0-A689-9747-9CA5-3B6755F8769B}" type="pres">
      <dgm:prSet presAssocID="{34E7C5E9-AFE5-5149-8649-B01AD31CE22D}" presName="accentRepeatNode" presStyleLbl="solidFgAcc1" presStyleIdx="4" presStyleCnt="7"/>
      <dgm:spPr/>
    </dgm:pt>
    <dgm:pt modelId="{533E465C-5510-5A4A-9165-86078406E682}" type="pres">
      <dgm:prSet presAssocID="{79CA6E93-246E-0F42-8C85-7977091A72E6}" presName="text_6" presStyleLbl="node1" presStyleIdx="5" presStyleCnt="7" custScaleX="96202" custLinFactNeighborX="2359" custLinFactNeighborY="6758">
        <dgm:presLayoutVars>
          <dgm:bulletEnabled val="1"/>
        </dgm:presLayoutVars>
      </dgm:prSet>
      <dgm:spPr/>
    </dgm:pt>
    <dgm:pt modelId="{9FC08555-FF17-FA44-B783-C82F7B4B51B2}" type="pres">
      <dgm:prSet presAssocID="{79CA6E93-246E-0F42-8C85-7977091A72E6}" presName="accent_6" presStyleCnt="0"/>
      <dgm:spPr/>
    </dgm:pt>
    <dgm:pt modelId="{116583E6-06B4-2847-B3AC-B8C12DC2E871}" type="pres">
      <dgm:prSet presAssocID="{79CA6E93-246E-0F42-8C85-7977091A72E6}" presName="accentRepeatNode" presStyleLbl="solidFgAcc1" presStyleIdx="5" presStyleCnt="7"/>
      <dgm:spPr/>
    </dgm:pt>
    <dgm:pt modelId="{F5D70362-E149-AD40-8C92-FC8000843B11}" type="pres">
      <dgm:prSet presAssocID="{CD4EE03E-8339-E445-9A69-E63CB275CF03}" presName="text_7" presStyleLbl="node1" presStyleIdx="6" presStyleCnt="7" custScaleX="81888" custLinFactNeighborX="-6099" custLinFactNeighborY="3376">
        <dgm:presLayoutVars>
          <dgm:bulletEnabled val="1"/>
        </dgm:presLayoutVars>
      </dgm:prSet>
      <dgm:spPr/>
    </dgm:pt>
    <dgm:pt modelId="{D102715C-A1AD-2E40-A5DB-52BF309098D3}" type="pres">
      <dgm:prSet presAssocID="{CD4EE03E-8339-E445-9A69-E63CB275CF03}" presName="accent_7" presStyleCnt="0"/>
      <dgm:spPr/>
    </dgm:pt>
    <dgm:pt modelId="{3620EFA3-4FB6-D64C-94C3-ACBDB55E064D}" type="pres">
      <dgm:prSet presAssocID="{CD4EE03E-8339-E445-9A69-E63CB275CF03}" presName="accentRepeatNode" presStyleLbl="solidFgAcc1" presStyleIdx="6" presStyleCnt="7"/>
      <dgm:spPr/>
    </dgm:pt>
  </dgm:ptLst>
  <dgm:cxnLst>
    <dgm:cxn modelId="{EF386C02-92A4-0C4B-A0EF-33F307A6FAAC}" srcId="{B61F87BE-81CC-844B-9C66-F815CD85439C}" destId="{79CA6E93-246E-0F42-8C85-7977091A72E6}" srcOrd="5" destOrd="0" parTransId="{0713D19D-F2DE-1A4E-9B0B-28C9334FBAC5}" sibTransId="{52B1737A-751E-CE42-9867-531FEBF5BE8F}"/>
    <dgm:cxn modelId="{DF7B9002-250C-AE47-9414-3D57214E33ED}" srcId="{B61F87BE-81CC-844B-9C66-F815CD85439C}" destId="{34E7C5E9-AFE5-5149-8649-B01AD31CE22D}" srcOrd="4" destOrd="0" parTransId="{68CE6A16-8104-864D-BC40-FE8D74054F01}" sibTransId="{99549CF6-B587-724C-A38E-174E544B7077}"/>
    <dgm:cxn modelId="{13397C05-26CB-DE4E-AE57-2CE300287B74}" type="presOf" srcId="{20F17B5D-4E53-2047-9E5F-3767872B654F}" destId="{849F5483-3FAF-2449-9C31-FD80C2E83E40}" srcOrd="0" destOrd="0" presId="urn:microsoft.com/office/officeart/2008/layout/VerticalCurvedList"/>
    <dgm:cxn modelId="{80B8E712-F9C8-4A49-B66C-6DE6630B8327}" type="presOf" srcId="{8B5B9A44-7CCD-AE4B-91F6-BB6306A97369}" destId="{3827F282-40ED-6D40-A154-822F2BD49858}" srcOrd="0" destOrd="0" presId="urn:microsoft.com/office/officeart/2008/layout/VerticalCurvedList"/>
    <dgm:cxn modelId="{0281181C-C3FF-2E49-97C8-70F5F6B85675}" type="presOf" srcId="{A6B5B9B5-FA79-BC41-B23D-2D2ACE74952A}" destId="{44060025-7BE5-4D41-8F20-EE4C163278BC}" srcOrd="0" destOrd="0" presId="urn:microsoft.com/office/officeart/2008/layout/VerticalCurvedList"/>
    <dgm:cxn modelId="{981AB827-5685-BA4F-B4C6-C48A4E56DE1E}" type="presOf" srcId="{17BFF4BC-92C2-974F-8AE4-AC04A68B22CD}" destId="{1D777264-F896-A345-8412-F6AC58EF35C1}" srcOrd="0" destOrd="0" presId="urn:microsoft.com/office/officeart/2008/layout/VerticalCurvedList"/>
    <dgm:cxn modelId="{7AA5CC34-C07F-D04B-BB95-DD8D6EFCDB8B}" srcId="{B61F87BE-81CC-844B-9C66-F815CD85439C}" destId="{8B5B9A44-7CCD-AE4B-91F6-BB6306A97369}" srcOrd="1" destOrd="0" parTransId="{DA4B089F-5DAF-E347-ADE2-71ADA6A0E131}" sibTransId="{5C4590D0-3A55-4948-963B-848077BA2993}"/>
    <dgm:cxn modelId="{37682739-8CAC-B841-A3AF-C535B99C63FB}" type="presOf" srcId="{CD4EE03E-8339-E445-9A69-E63CB275CF03}" destId="{F5D70362-E149-AD40-8C92-FC8000843B11}" srcOrd="0" destOrd="0" presId="urn:microsoft.com/office/officeart/2008/layout/VerticalCurvedList"/>
    <dgm:cxn modelId="{D46D4874-9E82-FE42-B010-BE167E702A06}" srcId="{B61F87BE-81CC-844B-9C66-F815CD85439C}" destId="{20F17B5D-4E53-2047-9E5F-3767872B654F}" srcOrd="2" destOrd="0" parTransId="{A50AE9AD-5B0E-DC4F-A232-D5D869D96F8D}" sibTransId="{985E26B1-B536-DA4F-B6B3-B5071370EACC}"/>
    <dgm:cxn modelId="{D5757957-FE95-4C48-9933-8A8AA94A8F95}" type="presOf" srcId="{DB681044-0B8E-B243-93D5-D53BE57CC57C}" destId="{26F26CCE-D9A8-6548-BAD4-D2796937D9F3}" srcOrd="0" destOrd="0" presId="urn:microsoft.com/office/officeart/2008/layout/VerticalCurvedList"/>
    <dgm:cxn modelId="{E8124794-DC4B-2A41-8F77-F0EB61A477A2}" type="presOf" srcId="{B61F87BE-81CC-844B-9C66-F815CD85439C}" destId="{0A524E74-0C49-1B42-9FA4-AE8B4E7A484B}" srcOrd="0" destOrd="0" presId="urn:microsoft.com/office/officeart/2008/layout/VerticalCurvedList"/>
    <dgm:cxn modelId="{062349A4-7EDC-6D4A-A2C0-6060C43E9ECE}" type="presOf" srcId="{34E7C5E9-AFE5-5149-8649-B01AD31CE22D}" destId="{809CE8A5-8499-B54B-A45B-00D1B4A9F553}" srcOrd="0" destOrd="0" presId="urn:microsoft.com/office/officeart/2008/layout/VerticalCurvedList"/>
    <dgm:cxn modelId="{42DE88CB-0CA0-D142-BBCF-D1A90F17B3BB}" type="presOf" srcId="{79CA6E93-246E-0F42-8C85-7977091A72E6}" destId="{533E465C-5510-5A4A-9165-86078406E682}" srcOrd="0" destOrd="0" presId="urn:microsoft.com/office/officeart/2008/layout/VerticalCurvedList"/>
    <dgm:cxn modelId="{330D84D0-D391-0647-B546-AD9099764D7A}" srcId="{B61F87BE-81CC-844B-9C66-F815CD85439C}" destId="{A6B5B9B5-FA79-BC41-B23D-2D2ACE74952A}" srcOrd="0" destOrd="0" parTransId="{30F50C5A-248B-364E-AB97-8B3F72F106FB}" sibTransId="{17BFF4BC-92C2-974F-8AE4-AC04A68B22CD}"/>
    <dgm:cxn modelId="{7F329DD5-7D2A-0E43-A811-13E4B0BF5FF8}" srcId="{B61F87BE-81CC-844B-9C66-F815CD85439C}" destId="{DB681044-0B8E-B243-93D5-D53BE57CC57C}" srcOrd="3" destOrd="0" parTransId="{89F86D29-BB00-2F44-9EED-7CCA5E2283D5}" sibTransId="{9AE36B6A-2979-7549-9524-1C9D882D0212}"/>
    <dgm:cxn modelId="{19958BFC-B5C1-7F40-B521-C341CA46F71A}" srcId="{B61F87BE-81CC-844B-9C66-F815CD85439C}" destId="{CD4EE03E-8339-E445-9A69-E63CB275CF03}" srcOrd="6" destOrd="0" parTransId="{0F2388A4-A0BE-974C-8361-059B75188BFD}" sibTransId="{B2273A20-50FB-9E48-AF06-4F4C09E946AE}"/>
    <dgm:cxn modelId="{913515E0-EC1A-5B4B-8AE5-7E4B678A2000}" type="presParOf" srcId="{0A524E74-0C49-1B42-9FA4-AE8B4E7A484B}" destId="{B35525C3-7EEA-6647-9342-BC6C27B75C0C}" srcOrd="0" destOrd="0" presId="urn:microsoft.com/office/officeart/2008/layout/VerticalCurvedList"/>
    <dgm:cxn modelId="{A610214C-39F6-4244-AAF6-CC2DB60C785F}" type="presParOf" srcId="{B35525C3-7EEA-6647-9342-BC6C27B75C0C}" destId="{6C660C55-DBF8-4640-A233-A67FB0454777}" srcOrd="0" destOrd="0" presId="urn:microsoft.com/office/officeart/2008/layout/VerticalCurvedList"/>
    <dgm:cxn modelId="{BF91AD80-9C30-A64B-8449-2B5AC6EBAB5A}" type="presParOf" srcId="{6C660C55-DBF8-4640-A233-A67FB0454777}" destId="{07E875E0-430C-284D-9E47-66C02601F037}" srcOrd="0" destOrd="0" presId="urn:microsoft.com/office/officeart/2008/layout/VerticalCurvedList"/>
    <dgm:cxn modelId="{1CA20420-B0AE-9846-8D4F-128199474FBE}" type="presParOf" srcId="{6C660C55-DBF8-4640-A233-A67FB0454777}" destId="{1D777264-F896-A345-8412-F6AC58EF35C1}" srcOrd="1" destOrd="0" presId="urn:microsoft.com/office/officeart/2008/layout/VerticalCurvedList"/>
    <dgm:cxn modelId="{C17047F8-D134-AF49-957A-6C275A249511}" type="presParOf" srcId="{6C660C55-DBF8-4640-A233-A67FB0454777}" destId="{12A25F32-D259-9B46-818E-B866DC57A6E9}" srcOrd="2" destOrd="0" presId="urn:microsoft.com/office/officeart/2008/layout/VerticalCurvedList"/>
    <dgm:cxn modelId="{620918DA-76D9-7A4A-8E58-D3BBF947FE54}" type="presParOf" srcId="{6C660C55-DBF8-4640-A233-A67FB0454777}" destId="{D982B24A-C3E3-064C-8762-8E6DF3C2999D}" srcOrd="3" destOrd="0" presId="urn:microsoft.com/office/officeart/2008/layout/VerticalCurvedList"/>
    <dgm:cxn modelId="{FF82A56E-2720-1F47-841C-7429B20383A8}" type="presParOf" srcId="{B35525C3-7EEA-6647-9342-BC6C27B75C0C}" destId="{44060025-7BE5-4D41-8F20-EE4C163278BC}" srcOrd="1" destOrd="0" presId="urn:microsoft.com/office/officeart/2008/layout/VerticalCurvedList"/>
    <dgm:cxn modelId="{68447D59-9512-784D-B591-CD2F0D9137AC}" type="presParOf" srcId="{B35525C3-7EEA-6647-9342-BC6C27B75C0C}" destId="{61CFAE68-BB34-584E-980B-749D0D996C53}" srcOrd="2" destOrd="0" presId="urn:microsoft.com/office/officeart/2008/layout/VerticalCurvedList"/>
    <dgm:cxn modelId="{49A487D4-0691-624A-BD05-29AE5438D483}" type="presParOf" srcId="{61CFAE68-BB34-584E-980B-749D0D996C53}" destId="{32902B3E-44B8-1C4C-B316-4B683F3C954E}" srcOrd="0" destOrd="0" presId="urn:microsoft.com/office/officeart/2008/layout/VerticalCurvedList"/>
    <dgm:cxn modelId="{4AD9A7C8-7A2B-C84D-8BE5-AE475025DCB2}" type="presParOf" srcId="{B35525C3-7EEA-6647-9342-BC6C27B75C0C}" destId="{3827F282-40ED-6D40-A154-822F2BD49858}" srcOrd="3" destOrd="0" presId="urn:microsoft.com/office/officeart/2008/layout/VerticalCurvedList"/>
    <dgm:cxn modelId="{7CC82524-C58D-B044-BE3E-AB87971D4C61}" type="presParOf" srcId="{B35525C3-7EEA-6647-9342-BC6C27B75C0C}" destId="{DA1A6C58-B5A8-974E-9EF3-79397A8EDBF1}" srcOrd="4" destOrd="0" presId="urn:microsoft.com/office/officeart/2008/layout/VerticalCurvedList"/>
    <dgm:cxn modelId="{E69DCAA4-684F-0640-8D60-09B1060CA8F3}" type="presParOf" srcId="{DA1A6C58-B5A8-974E-9EF3-79397A8EDBF1}" destId="{C1EB2393-0E1F-9B43-9182-11084B0D876B}" srcOrd="0" destOrd="0" presId="urn:microsoft.com/office/officeart/2008/layout/VerticalCurvedList"/>
    <dgm:cxn modelId="{BD21C0A0-8A71-8C44-94DD-96CA880779EE}" type="presParOf" srcId="{B35525C3-7EEA-6647-9342-BC6C27B75C0C}" destId="{849F5483-3FAF-2449-9C31-FD80C2E83E40}" srcOrd="5" destOrd="0" presId="urn:microsoft.com/office/officeart/2008/layout/VerticalCurvedList"/>
    <dgm:cxn modelId="{7E048DDF-8401-5B4D-B4DE-5C17E38FA968}" type="presParOf" srcId="{B35525C3-7EEA-6647-9342-BC6C27B75C0C}" destId="{D66F6EEE-1582-7E43-83DB-407B8638F8AC}" srcOrd="6" destOrd="0" presId="urn:microsoft.com/office/officeart/2008/layout/VerticalCurvedList"/>
    <dgm:cxn modelId="{BC021565-6704-864D-80C5-C68EFC765140}" type="presParOf" srcId="{D66F6EEE-1582-7E43-83DB-407B8638F8AC}" destId="{0E7E0091-8767-C442-B026-A3373183FAC7}" srcOrd="0" destOrd="0" presId="urn:microsoft.com/office/officeart/2008/layout/VerticalCurvedList"/>
    <dgm:cxn modelId="{DB3F4A7E-F318-B941-84FE-CA31F4EB9254}" type="presParOf" srcId="{B35525C3-7EEA-6647-9342-BC6C27B75C0C}" destId="{26F26CCE-D9A8-6548-BAD4-D2796937D9F3}" srcOrd="7" destOrd="0" presId="urn:microsoft.com/office/officeart/2008/layout/VerticalCurvedList"/>
    <dgm:cxn modelId="{0CB18F7C-4DBB-A046-A993-0D484201F468}" type="presParOf" srcId="{B35525C3-7EEA-6647-9342-BC6C27B75C0C}" destId="{CF1A6AB6-1A0E-0648-8770-F27FDBD91E63}" srcOrd="8" destOrd="0" presId="urn:microsoft.com/office/officeart/2008/layout/VerticalCurvedList"/>
    <dgm:cxn modelId="{23E9B10B-23B0-0D4D-A241-5F6A74B61A88}" type="presParOf" srcId="{CF1A6AB6-1A0E-0648-8770-F27FDBD91E63}" destId="{4A7D2FDC-F336-9349-9D2B-9C446CC47121}" srcOrd="0" destOrd="0" presId="urn:microsoft.com/office/officeart/2008/layout/VerticalCurvedList"/>
    <dgm:cxn modelId="{73AB2DDD-D244-594C-857D-D8D01918D1D0}" type="presParOf" srcId="{B35525C3-7EEA-6647-9342-BC6C27B75C0C}" destId="{809CE8A5-8499-B54B-A45B-00D1B4A9F553}" srcOrd="9" destOrd="0" presId="urn:microsoft.com/office/officeart/2008/layout/VerticalCurvedList"/>
    <dgm:cxn modelId="{34466760-43B2-4541-B3CF-67EB9F697940}" type="presParOf" srcId="{B35525C3-7EEA-6647-9342-BC6C27B75C0C}" destId="{CA59DAB4-3708-E040-A2D6-CF29328B5C99}" srcOrd="10" destOrd="0" presId="urn:microsoft.com/office/officeart/2008/layout/VerticalCurvedList"/>
    <dgm:cxn modelId="{11EE9CC4-6080-7947-B092-54BAB453216C}" type="presParOf" srcId="{CA59DAB4-3708-E040-A2D6-CF29328B5C99}" destId="{B6D38FB0-A689-9747-9CA5-3B6755F8769B}" srcOrd="0" destOrd="0" presId="urn:microsoft.com/office/officeart/2008/layout/VerticalCurvedList"/>
    <dgm:cxn modelId="{BEFA08BD-2CAC-7F47-8D95-2EE8DC125958}" type="presParOf" srcId="{B35525C3-7EEA-6647-9342-BC6C27B75C0C}" destId="{533E465C-5510-5A4A-9165-86078406E682}" srcOrd="11" destOrd="0" presId="urn:microsoft.com/office/officeart/2008/layout/VerticalCurvedList"/>
    <dgm:cxn modelId="{9A1DA0D5-45A4-B545-B677-41023A4BF443}" type="presParOf" srcId="{B35525C3-7EEA-6647-9342-BC6C27B75C0C}" destId="{9FC08555-FF17-FA44-B783-C82F7B4B51B2}" srcOrd="12" destOrd="0" presId="urn:microsoft.com/office/officeart/2008/layout/VerticalCurvedList"/>
    <dgm:cxn modelId="{07F524C9-2505-404B-A992-C275ED4CC262}" type="presParOf" srcId="{9FC08555-FF17-FA44-B783-C82F7B4B51B2}" destId="{116583E6-06B4-2847-B3AC-B8C12DC2E871}" srcOrd="0" destOrd="0" presId="urn:microsoft.com/office/officeart/2008/layout/VerticalCurvedList"/>
    <dgm:cxn modelId="{ACE46567-4B50-1148-B76D-3DF5C4AEAAF8}" type="presParOf" srcId="{B35525C3-7EEA-6647-9342-BC6C27B75C0C}" destId="{F5D70362-E149-AD40-8C92-FC8000843B11}" srcOrd="13" destOrd="0" presId="urn:microsoft.com/office/officeart/2008/layout/VerticalCurvedList"/>
    <dgm:cxn modelId="{A88E582A-0EE7-774D-836D-45D261B18DC1}" type="presParOf" srcId="{B35525C3-7EEA-6647-9342-BC6C27B75C0C}" destId="{D102715C-A1AD-2E40-A5DB-52BF309098D3}" srcOrd="14" destOrd="0" presId="urn:microsoft.com/office/officeart/2008/layout/VerticalCurvedList"/>
    <dgm:cxn modelId="{25F1D439-C7A4-5B43-B30D-2A55D13213A9}" type="presParOf" srcId="{D102715C-A1AD-2E40-A5DB-52BF309098D3}" destId="{3620EFA3-4FB6-D64C-94C3-ACBDB55E064D}"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2433D9-C879-EB4A-93DF-AB1E88ED39A5}">
      <dsp:nvSpPr>
        <dsp:cNvPr id="0" name=""/>
        <dsp:cNvSpPr/>
      </dsp:nvSpPr>
      <dsp:spPr>
        <a:xfrm>
          <a:off x="4779121" y="94314"/>
          <a:ext cx="2588623" cy="862905"/>
        </a:xfrm>
        <a:prstGeom prst="roundRect">
          <a:avLst/>
        </a:prstGeom>
        <a:solidFill>
          <a:schemeClr val="accent1">
            <a:shade val="5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kern="1200" cap="none" spc="0" dirty="0">
              <a:ln w="0">
                <a:solidFill>
                  <a:srgbClr val="FFC000"/>
                </a:solidFill>
              </a:ln>
              <a:solidFill>
                <a:srgbClr val="FFC000"/>
              </a:solidFill>
              <a:effectLst>
                <a:outerShdw blurRad="38100" dist="19050" dir="2700000" algn="tl" rotWithShape="0">
                  <a:schemeClr val="dk1">
                    <a:alpha val="40000"/>
                  </a:schemeClr>
                </a:outerShdw>
              </a:effectLst>
            </a:rPr>
            <a:t>Clear and simple to understand</a:t>
          </a:r>
        </a:p>
      </dsp:txBody>
      <dsp:txXfrm>
        <a:off x="4821245" y="136438"/>
        <a:ext cx="2504375" cy="778657"/>
      </dsp:txXfrm>
    </dsp:sp>
    <dsp:sp modelId="{EA61224C-5D47-4D41-BD57-EC1EEA509AAC}">
      <dsp:nvSpPr>
        <dsp:cNvPr id="0" name=""/>
        <dsp:cNvSpPr/>
      </dsp:nvSpPr>
      <dsp:spPr>
        <a:xfrm>
          <a:off x="3469950" y="679600"/>
          <a:ext cx="5989314" cy="5989314"/>
        </a:xfrm>
        <a:custGeom>
          <a:avLst/>
          <a:gdLst/>
          <a:ahLst/>
          <a:cxnLst/>
          <a:rect l="0" t="0" r="0" b="0"/>
          <a:pathLst>
            <a:path>
              <a:moveTo>
                <a:pt x="3906757" y="142281"/>
              </a:moveTo>
              <a:arcTo wR="2994657" hR="2994657" stAng="17263958" swAng="1062565"/>
            </a:path>
          </a:pathLst>
        </a:custGeom>
        <a:noFill/>
        <a:ln w="38100" cap="flat" cmpd="sng" algn="ctr">
          <a:solidFill>
            <a:srgbClr val="0070C0"/>
          </a:solidFill>
          <a:prstDash val="sysDash"/>
        </a:ln>
        <a:effectLst/>
      </dsp:spPr>
      <dsp:style>
        <a:lnRef idx="1">
          <a:scrgbClr r="0" g="0" b="0"/>
        </a:lnRef>
        <a:fillRef idx="0">
          <a:scrgbClr r="0" g="0" b="0"/>
        </a:fillRef>
        <a:effectRef idx="0">
          <a:scrgbClr r="0" g="0" b="0"/>
        </a:effectRef>
        <a:fontRef idx="minor"/>
      </dsp:style>
    </dsp:sp>
    <dsp:sp modelId="{06D4B05B-8AEE-DB47-8495-1B94FC90112C}">
      <dsp:nvSpPr>
        <dsp:cNvPr id="0" name=""/>
        <dsp:cNvSpPr/>
      </dsp:nvSpPr>
      <dsp:spPr>
        <a:xfrm>
          <a:off x="7284973" y="1239969"/>
          <a:ext cx="2588623" cy="862905"/>
        </a:xfrm>
        <a:prstGeom prst="roundRect">
          <a:avLst/>
        </a:prstGeom>
        <a:solidFill>
          <a:srgbClr val="00CC66"/>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kern="1200" cap="none" spc="0" dirty="0">
              <a:ln w="0">
                <a:solidFill>
                  <a:srgbClr val="FFC000"/>
                </a:solidFill>
              </a:ln>
              <a:solidFill>
                <a:srgbClr val="FFC000"/>
              </a:solidFill>
              <a:effectLst>
                <a:outerShdw blurRad="38100" dist="19050" dir="2700000" algn="tl" rotWithShape="0">
                  <a:schemeClr val="dk1">
                    <a:alpha val="40000"/>
                  </a:schemeClr>
                </a:outerShdw>
              </a:effectLst>
            </a:rPr>
            <a:t>Flexible </a:t>
          </a:r>
        </a:p>
      </dsp:txBody>
      <dsp:txXfrm>
        <a:off x="7327097" y="1282093"/>
        <a:ext cx="2504375" cy="778657"/>
      </dsp:txXfrm>
    </dsp:sp>
    <dsp:sp modelId="{69339694-DFA0-F743-B2B2-9C1459146AB4}">
      <dsp:nvSpPr>
        <dsp:cNvPr id="0" name=""/>
        <dsp:cNvSpPr/>
      </dsp:nvSpPr>
      <dsp:spPr>
        <a:xfrm>
          <a:off x="3082778" y="278169"/>
          <a:ext cx="5989314" cy="5989314"/>
        </a:xfrm>
        <a:custGeom>
          <a:avLst/>
          <a:gdLst/>
          <a:ahLst/>
          <a:cxnLst/>
          <a:rect l="0" t="0" r="0" b="0"/>
          <a:pathLst>
            <a:path>
              <a:moveTo>
                <a:pt x="5754910" y="1833203"/>
              </a:moveTo>
              <a:arcTo wR="2994657" hR="2994657" stAng="20230783" swAng="1042169"/>
            </a:path>
          </a:pathLst>
        </a:custGeom>
        <a:noFill/>
        <a:ln w="38100" cap="flat" cmpd="sng" algn="ctr">
          <a:solidFill>
            <a:srgbClr val="0070C0"/>
          </a:solidFill>
          <a:prstDash val="sysDash"/>
        </a:ln>
        <a:effectLst/>
      </dsp:spPr>
      <dsp:style>
        <a:lnRef idx="1">
          <a:scrgbClr r="0" g="0" b="0"/>
        </a:lnRef>
        <a:fillRef idx="0">
          <a:scrgbClr r="0" g="0" b="0"/>
        </a:fillRef>
        <a:effectRef idx="0">
          <a:scrgbClr r="0" g="0" b="0"/>
        </a:effectRef>
        <a:fontRef idx="minor"/>
      </dsp:style>
    </dsp:sp>
    <dsp:sp modelId="{046310C6-D645-AF47-A129-61BA315C8A7D}">
      <dsp:nvSpPr>
        <dsp:cNvPr id="0" name=""/>
        <dsp:cNvSpPr/>
      </dsp:nvSpPr>
      <dsp:spPr>
        <a:xfrm>
          <a:off x="7796345" y="2997547"/>
          <a:ext cx="2588623" cy="862905"/>
        </a:xfrm>
        <a:prstGeom prst="roundRect">
          <a:avLst/>
        </a:prstGeom>
        <a:solidFill>
          <a:srgbClr val="8D8A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altLang="en-US" sz="2000" b="0" kern="1200" cap="none" spc="0" dirty="0">
              <a:ln w="0">
                <a:solidFill>
                  <a:srgbClr val="FFC000"/>
                </a:solidFill>
              </a:ln>
              <a:solidFill>
                <a:srgbClr val="FFC000"/>
              </a:solidFill>
              <a:effectLst>
                <a:outerShdw blurRad="38100" dist="19050" dir="2700000" algn="tl" rotWithShape="0">
                  <a:schemeClr val="dk1">
                    <a:alpha val="40000"/>
                  </a:schemeClr>
                </a:outerShdw>
              </a:effectLst>
              <a:ea typeface="Times New Roman" panose="02020603050405020304" pitchFamily="18" charset="0"/>
              <a:cs typeface="Arial" panose="020B0604020202020204" pitchFamily="34" charset="0"/>
            </a:rPr>
            <a:t>Mutually agreed upon vision</a:t>
          </a:r>
          <a:endParaRPr lang="en-US" sz="2000" b="0" kern="1200" cap="none" spc="0" dirty="0">
            <a:ln w="0">
              <a:solidFill>
                <a:srgbClr val="FFC000"/>
              </a:solidFill>
            </a:ln>
            <a:solidFill>
              <a:srgbClr val="FFC000"/>
            </a:solidFill>
            <a:effectLst>
              <a:outerShdw blurRad="38100" dist="19050" dir="2700000" algn="tl" rotWithShape="0">
                <a:schemeClr val="dk1">
                  <a:alpha val="40000"/>
                </a:schemeClr>
              </a:outerShdw>
            </a:effectLst>
          </a:endParaRPr>
        </a:p>
      </dsp:txBody>
      <dsp:txXfrm>
        <a:off x="7838469" y="3039671"/>
        <a:ext cx="2504375" cy="778657"/>
      </dsp:txXfrm>
    </dsp:sp>
    <dsp:sp modelId="{480CA59F-C372-BE42-BC4C-279C9325DA3F}">
      <dsp:nvSpPr>
        <dsp:cNvPr id="0" name=""/>
        <dsp:cNvSpPr/>
      </dsp:nvSpPr>
      <dsp:spPr>
        <a:xfrm>
          <a:off x="3125249" y="293718"/>
          <a:ext cx="5989314" cy="5989314"/>
        </a:xfrm>
        <a:custGeom>
          <a:avLst/>
          <a:gdLst/>
          <a:ahLst/>
          <a:cxnLst/>
          <a:rect l="0" t="0" r="0" b="0"/>
          <a:pathLst>
            <a:path>
              <a:moveTo>
                <a:pt x="5932540" y="3575015"/>
              </a:moveTo>
              <a:arcTo wR="2994657" hR="2994657" stAng="670471" swAng="952703"/>
            </a:path>
          </a:pathLst>
        </a:custGeom>
        <a:noFill/>
        <a:ln w="38100" cap="flat" cmpd="sng" algn="ctr">
          <a:solidFill>
            <a:srgbClr val="0070C0"/>
          </a:solidFill>
          <a:prstDash val="sysDash"/>
        </a:ln>
        <a:effectLst/>
      </dsp:spPr>
      <dsp:style>
        <a:lnRef idx="1">
          <a:scrgbClr r="0" g="0" b="0"/>
        </a:lnRef>
        <a:fillRef idx="0">
          <a:scrgbClr r="0" g="0" b="0"/>
        </a:fillRef>
        <a:effectRef idx="0">
          <a:scrgbClr r="0" g="0" b="0"/>
        </a:effectRef>
        <a:fontRef idx="minor"/>
      </dsp:style>
    </dsp:sp>
    <dsp:sp modelId="{A06DC217-7C80-1741-81D9-C97E4DD0EC8B}">
      <dsp:nvSpPr>
        <dsp:cNvPr id="0" name=""/>
        <dsp:cNvSpPr/>
      </dsp:nvSpPr>
      <dsp:spPr>
        <a:xfrm>
          <a:off x="7245808" y="4657896"/>
          <a:ext cx="2588623" cy="862905"/>
        </a:xfrm>
        <a:prstGeom prst="roundRect">
          <a:avLst/>
        </a:prstGeom>
        <a:solidFill>
          <a:srgbClr val="E271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kern="1200" cap="none" spc="0" dirty="0">
              <a:ln w="0">
                <a:solidFill>
                  <a:srgbClr val="FFC000"/>
                </a:solidFill>
              </a:ln>
              <a:solidFill>
                <a:srgbClr val="FFC000"/>
              </a:solidFill>
              <a:effectLst>
                <a:outerShdw blurRad="38100" dist="19050" dir="2700000" algn="tl" rotWithShape="0">
                  <a:schemeClr val="dk1">
                    <a:alpha val="40000"/>
                  </a:schemeClr>
                </a:outerShdw>
              </a:effectLst>
            </a:rPr>
            <a:t>Advances mission </a:t>
          </a:r>
        </a:p>
      </dsp:txBody>
      <dsp:txXfrm>
        <a:off x="7287932" y="4700020"/>
        <a:ext cx="2504375" cy="778657"/>
      </dsp:txXfrm>
    </dsp:sp>
    <dsp:sp modelId="{4BCC5783-F34F-F040-A2EC-FD17875E381C}">
      <dsp:nvSpPr>
        <dsp:cNvPr id="0" name=""/>
        <dsp:cNvSpPr/>
      </dsp:nvSpPr>
      <dsp:spPr>
        <a:xfrm>
          <a:off x="3204753" y="282479"/>
          <a:ext cx="5989314" cy="5989314"/>
        </a:xfrm>
        <a:custGeom>
          <a:avLst/>
          <a:gdLst/>
          <a:ahLst/>
          <a:cxnLst/>
          <a:rect l="0" t="0" r="0" b="0"/>
          <a:pathLst>
            <a:path>
              <a:moveTo>
                <a:pt x="4971451" y="5244158"/>
              </a:moveTo>
              <a:arcTo wR="2994657" hR="2994657" stAng="2921518" swAng="996723"/>
            </a:path>
          </a:pathLst>
        </a:custGeom>
        <a:noFill/>
        <a:ln w="38100" cap="flat" cmpd="sng" algn="ctr">
          <a:solidFill>
            <a:srgbClr val="0070C0"/>
          </a:solidFill>
          <a:prstDash val="sysDash"/>
        </a:ln>
        <a:effectLst/>
      </dsp:spPr>
      <dsp:style>
        <a:lnRef idx="1">
          <a:scrgbClr r="0" g="0" b="0"/>
        </a:lnRef>
        <a:fillRef idx="0">
          <a:scrgbClr r="0" g="0" b="0"/>
        </a:fillRef>
        <a:effectRef idx="0">
          <a:scrgbClr r="0" g="0" b="0"/>
        </a:effectRef>
        <a:fontRef idx="minor"/>
      </dsp:style>
    </dsp:sp>
    <dsp:sp modelId="{C44606D0-2968-A746-B2E9-905AD120EB77}">
      <dsp:nvSpPr>
        <dsp:cNvPr id="0" name=""/>
        <dsp:cNvSpPr/>
      </dsp:nvSpPr>
      <dsp:spPr>
        <a:xfrm>
          <a:off x="4853940" y="5900756"/>
          <a:ext cx="2588623" cy="862905"/>
        </a:xfrm>
        <a:prstGeom prst="roundRect">
          <a:avLst/>
        </a:prstGeom>
        <a:solidFill>
          <a:srgbClr val="FF505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kern="1200" cap="none" spc="0" dirty="0">
              <a:ln w="0">
                <a:solidFill>
                  <a:srgbClr val="FFC000"/>
                </a:solidFill>
              </a:ln>
              <a:solidFill>
                <a:srgbClr val="FFC000"/>
              </a:solidFill>
              <a:effectLst>
                <a:outerShdw blurRad="38100" dist="19050" dir="2700000" algn="tl" rotWithShape="0">
                  <a:schemeClr val="dk1">
                    <a:alpha val="40000"/>
                  </a:schemeClr>
                </a:outerShdw>
              </a:effectLst>
            </a:rPr>
            <a:t>Fair and equitable </a:t>
          </a:r>
        </a:p>
      </dsp:txBody>
      <dsp:txXfrm>
        <a:off x="4896064" y="5942880"/>
        <a:ext cx="2504375" cy="778657"/>
      </dsp:txXfrm>
    </dsp:sp>
    <dsp:sp modelId="{47ECE521-2A7D-4548-8397-244E8982C28C}">
      <dsp:nvSpPr>
        <dsp:cNvPr id="0" name=""/>
        <dsp:cNvSpPr/>
      </dsp:nvSpPr>
      <dsp:spPr>
        <a:xfrm>
          <a:off x="3155270" y="359263"/>
          <a:ext cx="5989314" cy="5989314"/>
        </a:xfrm>
        <a:custGeom>
          <a:avLst/>
          <a:gdLst/>
          <a:ahLst/>
          <a:cxnLst/>
          <a:rect l="0" t="0" r="0" b="0"/>
          <a:pathLst>
            <a:path>
              <a:moveTo>
                <a:pt x="1690737" y="5690536"/>
              </a:moveTo>
              <a:arcTo wR="2994657" hR="2994657" stAng="6948704" swAng="994307"/>
            </a:path>
          </a:pathLst>
        </a:custGeom>
        <a:noFill/>
        <a:ln w="38100" cap="flat" cmpd="sng" algn="ctr">
          <a:solidFill>
            <a:srgbClr val="0070C0"/>
          </a:solidFill>
          <a:prstDash val="sysDash"/>
        </a:ln>
        <a:effectLst/>
      </dsp:spPr>
      <dsp:style>
        <a:lnRef idx="1">
          <a:scrgbClr r="0" g="0" b="0"/>
        </a:lnRef>
        <a:fillRef idx="0">
          <a:scrgbClr r="0" g="0" b="0"/>
        </a:fillRef>
        <a:effectRef idx="0">
          <a:scrgbClr r="0" g="0" b="0"/>
        </a:effectRef>
        <a:fontRef idx="minor"/>
      </dsp:style>
    </dsp:sp>
    <dsp:sp modelId="{14C99B7C-45DB-B742-8DFE-B1B00D0B2E1E}">
      <dsp:nvSpPr>
        <dsp:cNvPr id="0" name=""/>
        <dsp:cNvSpPr/>
      </dsp:nvSpPr>
      <dsp:spPr>
        <a:xfrm>
          <a:off x="2448296" y="4697071"/>
          <a:ext cx="2588623" cy="862905"/>
        </a:xfrm>
        <a:prstGeom prst="roundRect">
          <a:avLst/>
        </a:prstGeom>
        <a:solidFill>
          <a:srgbClr val="CC3399"/>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kern="1200" cap="none" spc="0" dirty="0">
              <a:ln w="0">
                <a:solidFill>
                  <a:srgbClr val="FFC000"/>
                </a:solidFill>
              </a:ln>
              <a:solidFill>
                <a:srgbClr val="FFC000"/>
              </a:solidFill>
              <a:effectLst>
                <a:outerShdw blurRad="38100" dist="19050" dir="2700000" algn="tl" rotWithShape="0">
                  <a:schemeClr val="dk1">
                    <a:alpha val="40000"/>
                  </a:schemeClr>
                </a:outerShdw>
              </a:effectLst>
            </a:rPr>
            <a:t>Legal and compliant</a:t>
          </a:r>
        </a:p>
      </dsp:txBody>
      <dsp:txXfrm>
        <a:off x="2490420" y="4739195"/>
        <a:ext cx="2504375" cy="778657"/>
      </dsp:txXfrm>
    </dsp:sp>
    <dsp:sp modelId="{CE2152CC-FA54-FF41-AF2E-81E1D1AE4C44}">
      <dsp:nvSpPr>
        <dsp:cNvPr id="0" name=""/>
        <dsp:cNvSpPr/>
      </dsp:nvSpPr>
      <dsp:spPr>
        <a:xfrm>
          <a:off x="2980137" y="38846"/>
          <a:ext cx="5989314" cy="5989314"/>
        </a:xfrm>
        <a:custGeom>
          <a:avLst/>
          <a:gdLst/>
          <a:ahLst/>
          <a:cxnLst/>
          <a:rect l="0" t="0" r="0" b="0"/>
          <a:pathLst>
            <a:path>
              <a:moveTo>
                <a:pt x="499462" y="4650548"/>
              </a:moveTo>
              <a:arcTo wR="2994657" hR="2994657" stAng="8785829" swAng="1041782"/>
            </a:path>
          </a:pathLst>
        </a:custGeom>
        <a:noFill/>
        <a:ln w="38100" cap="flat" cmpd="sng" algn="ctr">
          <a:solidFill>
            <a:srgbClr val="0070C0"/>
          </a:solidFill>
          <a:prstDash val="sysDash"/>
        </a:ln>
        <a:effectLst/>
      </dsp:spPr>
      <dsp:style>
        <a:lnRef idx="1">
          <a:scrgbClr r="0" g="0" b="0"/>
        </a:lnRef>
        <a:fillRef idx="0">
          <a:scrgbClr r="0" g="0" b="0"/>
        </a:fillRef>
        <a:effectRef idx="0">
          <a:scrgbClr r="0" g="0" b="0"/>
        </a:effectRef>
        <a:fontRef idx="minor"/>
      </dsp:style>
    </dsp:sp>
    <dsp:sp modelId="{4E8F604D-DA60-2643-9E6A-E11DD25B7620}">
      <dsp:nvSpPr>
        <dsp:cNvPr id="0" name=""/>
        <dsp:cNvSpPr/>
      </dsp:nvSpPr>
      <dsp:spPr>
        <a:xfrm>
          <a:off x="1771394" y="2997547"/>
          <a:ext cx="2588623" cy="862905"/>
        </a:xfrm>
        <a:prstGeom prst="roundRect">
          <a:avLst/>
        </a:prstGeom>
        <a:solidFill>
          <a:srgbClr val="FF00FF"/>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kern="1200" cap="none" spc="0" dirty="0">
              <a:ln w="0">
                <a:solidFill>
                  <a:srgbClr val="FFC000"/>
                </a:solidFill>
              </a:ln>
              <a:solidFill>
                <a:srgbClr val="FFC000"/>
              </a:solidFill>
              <a:effectLst>
                <a:outerShdw blurRad="38100" dist="19050" dir="2700000" algn="tl" rotWithShape="0">
                  <a:schemeClr val="dk1">
                    <a:alpha val="40000"/>
                  </a:schemeClr>
                </a:outerShdw>
              </a:effectLst>
              <a:latin typeface="+mn-lt"/>
              <a:ea typeface="+mn-ea"/>
              <a:cs typeface="+mn-cs"/>
            </a:rPr>
            <a:t>Attracts and retains candidates </a:t>
          </a:r>
          <a:endParaRPr lang="en-US" sz="2000" b="0" kern="1200" cap="none" spc="0" dirty="0">
            <a:ln w="0">
              <a:solidFill>
                <a:srgbClr val="FFC000"/>
              </a:solidFill>
            </a:ln>
            <a:solidFill>
              <a:srgbClr val="FFC000"/>
            </a:solidFill>
            <a:effectLst>
              <a:outerShdw blurRad="38100" dist="19050" dir="2700000" algn="tl" rotWithShape="0">
                <a:schemeClr val="dk1">
                  <a:alpha val="40000"/>
                </a:schemeClr>
              </a:outerShdw>
            </a:effectLst>
          </a:endParaRPr>
        </a:p>
      </dsp:txBody>
      <dsp:txXfrm>
        <a:off x="1813518" y="3039671"/>
        <a:ext cx="2504375" cy="778657"/>
      </dsp:txXfrm>
    </dsp:sp>
    <dsp:sp modelId="{375222BB-7FF1-1E4B-8A48-21B618F03EFF}">
      <dsp:nvSpPr>
        <dsp:cNvPr id="0" name=""/>
        <dsp:cNvSpPr/>
      </dsp:nvSpPr>
      <dsp:spPr>
        <a:xfrm>
          <a:off x="3087030" y="241833"/>
          <a:ext cx="5989314" cy="5989314"/>
        </a:xfrm>
        <a:custGeom>
          <a:avLst/>
          <a:gdLst/>
          <a:ahLst/>
          <a:cxnLst/>
          <a:rect l="0" t="0" r="0" b="0"/>
          <a:pathLst>
            <a:path>
              <a:moveTo>
                <a:pt x="10244" y="2747161"/>
              </a:moveTo>
              <a:arcTo wR="2994657" hR="2994657" stAng="11084439" swAng="968636"/>
            </a:path>
          </a:pathLst>
        </a:custGeom>
        <a:noFill/>
        <a:ln w="38100" cap="flat" cmpd="sng" algn="ctr">
          <a:solidFill>
            <a:srgbClr val="0070C0"/>
          </a:solidFill>
          <a:prstDash val="sysDash"/>
        </a:ln>
        <a:effectLst/>
      </dsp:spPr>
      <dsp:style>
        <a:lnRef idx="1">
          <a:scrgbClr r="0" g="0" b="0"/>
        </a:lnRef>
        <a:fillRef idx="0">
          <a:scrgbClr r="0" g="0" b="0"/>
        </a:fillRef>
        <a:effectRef idx="0">
          <a:scrgbClr r="0" g="0" b="0"/>
        </a:effectRef>
        <a:fontRef idx="minor"/>
      </dsp:style>
    </dsp:sp>
    <dsp:sp modelId="{8B65E546-DA36-E24A-BCEC-7E0A2ACCB5F9}">
      <dsp:nvSpPr>
        <dsp:cNvPr id="0" name=""/>
        <dsp:cNvSpPr/>
      </dsp:nvSpPr>
      <dsp:spPr>
        <a:xfrm>
          <a:off x="2230511" y="1298018"/>
          <a:ext cx="2588623" cy="862905"/>
        </a:xfrm>
        <a:prstGeom prst="roundRect">
          <a:avLst/>
        </a:prstGeom>
        <a:solidFill>
          <a:srgbClr val="7030A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kern="1200" cap="none" spc="0" dirty="0">
              <a:ln w="0">
                <a:solidFill>
                  <a:srgbClr val="FFC000"/>
                </a:solidFill>
              </a:ln>
              <a:solidFill>
                <a:srgbClr val="FFC000"/>
              </a:solidFill>
              <a:effectLst>
                <a:outerShdw blurRad="38100" dist="19050" dir="2700000" algn="tl" rotWithShape="0">
                  <a:schemeClr val="dk1">
                    <a:alpha val="40000"/>
                  </a:schemeClr>
                </a:outerShdw>
              </a:effectLst>
            </a:rPr>
            <a:t>Transparent</a:t>
          </a:r>
        </a:p>
      </dsp:txBody>
      <dsp:txXfrm>
        <a:off x="2272635" y="1340142"/>
        <a:ext cx="2504375" cy="778657"/>
      </dsp:txXfrm>
    </dsp:sp>
    <dsp:sp modelId="{899C69AC-D1C9-A84B-A3FF-D6408AD45F4E}">
      <dsp:nvSpPr>
        <dsp:cNvPr id="0" name=""/>
        <dsp:cNvSpPr/>
      </dsp:nvSpPr>
      <dsp:spPr>
        <a:xfrm>
          <a:off x="2652995" y="712796"/>
          <a:ext cx="5989314" cy="5989314"/>
        </a:xfrm>
        <a:custGeom>
          <a:avLst/>
          <a:gdLst/>
          <a:ahLst/>
          <a:cxnLst/>
          <a:rect l="0" t="0" r="0" b="0"/>
          <a:pathLst>
            <a:path>
              <a:moveTo>
                <a:pt x="1224488" y="579191"/>
              </a:moveTo>
              <a:arcTo wR="2994657" hR="2994657" stAng="14025855" swAng="1150885"/>
            </a:path>
          </a:pathLst>
        </a:custGeom>
        <a:noFill/>
        <a:ln w="38100" cap="flat" cmpd="sng" algn="ctr">
          <a:solidFill>
            <a:srgbClr val="0070C0"/>
          </a:solidFill>
          <a:prstDash val="sysDash"/>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777264-F896-A345-8412-F6AC58EF35C1}">
      <dsp:nvSpPr>
        <dsp:cNvPr id="0" name=""/>
        <dsp:cNvSpPr/>
      </dsp:nvSpPr>
      <dsp:spPr>
        <a:xfrm>
          <a:off x="-6743637" y="-1032008"/>
          <a:ext cx="8032668" cy="8032668"/>
        </a:xfrm>
        <a:prstGeom prst="blockArc">
          <a:avLst>
            <a:gd name="adj1" fmla="val 18900000"/>
            <a:gd name="adj2" fmla="val 2700000"/>
            <a:gd name="adj3" fmla="val 269"/>
          </a:avLst>
        </a:prstGeom>
        <a:noFill/>
        <a:ln w="25400" cap="flat" cmpd="sng" algn="ctr">
          <a:solidFill>
            <a:schemeClr val="accent1">
              <a:tint val="9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44060025-7BE5-4D41-8F20-EE4C163278BC}">
      <dsp:nvSpPr>
        <dsp:cNvPr id="0" name=""/>
        <dsp:cNvSpPr/>
      </dsp:nvSpPr>
      <dsp:spPr>
        <a:xfrm>
          <a:off x="418700" y="271334"/>
          <a:ext cx="9214025" cy="542431"/>
        </a:xfrm>
        <a:prstGeom prst="rect">
          <a:avLst/>
        </a:prstGeom>
        <a:solidFill>
          <a:schemeClr val="accent1">
            <a:shade val="5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0555" tIns="76200" rIns="76200" bIns="76200" numCol="1" spcCol="1270" anchor="ctr" anchorCtr="0">
          <a:noAutofit/>
        </a:bodyPr>
        <a:lstStyle/>
        <a:p>
          <a:pPr marL="0" lvl="0" indent="0" algn="l" defTabSz="1333500">
            <a:lnSpc>
              <a:spcPct val="90000"/>
            </a:lnSpc>
            <a:spcBef>
              <a:spcPct val="0"/>
            </a:spcBef>
            <a:spcAft>
              <a:spcPct val="35000"/>
            </a:spcAft>
            <a:buNone/>
          </a:pPr>
          <a:r>
            <a:rPr lang="en-US" sz="3000" kern="1200" dirty="0">
              <a:solidFill>
                <a:schemeClr val="tx1"/>
              </a:solidFill>
            </a:rPr>
            <a:t>Base Pay</a:t>
          </a:r>
        </a:p>
      </dsp:txBody>
      <dsp:txXfrm>
        <a:off x="418700" y="271334"/>
        <a:ext cx="9214025" cy="542431"/>
      </dsp:txXfrm>
    </dsp:sp>
    <dsp:sp modelId="{32902B3E-44B8-1C4C-B316-4B683F3C954E}">
      <dsp:nvSpPr>
        <dsp:cNvPr id="0" name=""/>
        <dsp:cNvSpPr/>
      </dsp:nvSpPr>
      <dsp:spPr>
        <a:xfrm>
          <a:off x="79681" y="203531"/>
          <a:ext cx="678038" cy="678038"/>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3827F282-40ED-6D40-A154-822F2BD49858}">
      <dsp:nvSpPr>
        <dsp:cNvPr id="0" name=""/>
        <dsp:cNvSpPr/>
      </dsp:nvSpPr>
      <dsp:spPr>
        <a:xfrm>
          <a:off x="909920" y="1085459"/>
          <a:ext cx="8722805" cy="542431"/>
        </a:xfrm>
        <a:prstGeom prst="rect">
          <a:avLst/>
        </a:prstGeom>
        <a:solidFill>
          <a:schemeClr val="accent1">
            <a:shade val="50000"/>
            <a:hueOff val="17313"/>
            <a:satOff val="11333"/>
            <a:lumOff val="8505"/>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0555" tIns="76200" rIns="76200" bIns="76200" numCol="1" spcCol="1270" anchor="ctr" anchorCtr="0">
          <a:noAutofit/>
        </a:bodyPr>
        <a:lstStyle/>
        <a:p>
          <a:pPr marL="0" lvl="0" indent="0" algn="l" defTabSz="1333500">
            <a:lnSpc>
              <a:spcPct val="90000"/>
            </a:lnSpc>
            <a:spcBef>
              <a:spcPct val="0"/>
            </a:spcBef>
            <a:spcAft>
              <a:spcPct val="35000"/>
            </a:spcAft>
            <a:buNone/>
          </a:pPr>
          <a:r>
            <a:rPr lang="en-US" sz="3000" kern="1200" dirty="0">
              <a:solidFill>
                <a:schemeClr val="tx1"/>
              </a:solidFill>
            </a:rPr>
            <a:t>Clinical</a:t>
          </a:r>
          <a:r>
            <a:rPr lang="en-US" sz="3000" kern="1200" dirty="0"/>
            <a:t> </a:t>
          </a:r>
          <a:r>
            <a:rPr lang="en-US" sz="3000" kern="1200" dirty="0">
              <a:solidFill>
                <a:schemeClr val="tx1"/>
              </a:solidFill>
            </a:rPr>
            <a:t>Productivity</a:t>
          </a:r>
        </a:p>
      </dsp:txBody>
      <dsp:txXfrm>
        <a:off x="909920" y="1085459"/>
        <a:ext cx="8722805" cy="542431"/>
      </dsp:txXfrm>
    </dsp:sp>
    <dsp:sp modelId="{C1EB2393-0E1F-9B43-9182-11084B0D876B}">
      <dsp:nvSpPr>
        <dsp:cNvPr id="0" name=""/>
        <dsp:cNvSpPr/>
      </dsp:nvSpPr>
      <dsp:spPr>
        <a:xfrm>
          <a:off x="570901" y="1017655"/>
          <a:ext cx="678038" cy="678038"/>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849F5483-3FAF-2449-9C31-FD80C2E83E40}">
      <dsp:nvSpPr>
        <dsp:cNvPr id="0" name=""/>
        <dsp:cNvSpPr/>
      </dsp:nvSpPr>
      <dsp:spPr>
        <a:xfrm>
          <a:off x="1179107" y="1898986"/>
          <a:ext cx="8453619" cy="542431"/>
        </a:xfrm>
        <a:prstGeom prst="rect">
          <a:avLst/>
        </a:prstGeom>
        <a:solidFill>
          <a:schemeClr val="accent1">
            <a:shade val="50000"/>
            <a:hueOff val="34625"/>
            <a:satOff val="22666"/>
            <a:lumOff val="1701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0555" tIns="76200" rIns="76200" bIns="76200" numCol="1" spcCol="1270" anchor="ctr" anchorCtr="0">
          <a:noAutofit/>
        </a:bodyPr>
        <a:lstStyle/>
        <a:p>
          <a:pPr marL="0" lvl="0" indent="0" algn="l" defTabSz="1333500">
            <a:lnSpc>
              <a:spcPct val="90000"/>
            </a:lnSpc>
            <a:spcBef>
              <a:spcPct val="0"/>
            </a:spcBef>
            <a:spcAft>
              <a:spcPct val="35000"/>
            </a:spcAft>
            <a:buNone/>
          </a:pPr>
          <a:r>
            <a:rPr lang="en-US" sz="3000" kern="1200" dirty="0">
              <a:solidFill>
                <a:schemeClr val="tx1"/>
              </a:solidFill>
            </a:rPr>
            <a:t>Administration Effort (Fair market value)</a:t>
          </a:r>
        </a:p>
      </dsp:txBody>
      <dsp:txXfrm>
        <a:off x="1179107" y="1898986"/>
        <a:ext cx="8453619" cy="542431"/>
      </dsp:txXfrm>
    </dsp:sp>
    <dsp:sp modelId="{0E7E0091-8767-C442-B026-A3373183FAC7}">
      <dsp:nvSpPr>
        <dsp:cNvPr id="0" name=""/>
        <dsp:cNvSpPr/>
      </dsp:nvSpPr>
      <dsp:spPr>
        <a:xfrm>
          <a:off x="840087" y="1831182"/>
          <a:ext cx="678038" cy="678038"/>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26F26CCE-D9A8-6548-BAD4-D2796937D9F3}">
      <dsp:nvSpPr>
        <dsp:cNvPr id="0" name=""/>
        <dsp:cNvSpPr/>
      </dsp:nvSpPr>
      <dsp:spPr>
        <a:xfrm>
          <a:off x="1265055" y="2713110"/>
          <a:ext cx="8367670" cy="542431"/>
        </a:xfrm>
        <a:prstGeom prst="rect">
          <a:avLst/>
        </a:prstGeom>
        <a:solidFill>
          <a:schemeClr val="accent1">
            <a:shade val="50000"/>
            <a:hueOff val="51938"/>
            <a:satOff val="33999"/>
            <a:lumOff val="25515"/>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0555" tIns="76200" rIns="76200" bIns="76200" numCol="1" spcCol="1270" anchor="ctr" anchorCtr="0">
          <a:noAutofit/>
        </a:bodyPr>
        <a:lstStyle/>
        <a:p>
          <a:pPr marL="0" lvl="0" indent="0" algn="l" defTabSz="1333500">
            <a:lnSpc>
              <a:spcPct val="90000"/>
            </a:lnSpc>
            <a:spcBef>
              <a:spcPct val="0"/>
            </a:spcBef>
            <a:spcAft>
              <a:spcPct val="35000"/>
            </a:spcAft>
            <a:buNone/>
          </a:pPr>
          <a:r>
            <a:rPr lang="en-US" sz="3000" kern="1200" dirty="0">
              <a:solidFill>
                <a:schemeClr val="tx1"/>
              </a:solidFill>
            </a:rPr>
            <a:t>Education (‘Teaching value units’)</a:t>
          </a:r>
        </a:p>
      </dsp:txBody>
      <dsp:txXfrm>
        <a:off x="1265055" y="2713110"/>
        <a:ext cx="8367670" cy="542431"/>
      </dsp:txXfrm>
    </dsp:sp>
    <dsp:sp modelId="{4A7D2FDC-F336-9349-9D2B-9C446CC47121}">
      <dsp:nvSpPr>
        <dsp:cNvPr id="0" name=""/>
        <dsp:cNvSpPr/>
      </dsp:nvSpPr>
      <dsp:spPr>
        <a:xfrm>
          <a:off x="926036" y="2645306"/>
          <a:ext cx="678038" cy="678038"/>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809CE8A5-8499-B54B-A45B-00D1B4A9F553}">
      <dsp:nvSpPr>
        <dsp:cNvPr id="0" name=""/>
        <dsp:cNvSpPr/>
      </dsp:nvSpPr>
      <dsp:spPr>
        <a:xfrm>
          <a:off x="1179107" y="3527234"/>
          <a:ext cx="8453619" cy="542431"/>
        </a:xfrm>
        <a:prstGeom prst="rect">
          <a:avLst/>
        </a:prstGeom>
        <a:solidFill>
          <a:schemeClr val="accent1">
            <a:shade val="50000"/>
            <a:hueOff val="51938"/>
            <a:satOff val="33999"/>
            <a:lumOff val="25515"/>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0555" tIns="76200" rIns="76200" bIns="76200" numCol="1" spcCol="1270" anchor="ctr" anchorCtr="0">
          <a:noAutofit/>
        </a:bodyPr>
        <a:lstStyle/>
        <a:p>
          <a:pPr marL="0" lvl="0" indent="0" algn="l" defTabSz="1333500">
            <a:lnSpc>
              <a:spcPct val="90000"/>
            </a:lnSpc>
            <a:spcBef>
              <a:spcPct val="0"/>
            </a:spcBef>
            <a:spcAft>
              <a:spcPct val="35000"/>
            </a:spcAft>
            <a:buNone/>
          </a:pPr>
          <a:r>
            <a:rPr lang="en-US" sz="3000" kern="1200" dirty="0">
              <a:solidFill>
                <a:schemeClr val="tx1"/>
              </a:solidFill>
            </a:rPr>
            <a:t>Research (Salary recovery, grants, papers)</a:t>
          </a:r>
        </a:p>
      </dsp:txBody>
      <dsp:txXfrm>
        <a:off x="1179107" y="3527234"/>
        <a:ext cx="8453619" cy="542431"/>
      </dsp:txXfrm>
    </dsp:sp>
    <dsp:sp modelId="{B6D38FB0-A689-9747-9CA5-3B6755F8769B}">
      <dsp:nvSpPr>
        <dsp:cNvPr id="0" name=""/>
        <dsp:cNvSpPr/>
      </dsp:nvSpPr>
      <dsp:spPr>
        <a:xfrm>
          <a:off x="840087" y="3459430"/>
          <a:ext cx="678038" cy="678038"/>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533E465C-5510-5A4A-9165-86078406E682}">
      <dsp:nvSpPr>
        <dsp:cNvPr id="0" name=""/>
        <dsp:cNvSpPr/>
      </dsp:nvSpPr>
      <dsp:spPr>
        <a:xfrm>
          <a:off x="1281338" y="4377419"/>
          <a:ext cx="8391513" cy="542431"/>
        </a:xfrm>
        <a:prstGeom prst="rect">
          <a:avLst/>
        </a:prstGeom>
        <a:solidFill>
          <a:schemeClr val="accent1">
            <a:shade val="50000"/>
            <a:hueOff val="34625"/>
            <a:satOff val="22666"/>
            <a:lumOff val="1701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0555" tIns="76200" rIns="76200" bIns="76200" numCol="1" spcCol="1270" anchor="ctr" anchorCtr="0">
          <a:noAutofit/>
        </a:bodyPr>
        <a:lstStyle/>
        <a:p>
          <a:pPr marL="0" lvl="0" indent="0" algn="l" defTabSz="1333500">
            <a:lnSpc>
              <a:spcPct val="90000"/>
            </a:lnSpc>
            <a:spcBef>
              <a:spcPct val="0"/>
            </a:spcBef>
            <a:spcAft>
              <a:spcPct val="35000"/>
            </a:spcAft>
            <a:buNone/>
          </a:pPr>
          <a:r>
            <a:rPr lang="en-US" sz="3000" kern="1200" dirty="0">
              <a:solidFill>
                <a:schemeClr val="tx1"/>
              </a:solidFill>
            </a:rPr>
            <a:t>Community Service and Outreach</a:t>
          </a:r>
        </a:p>
      </dsp:txBody>
      <dsp:txXfrm>
        <a:off x="1281338" y="4377419"/>
        <a:ext cx="8391513" cy="542431"/>
      </dsp:txXfrm>
    </dsp:sp>
    <dsp:sp modelId="{116583E6-06B4-2847-B3AC-B8C12DC2E871}">
      <dsp:nvSpPr>
        <dsp:cNvPr id="0" name=""/>
        <dsp:cNvSpPr/>
      </dsp:nvSpPr>
      <dsp:spPr>
        <a:xfrm>
          <a:off x="570901" y="4272957"/>
          <a:ext cx="678038" cy="678038"/>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F5D70362-E149-AD40-8C92-FC8000843B11}">
      <dsp:nvSpPr>
        <dsp:cNvPr id="0" name=""/>
        <dsp:cNvSpPr/>
      </dsp:nvSpPr>
      <dsp:spPr>
        <a:xfrm>
          <a:off x="691159" y="5173198"/>
          <a:ext cx="7545181" cy="542431"/>
        </a:xfrm>
        <a:prstGeom prst="rect">
          <a:avLst/>
        </a:prstGeom>
        <a:solidFill>
          <a:schemeClr val="accent1">
            <a:shade val="50000"/>
            <a:hueOff val="17313"/>
            <a:satOff val="11333"/>
            <a:lumOff val="8505"/>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0555" tIns="76200" rIns="76200" bIns="76200" numCol="1" spcCol="1270" anchor="ctr" anchorCtr="0">
          <a:noAutofit/>
        </a:bodyPr>
        <a:lstStyle/>
        <a:p>
          <a:pPr marL="0" lvl="0" indent="0" algn="l" defTabSz="1333500">
            <a:lnSpc>
              <a:spcPct val="90000"/>
            </a:lnSpc>
            <a:spcBef>
              <a:spcPct val="0"/>
            </a:spcBef>
            <a:spcAft>
              <a:spcPct val="35000"/>
            </a:spcAft>
            <a:buNone/>
          </a:pPr>
          <a:r>
            <a:rPr lang="en-US" sz="3000" kern="1200" dirty="0">
              <a:solidFill>
                <a:schemeClr val="tx1"/>
              </a:solidFill>
            </a:rPr>
            <a:t>Other </a:t>
          </a:r>
          <a:r>
            <a:rPr lang="en-US" sz="3000" b="0" kern="1200" dirty="0">
              <a:solidFill>
                <a:schemeClr val="tx1"/>
              </a:solidFill>
            </a:rPr>
            <a:t>compensation/Bonuses</a:t>
          </a:r>
        </a:p>
      </dsp:txBody>
      <dsp:txXfrm>
        <a:off x="691159" y="5173198"/>
        <a:ext cx="7545181" cy="542431"/>
      </dsp:txXfrm>
    </dsp:sp>
    <dsp:sp modelId="{3620EFA3-4FB6-D64C-94C3-ACBDB55E064D}">
      <dsp:nvSpPr>
        <dsp:cNvPr id="0" name=""/>
        <dsp:cNvSpPr/>
      </dsp:nvSpPr>
      <dsp:spPr>
        <a:xfrm>
          <a:off x="79681" y="5087082"/>
          <a:ext cx="678038" cy="678038"/>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65160A-45B8-47D9-9E3D-9D211CF479BE}" type="datetimeFigureOut">
              <a:rPr lang="en-US" smtClean="0"/>
              <a:t>9/13/2019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1D4521-BFB1-431C-8CCF-EB8E1A5C9BC7}" type="slidenum">
              <a:rPr lang="en-US" smtClean="0"/>
              <a:t>‹#›</a:t>
            </a:fld>
            <a:endParaRPr lang="en-US"/>
          </a:p>
        </p:txBody>
      </p:sp>
    </p:spTree>
    <p:extLst>
      <p:ext uri="{BB962C8B-B14F-4D97-AF65-F5344CB8AC3E}">
        <p14:creationId xmlns:p14="http://schemas.microsoft.com/office/powerpoint/2010/main" val="144967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1D4521-BFB1-431C-8CCF-EB8E1A5C9BC7}" type="slidenum">
              <a:rPr lang="en-US" smtClean="0"/>
              <a:t>4</a:t>
            </a:fld>
            <a:endParaRPr lang="en-US"/>
          </a:p>
        </p:txBody>
      </p:sp>
    </p:spTree>
    <p:extLst>
      <p:ext uri="{BB962C8B-B14F-4D97-AF65-F5344CB8AC3E}">
        <p14:creationId xmlns:p14="http://schemas.microsoft.com/office/powerpoint/2010/main" val="4279437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Principle #4</a:t>
            </a:r>
          </a:p>
        </p:txBody>
      </p:sp>
      <p:sp>
        <p:nvSpPr>
          <p:cNvPr id="4" name="Slide Number Placeholder 3"/>
          <p:cNvSpPr>
            <a:spLocks noGrp="1"/>
          </p:cNvSpPr>
          <p:nvPr>
            <p:ph type="sldNum" sz="quarter" idx="10"/>
          </p:nvPr>
        </p:nvSpPr>
        <p:spPr/>
        <p:txBody>
          <a:bodyPr/>
          <a:lstStyle/>
          <a:p>
            <a:fld id="{421D4521-BFB1-431C-8CCF-EB8E1A5C9BC7}" type="slidenum">
              <a:rPr lang="en-US" smtClean="0"/>
              <a:t>14</a:t>
            </a:fld>
            <a:endParaRPr lang="en-US"/>
          </a:p>
        </p:txBody>
      </p:sp>
    </p:spTree>
    <p:extLst>
      <p:ext uri="{BB962C8B-B14F-4D97-AF65-F5344CB8AC3E}">
        <p14:creationId xmlns:p14="http://schemas.microsoft.com/office/powerpoint/2010/main" val="6208935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Principle #9</a:t>
            </a:r>
          </a:p>
        </p:txBody>
      </p:sp>
      <p:sp>
        <p:nvSpPr>
          <p:cNvPr id="4" name="Slide Number Placeholder 3"/>
          <p:cNvSpPr>
            <a:spLocks noGrp="1"/>
          </p:cNvSpPr>
          <p:nvPr>
            <p:ph type="sldNum" sz="quarter" idx="10"/>
          </p:nvPr>
        </p:nvSpPr>
        <p:spPr/>
        <p:txBody>
          <a:bodyPr/>
          <a:lstStyle/>
          <a:p>
            <a:fld id="{421D4521-BFB1-431C-8CCF-EB8E1A5C9BC7}" type="slidenum">
              <a:rPr lang="en-US" smtClean="0"/>
              <a:t>15</a:t>
            </a:fld>
            <a:endParaRPr lang="en-US"/>
          </a:p>
        </p:txBody>
      </p:sp>
    </p:spTree>
    <p:extLst>
      <p:ext uri="{BB962C8B-B14F-4D97-AF65-F5344CB8AC3E}">
        <p14:creationId xmlns:p14="http://schemas.microsoft.com/office/powerpoint/2010/main" val="33400317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D4521-BFB1-431C-8CCF-EB8E1A5C9BC7}" type="slidenum">
              <a:rPr lang="en-US" smtClean="0"/>
              <a:t>16</a:t>
            </a:fld>
            <a:endParaRPr lang="en-US"/>
          </a:p>
        </p:txBody>
      </p:sp>
    </p:spTree>
    <p:extLst>
      <p:ext uri="{BB962C8B-B14F-4D97-AF65-F5344CB8AC3E}">
        <p14:creationId xmlns:p14="http://schemas.microsoft.com/office/powerpoint/2010/main" val="32623896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D4521-BFB1-431C-8CCF-EB8E1A5C9BC7}" type="slidenum">
              <a:rPr lang="en-US" smtClean="0"/>
              <a:t>17</a:t>
            </a:fld>
            <a:endParaRPr lang="en-US"/>
          </a:p>
        </p:txBody>
      </p:sp>
    </p:spTree>
    <p:extLst>
      <p:ext uri="{BB962C8B-B14F-4D97-AF65-F5344CB8AC3E}">
        <p14:creationId xmlns:p14="http://schemas.microsoft.com/office/powerpoint/2010/main" val="8001784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Principle #6</a:t>
            </a:r>
          </a:p>
        </p:txBody>
      </p:sp>
      <p:sp>
        <p:nvSpPr>
          <p:cNvPr id="4" name="Slide Number Placeholder 3"/>
          <p:cNvSpPr>
            <a:spLocks noGrp="1"/>
          </p:cNvSpPr>
          <p:nvPr>
            <p:ph type="sldNum" sz="quarter" idx="5"/>
          </p:nvPr>
        </p:nvSpPr>
        <p:spPr/>
        <p:txBody>
          <a:bodyPr/>
          <a:lstStyle/>
          <a:p>
            <a:fld id="{421D4521-BFB1-431C-8CCF-EB8E1A5C9BC7}" type="slidenum">
              <a:rPr lang="en-US" smtClean="0"/>
              <a:t>18</a:t>
            </a:fld>
            <a:endParaRPr lang="en-US"/>
          </a:p>
        </p:txBody>
      </p:sp>
    </p:spTree>
    <p:extLst>
      <p:ext uri="{BB962C8B-B14F-4D97-AF65-F5344CB8AC3E}">
        <p14:creationId xmlns:p14="http://schemas.microsoft.com/office/powerpoint/2010/main" val="5618969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Principle #5</a:t>
            </a:r>
          </a:p>
        </p:txBody>
      </p:sp>
      <p:sp>
        <p:nvSpPr>
          <p:cNvPr id="4" name="Slide Number Placeholder 3"/>
          <p:cNvSpPr>
            <a:spLocks noGrp="1"/>
          </p:cNvSpPr>
          <p:nvPr>
            <p:ph type="sldNum" sz="quarter" idx="10"/>
          </p:nvPr>
        </p:nvSpPr>
        <p:spPr/>
        <p:txBody>
          <a:bodyPr/>
          <a:lstStyle/>
          <a:p>
            <a:fld id="{421D4521-BFB1-431C-8CCF-EB8E1A5C9BC7}" type="slidenum">
              <a:rPr lang="en-US" smtClean="0"/>
              <a:t>19</a:t>
            </a:fld>
            <a:endParaRPr lang="en-US"/>
          </a:p>
        </p:txBody>
      </p:sp>
    </p:spTree>
    <p:extLst>
      <p:ext uri="{BB962C8B-B14F-4D97-AF65-F5344CB8AC3E}">
        <p14:creationId xmlns:p14="http://schemas.microsoft.com/office/powerpoint/2010/main" val="7763827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Principles #7 and #8</a:t>
            </a:r>
          </a:p>
        </p:txBody>
      </p:sp>
      <p:sp>
        <p:nvSpPr>
          <p:cNvPr id="4" name="Slide Number Placeholder 3"/>
          <p:cNvSpPr>
            <a:spLocks noGrp="1"/>
          </p:cNvSpPr>
          <p:nvPr>
            <p:ph type="sldNum" sz="quarter" idx="5"/>
          </p:nvPr>
        </p:nvSpPr>
        <p:spPr/>
        <p:txBody>
          <a:bodyPr/>
          <a:lstStyle/>
          <a:p>
            <a:fld id="{421D4521-BFB1-431C-8CCF-EB8E1A5C9BC7}" type="slidenum">
              <a:rPr lang="en-US" smtClean="0"/>
              <a:t>20</a:t>
            </a:fld>
            <a:endParaRPr lang="en-US"/>
          </a:p>
        </p:txBody>
      </p:sp>
    </p:spTree>
    <p:extLst>
      <p:ext uri="{BB962C8B-B14F-4D97-AF65-F5344CB8AC3E}">
        <p14:creationId xmlns:p14="http://schemas.microsoft.com/office/powerpoint/2010/main" val="28891008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Principles #10 and #11</a:t>
            </a:r>
          </a:p>
          <a:p>
            <a:endParaRPr lang="en-US" dirty="0"/>
          </a:p>
        </p:txBody>
      </p:sp>
      <p:sp>
        <p:nvSpPr>
          <p:cNvPr id="4" name="Slide Number Placeholder 3"/>
          <p:cNvSpPr>
            <a:spLocks noGrp="1"/>
          </p:cNvSpPr>
          <p:nvPr>
            <p:ph type="sldNum" sz="quarter" idx="10"/>
          </p:nvPr>
        </p:nvSpPr>
        <p:spPr/>
        <p:txBody>
          <a:bodyPr/>
          <a:lstStyle/>
          <a:p>
            <a:fld id="{421D4521-BFB1-431C-8CCF-EB8E1A5C9BC7}" type="slidenum">
              <a:rPr lang="en-US" smtClean="0"/>
              <a:t>21</a:t>
            </a:fld>
            <a:endParaRPr lang="en-US"/>
          </a:p>
        </p:txBody>
      </p:sp>
    </p:spTree>
    <p:extLst>
      <p:ext uri="{BB962C8B-B14F-4D97-AF65-F5344CB8AC3E}">
        <p14:creationId xmlns:p14="http://schemas.microsoft.com/office/powerpoint/2010/main" val="3576198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Principle #12</a:t>
            </a:r>
          </a:p>
        </p:txBody>
      </p:sp>
      <p:sp>
        <p:nvSpPr>
          <p:cNvPr id="4" name="Slide Number Placeholder 3"/>
          <p:cNvSpPr>
            <a:spLocks noGrp="1"/>
          </p:cNvSpPr>
          <p:nvPr>
            <p:ph type="sldNum" sz="quarter" idx="5"/>
          </p:nvPr>
        </p:nvSpPr>
        <p:spPr/>
        <p:txBody>
          <a:bodyPr/>
          <a:lstStyle/>
          <a:p>
            <a:fld id="{421D4521-BFB1-431C-8CCF-EB8E1A5C9BC7}" type="slidenum">
              <a:rPr lang="en-US" smtClean="0"/>
              <a:t>22</a:t>
            </a:fld>
            <a:endParaRPr lang="en-US"/>
          </a:p>
        </p:txBody>
      </p:sp>
    </p:spTree>
    <p:extLst>
      <p:ext uri="{BB962C8B-B14F-4D97-AF65-F5344CB8AC3E}">
        <p14:creationId xmlns:p14="http://schemas.microsoft.com/office/powerpoint/2010/main" val="25754772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Principle #13</a:t>
            </a:r>
          </a:p>
          <a:p>
            <a:endParaRPr lang="en-US" dirty="0"/>
          </a:p>
        </p:txBody>
      </p:sp>
      <p:sp>
        <p:nvSpPr>
          <p:cNvPr id="4" name="Slide Number Placeholder 3"/>
          <p:cNvSpPr>
            <a:spLocks noGrp="1"/>
          </p:cNvSpPr>
          <p:nvPr>
            <p:ph type="sldNum" sz="quarter" idx="5"/>
          </p:nvPr>
        </p:nvSpPr>
        <p:spPr/>
        <p:txBody>
          <a:bodyPr/>
          <a:lstStyle/>
          <a:p>
            <a:fld id="{421D4521-BFB1-431C-8CCF-EB8E1A5C9BC7}" type="slidenum">
              <a:rPr lang="en-US" smtClean="0"/>
              <a:t>23</a:t>
            </a:fld>
            <a:endParaRPr lang="en-US"/>
          </a:p>
        </p:txBody>
      </p:sp>
    </p:spTree>
    <p:extLst>
      <p:ext uri="{BB962C8B-B14F-4D97-AF65-F5344CB8AC3E}">
        <p14:creationId xmlns:p14="http://schemas.microsoft.com/office/powerpoint/2010/main" val="569198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D4521-BFB1-431C-8CCF-EB8E1A5C9BC7}" type="slidenum">
              <a:rPr lang="en-US" smtClean="0"/>
              <a:t>5</a:t>
            </a:fld>
            <a:endParaRPr lang="en-US"/>
          </a:p>
        </p:txBody>
      </p:sp>
    </p:spTree>
    <p:extLst>
      <p:ext uri="{BB962C8B-B14F-4D97-AF65-F5344CB8AC3E}">
        <p14:creationId xmlns:p14="http://schemas.microsoft.com/office/powerpoint/2010/main" val="38638353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1D4521-BFB1-431C-8CCF-EB8E1A5C9BC7}" type="slidenum">
              <a:rPr lang="en-US" smtClean="0"/>
              <a:t>24</a:t>
            </a:fld>
            <a:endParaRPr lang="en-US"/>
          </a:p>
        </p:txBody>
      </p:sp>
    </p:spTree>
    <p:extLst>
      <p:ext uri="{BB962C8B-B14F-4D97-AF65-F5344CB8AC3E}">
        <p14:creationId xmlns:p14="http://schemas.microsoft.com/office/powerpoint/2010/main" val="2805484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Principle #17</a:t>
            </a:r>
          </a:p>
        </p:txBody>
      </p:sp>
      <p:sp>
        <p:nvSpPr>
          <p:cNvPr id="4" name="Slide Number Placeholder 3"/>
          <p:cNvSpPr>
            <a:spLocks noGrp="1"/>
          </p:cNvSpPr>
          <p:nvPr>
            <p:ph type="sldNum" sz="quarter" idx="5"/>
          </p:nvPr>
        </p:nvSpPr>
        <p:spPr/>
        <p:txBody>
          <a:bodyPr/>
          <a:lstStyle/>
          <a:p>
            <a:fld id="{421D4521-BFB1-431C-8CCF-EB8E1A5C9BC7}" type="slidenum">
              <a:rPr lang="en-US" smtClean="0"/>
              <a:t>25</a:t>
            </a:fld>
            <a:endParaRPr lang="en-US"/>
          </a:p>
        </p:txBody>
      </p:sp>
    </p:spTree>
    <p:extLst>
      <p:ext uri="{BB962C8B-B14F-4D97-AF65-F5344CB8AC3E}">
        <p14:creationId xmlns:p14="http://schemas.microsoft.com/office/powerpoint/2010/main" val="27431327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Principle #10</a:t>
            </a:r>
          </a:p>
        </p:txBody>
      </p:sp>
      <p:sp>
        <p:nvSpPr>
          <p:cNvPr id="4" name="Slide Number Placeholder 3"/>
          <p:cNvSpPr>
            <a:spLocks noGrp="1"/>
          </p:cNvSpPr>
          <p:nvPr>
            <p:ph type="sldNum" sz="quarter" idx="10"/>
          </p:nvPr>
        </p:nvSpPr>
        <p:spPr/>
        <p:txBody>
          <a:bodyPr/>
          <a:lstStyle/>
          <a:p>
            <a:fld id="{421D4521-BFB1-431C-8CCF-EB8E1A5C9BC7}" type="slidenum">
              <a:rPr lang="en-US" smtClean="0"/>
              <a:t>26</a:t>
            </a:fld>
            <a:endParaRPr lang="en-US"/>
          </a:p>
        </p:txBody>
      </p:sp>
    </p:spTree>
    <p:extLst>
      <p:ext uri="{BB962C8B-B14F-4D97-AF65-F5344CB8AC3E}">
        <p14:creationId xmlns:p14="http://schemas.microsoft.com/office/powerpoint/2010/main" val="36175968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Principle #14</a:t>
            </a:r>
            <a:endParaRPr lang="en-US" b="0" dirty="0"/>
          </a:p>
        </p:txBody>
      </p:sp>
      <p:sp>
        <p:nvSpPr>
          <p:cNvPr id="4" name="Slide Number Placeholder 3"/>
          <p:cNvSpPr>
            <a:spLocks noGrp="1"/>
          </p:cNvSpPr>
          <p:nvPr>
            <p:ph type="sldNum" sz="quarter" idx="10"/>
          </p:nvPr>
        </p:nvSpPr>
        <p:spPr/>
        <p:txBody>
          <a:bodyPr/>
          <a:lstStyle/>
          <a:p>
            <a:fld id="{421D4521-BFB1-431C-8CCF-EB8E1A5C9BC7}" type="slidenum">
              <a:rPr lang="en-US" smtClean="0"/>
              <a:t>28</a:t>
            </a:fld>
            <a:endParaRPr lang="en-US"/>
          </a:p>
        </p:txBody>
      </p:sp>
    </p:spTree>
    <p:extLst>
      <p:ext uri="{BB962C8B-B14F-4D97-AF65-F5344CB8AC3E}">
        <p14:creationId xmlns:p14="http://schemas.microsoft.com/office/powerpoint/2010/main" val="34510937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Principle </a:t>
            </a:r>
            <a:r>
              <a:rPr lang="en-US" sz="1200" kern="1200" dirty="0">
                <a:solidFill>
                  <a:schemeClr val="tx1"/>
                </a:solidFill>
                <a:effectLst/>
                <a:latin typeface="+mn-lt"/>
                <a:ea typeface="+mn-ea"/>
                <a:cs typeface="+mn-cs"/>
              </a:rPr>
              <a:t>#15</a:t>
            </a:r>
          </a:p>
        </p:txBody>
      </p:sp>
      <p:sp>
        <p:nvSpPr>
          <p:cNvPr id="4" name="Slide Number Placeholder 3"/>
          <p:cNvSpPr>
            <a:spLocks noGrp="1"/>
          </p:cNvSpPr>
          <p:nvPr>
            <p:ph type="sldNum" sz="quarter" idx="5"/>
          </p:nvPr>
        </p:nvSpPr>
        <p:spPr/>
        <p:txBody>
          <a:bodyPr/>
          <a:lstStyle/>
          <a:p>
            <a:fld id="{421D4521-BFB1-431C-8CCF-EB8E1A5C9BC7}" type="slidenum">
              <a:rPr lang="en-US" smtClean="0"/>
              <a:t>29</a:t>
            </a:fld>
            <a:endParaRPr lang="en-US"/>
          </a:p>
        </p:txBody>
      </p:sp>
    </p:spTree>
    <p:extLst>
      <p:ext uri="{BB962C8B-B14F-4D97-AF65-F5344CB8AC3E}">
        <p14:creationId xmlns:p14="http://schemas.microsoft.com/office/powerpoint/2010/main" val="11469749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Principle #</a:t>
            </a:r>
            <a:r>
              <a:rPr lang="en-US" dirty="0"/>
              <a:t>16</a:t>
            </a:r>
          </a:p>
        </p:txBody>
      </p:sp>
      <p:sp>
        <p:nvSpPr>
          <p:cNvPr id="4" name="Slide Number Placeholder 3"/>
          <p:cNvSpPr>
            <a:spLocks noGrp="1"/>
          </p:cNvSpPr>
          <p:nvPr>
            <p:ph type="sldNum" sz="quarter" idx="5"/>
          </p:nvPr>
        </p:nvSpPr>
        <p:spPr/>
        <p:txBody>
          <a:bodyPr/>
          <a:lstStyle/>
          <a:p>
            <a:fld id="{421D4521-BFB1-431C-8CCF-EB8E1A5C9BC7}" type="slidenum">
              <a:rPr lang="en-US" smtClean="0"/>
              <a:t>30</a:t>
            </a:fld>
            <a:endParaRPr lang="en-US"/>
          </a:p>
        </p:txBody>
      </p:sp>
    </p:spTree>
    <p:extLst>
      <p:ext uri="{BB962C8B-B14F-4D97-AF65-F5344CB8AC3E}">
        <p14:creationId xmlns:p14="http://schemas.microsoft.com/office/powerpoint/2010/main" val="25620362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Placeholder</a:t>
            </a:r>
          </a:p>
        </p:txBody>
      </p:sp>
      <p:sp>
        <p:nvSpPr>
          <p:cNvPr id="4" name="Slide Number Placeholder 3"/>
          <p:cNvSpPr>
            <a:spLocks noGrp="1"/>
          </p:cNvSpPr>
          <p:nvPr>
            <p:ph type="sldNum" sz="quarter" idx="10"/>
          </p:nvPr>
        </p:nvSpPr>
        <p:spPr/>
        <p:txBody>
          <a:bodyPr/>
          <a:lstStyle/>
          <a:p>
            <a:fld id="{421D4521-BFB1-431C-8CCF-EB8E1A5C9BC7}" type="slidenum">
              <a:rPr lang="en-US" smtClean="0"/>
              <a:t>31</a:t>
            </a:fld>
            <a:endParaRPr lang="en-US"/>
          </a:p>
        </p:txBody>
      </p:sp>
    </p:spTree>
    <p:extLst>
      <p:ext uri="{BB962C8B-B14F-4D97-AF65-F5344CB8AC3E}">
        <p14:creationId xmlns:p14="http://schemas.microsoft.com/office/powerpoint/2010/main" val="1007655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D4521-BFB1-431C-8CCF-EB8E1A5C9BC7}" type="slidenum">
              <a:rPr lang="en-US" smtClean="0"/>
              <a:t>6</a:t>
            </a:fld>
            <a:endParaRPr lang="en-US"/>
          </a:p>
        </p:txBody>
      </p:sp>
    </p:spTree>
    <p:extLst>
      <p:ext uri="{BB962C8B-B14F-4D97-AF65-F5344CB8AC3E}">
        <p14:creationId xmlns:p14="http://schemas.microsoft.com/office/powerpoint/2010/main" val="952031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D4521-BFB1-431C-8CCF-EB8E1A5C9BC7}" type="slidenum">
              <a:rPr lang="en-US" smtClean="0"/>
              <a:t>8</a:t>
            </a:fld>
            <a:endParaRPr lang="en-US"/>
          </a:p>
        </p:txBody>
      </p:sp>
    </p:spTree>
    <p:extLst>
      <p:ext uri="{BB962C8B-B14F-4D97-AF65-F5344CB8AC3E}">
        <p14:creationId xmlns:p14="http://schemas.microsoft.com/office/powerpoint/2010/main" val="1433656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D4521-BFB1-431C-8CCF-EB8E1A5C9BC7}" type="slidenum">
              <a:rPr lang="en-US" smtClean="0"/>
              <a:t>9</a:t>
            </a:fld>
            <a:endParaRPr lang="en-US"/>
          </a:p>
        </p:txBody>
      </p:sp>
    </p:spTree>
    <p:extLst>
      <p:ext uri="{BB962C8B-B14F-4D97-AF65-F5344CB8AC3E}">
        <p14:creationId xmlns:p14="http://schemas.microsoft.com/office/powerpoint/2010/main" val="3254387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Principles #1 and #2</a:t>
            </a:r>
          </a:p>
        </p:txBody>
      </p:sp>
      <p:sp>
        <p:nvSpPr>
          <p:cNvPr id="4" name="Slide Number Placeholder 3"/>
          <p:cNvSpPr>
            <a:spLocks noGrp="1"/>
          </p:cNvSpPr>
          <p:nvPr>
            <p:ph type="sldNum" sz="quarter" idx="10"/>
          </p:nvPr>
        </p:nvSpPr>
        <p:spPr/>
        <p:txBody>
          <a:bodyPr/>
          <a:lstStyle/>
          <a:p>
            <a:fld id="{421D4521-BFB1-431C-8CCF-EB8E1A5C9BC7}" type="slidenum">
              <a:rPr lang="en-US" smtClean="0"/>
              <a:t>10</a:t>
            </a:fld>
            <a:endParaRPr lang="en-US"/>
          </a:p>
        </p:txBody>
      </p:sp>
    </p:spTree>
    <p:extLst>
      <p:ext uri="{BB962C8B-B14F-4D97-AF65-F5344CB8AC3E}">
        <p14:creationId xmlns:p14="http://schemas.microsoft.com/office/powerpoint/2010/main" val="1702996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2177ADD-3414-468C-8A4E-C26DF30CAAAE}" type="slidenum">
              <a:rPr lang="en-US" smtClean="0"/>
              <a:t>11</a:t>
            </a:fld>
            <a:endParaRPr lang="en-US"/>
          </a:p>
        </p:txBody>
      </p:sp>
    </p:spTree>
    <p:extLst>
      <p:ext uri="{BB962C8B-B14F-4D97-AF65-F5344CB8AC3E}">
        <p14:creationId xmlns:p14="http://schemas.microsoft.com/office/powerpoint/2010/main" val="1879345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Principle #3</a:t>
            </a:r>
          </a:p>
        </p:txBody>
      </p:sp>
      <p:sp>
        <p:nvSpPr>
          <p:cNvPr id="4" name="Slide Number Placeholder 3"/>
          <p:cNvSpPr>
            <a:spLocks noGrp="1"/>
          </p:cNvSpPr>
          <p:nvPr>
            <p:ph type="sldNum" sz="quarter" idx="10"/>
          </p:nvPr>
        </p:nvSpPr>
        <p:spPr/>
        <p:txBody>
          <a:bodyPr/>
          <a:lstStyle/>
          <a:p>
            <a:fld id="{421D4521-BFB1-431C-8CCF-EB8E1A5C9BC7}" type="slidenum">
              <a:rPr lang="en-US" smtClean="0"/>
              <a:t>12</a:t>
            </a:fld>
            <a:endParaRPr lang="en-US"/>
          </a:p>
        </p:txBody>
      </p:sp>
    </p:spTree>
    <p:extLst>
      <p:ext uri="{BB962C8B-B14F-4D97-AF65-F5344CB8AC3E}">
        <p14:creationId xmlns:p14="http://schemas.microsoft.com/office/powerpoint/2010/main" val="36530522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1D4521-BFB1-431C-8CCF-EB8E1A5C9BC7}" type="slidenum">
              <a:rPr lang="en-US" smtClean="0"/>
              <a:t>13</a:t>
            </a:fld>
            <a:endParaRPr lang="en-US"/>
          </a:p>
        </p:txBody>
      </p:sp>
    </p:spTree>
    <p:extLst>
      <p:ext uri="{BB962C8B-B14F-4D97-AF65-F5344CB8AC3E}">
        <p14:creationId xmlns:p14="http://schemas.microsoft.com/office/powerpoint/2010/main" val="2249473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22FD995-5C48-4102-9F3E-04A85A8DDEB8}" type="datetimeFigureOut">
              <a:rPr lang="en-US" altLang="en-US"/>
              <a:pPr>
                <a:defRPr/>
              </a:pPr>
              <a:t>9/13/2019</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9419253C-A08A-49E7-91CE-C4B4B3E9BD4B}" type="slidenum">
              <a:rPr lang="en-US" altLang="en-US"/>
              <a:pPr>
                <a:defRPr/>
              </a:pPr>
              <a:t>‹#›</a:t>
            </a:fld>
            <a:endParaRPr lang="en-US" altLang="en-US" dirty="0"/>
          </a:p>
        </p:txBody>
      </p:sp>
    </p:spTree>
    <p:extLst>
      <p:ext uri="{BB962C8B-B14F-4D97-AF65-F5344CB8AC3E}">
        <p14:creationId xmlns:p14="http://schemas.microsoft.com/office/powerpoint/2010/main" val="2146178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rot="5400000">
            <a:off x="7696200" y="2667000"/>
            <a:ext cx="6248400" cy="1524000"/>
          </a:xfrm>
        </p:spPr>
        <p:txBody>
          <a:bodyPr/>
          <a:lstStyle/>
          <a:p>
            <a:r>
              <a:rPr lang="en-US" dirty="0"/>
              <a:t>Click to edit Master title style</a:t>
            </a:r>
          </a:p>
        </p:txBody>
      </p:sp>
      <p:sp>
        <p:nvSpPr>
          <p:cNvPr id="3" name="Vertical Text Placeholder 2"/>
          <p:cNvSpPr>
            <a:spLocks noGrp="1"/>
          </p:cNvSpPr>
          <p:nvPr>
            <p:ph type="body" orient="vert" idx="1"/>
          </p:nvPr>
        </p:nvSpPr>
        <p:spPr>
          <a:xfrm>
            <a:off x="609600" y="304800"/>
            <a:ext cx="9245600" cy="6248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rot="5400000">
            <a:off x="129117" y="480484"/>
            <a:ext cx="838200" cy="486833"/>
          </a:xfrm>
        </p:spPr>
        <p:txBody>
          <a:bodyPr/>
          <a:lstStyle>
            <a:lvl1pPr>
              <a:defRPr/>
            </a:lvl1pPr>
          </a:lstStyle>
          <a:p>
            <a:pPr>
              <a:defRPr/>
            </a:pPr>
            <a:fld id="{BB4DE1E6-5D39-4BA8-A8F9-9CFEA61D90A0}" type="datetimeFigureOut">
              <a:rPr lang="en-US" altLang="en-US"/>
              <a:pPr>
                <a:defRPr/>
              </a:pPr>
              <a:t>9/13/2019</a:t>
            </a:fld>
            <a:endParaRPr lang="en-US" altLang="en-US" dirty="0"/>
          </a:p>
        </p:txBody>
      </p:sp>
      <p:sp>
        <p:nvSpPr>
          <p:cNvPr id="5" name="Footer Placeholder 4"/>
          <p:cNvSpPr>
            <a:spLocks noGrp="1"/>
          </p:cNvSpPr>
          <p:nvPr>
            <p:ph type="ftr" sz="quarter" idx="11"/>
          </p:nvPr>
        </p:nvSpPr>
        <p:spPr>
          <a:xfrm rot="5400000">
            <a:off x="-899583" y="2347384"/>
            <a:ext cx="2895600" cy="486833"/>
          </a:xfrm>
        </p:spPr>
        <p:txBody>
          <a:bodyPr/>
          <a:lstStyle>
            <a:lvl1pPr>
              <a:defRPr/>
            </a:lvl1pPr>
          </a:lstStyle>
          <a:p>
            <a:pPr>
              <a:defRPr/>
            </a:pPr>
            <a:endParaRPr lang="en-US" dirty="0"/>
          </a:p>
        </p:txBody>
      </p:sp>
      <p:sp>
        <p:nvSpPr>
          <p:cNvPr id="6" name="Slide Number Placeholder 5"/>
          <p:cNvSpPr>
            <a:spLocks noGrp="1"/>
          </p:cNvSpPr>
          <p:nvPr>
            <p:ph type="sldNum" sz="quarter" idx="12"/>
          </p:nvPr>
        </p:nvSpPr>
        <p:spPr>
          <a:xfrm rot="5400000">
            <a:off x="11294533" y="5901267"/>
            <a:ext cx="838200" cy="465667"/>
          </a:xfrm>
        </p:spPr>
        <p:txBody>
          <a:bodyPr/>
          <a:lstStyle>
            <a:lvl1pPr>
              <a:defRPr smtClean="0"/>
            </a:lvl1pPr>
          </a:lstStyle>
          <a:p>
            <a:pPr>
              <a:defRPr/>
            </a:pPr>
            <a:fld id="{A22D569C-05AD-4DF4-9CE2-E5F04AA3F131}" type="slidenum">
              <a:rPr lang="en-US" altLang="en-US"/>
              <a:pPr>
                <a:defRPr/>
              </a:pPr>
              <a:t>‹#›</a:t>
            </a:fld>
            <a:endParaRPr lang="en-US" altLang="en-US" dirty="0"/>
          </a:p>
        </p:txBody>
      </p:sp>
    </p:spTree>
    <p:extLst>
      <p:ext uri="{BB962C8B-B14F-4D97-AF65-F5344CB8AC3E}">
        <p14:creationId xmlns:p14="http://schemas.microsoft.com/office/powerpoint/2010/main" val="2060649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956800" y="274637"/>
            <a:ext cx="1625600" cy="627856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2800" y="304800"/>
            <a:ext cx="8839200" cy="62484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rot="5400000">
            <a:off x="129117" y="480484"/>
            <a:ext cx="838200" cy="486833"/>
          </a:xfrm>
        </p:spPr>
        <p:txBody>
          <a:bodyPr/>
          <a:lstStyle>
            <a:lvl1pPr>
              <a:defRPr/>
            </a:lvl1pPr>
          </a:lstStyle>
          <a:p>
            <a:pPr>
              <a:defRPr/>
            </a:pPr>
            <a:fld id="{5869C2A9-DBB4-468B-8A3C-2F204295B180}" type="datetimeFigureOut">
              <a:rPr lang="en-US" altLang="en-US"/>
              <a:pPr>
                <a:defRPr/>
              </a:pPr>
              <a:t>9/13/2019</a:t>
            </a:fld>
            <a:endParaRPr lang="en-US" altLang="en-US" dirty="0"/>
          </a:p>
        </p:txBody>
      </p:sp>
      <p:sp>
        <p:nvSpPr>
          <p:cNvPr id="5" name="Footer Placeholder 4"/>
          <p:cNvSpPr>
            <a:spLocks noGrp="1"/>
          </p:cNvSpPr>
          <p:nvPr>
            <p:ph type="ftr" sz="quarter" idx="11"/>
          </p:nvPr>
        </p:nvSpPr>
        <p:spPr>
          <a:xfrm rot="5400000">
            <a:off x="-899583" y="2347384"/>
            <a:ext cx="2895600" cy="486833"/>
          </a:xfrm>
        </p:spPr>
        <p:txBody>
          <a:bodyPr/>
          <a:lstStyle>
            <a:lvl1pPr>
              <a:defRPr/>
            </a:lvl1pPr>
          </a:lstStyle>
          <a:p>
            <a:pPr>
              <a:defRPr/>
            </a:pPr>
            <a:endParaRPr lang="en-US" dirty="0"/>
          </a:p>
        </p:txBody>
      </p:sp>
      <p:sp>
        <p:nvSpPr>
          <p:cNvPr id="6" name="Slide Number Placeholder 5"/>
          <p:cNvSpPr>
            <a:spLocks noGrp="1"/>
          </p:cNvSpPr>
          <p:nvPr>
            <p:ph type="sldNum" sz="quarter" idx="12"/>
          </p:nvPr>
        </p:nvSpPr>
        <p:spPr>
          <a:xfrm rot="5400000">
            <a:off x="11294533" y="5901267"/>
            <a:ext cx="838200" cy="465667"/>
          </a:xfrm>
        </p:spPr>
        <p:txBody>
          <a:bodyPr/>
          <a:lstStyle>
            <a:lvl1pPr>
              <a:defRPr smtClean="0"/>
            </a:lvl1pPr>
          </a:lstStyle>
          <a:p>
            <a:pPr>
              <a:defRPr/>
            </a:pPr>
            <a:fld id="{74BD59EC-65D2-42F6-A2C7-5617B080A9DE}" type="slidenum">
              <a:rPr lang="en-US" altLang="en-US"/>
              <a:pPr>
                <a:defRPr/>
              </a:pPr>
              <a:t>‹#›</a:t>
            </a:fld>
            <a:endParaRPr lang="en-US" altLang="en-US" dirty="0"/>
          </a:p>
        </p:txBody>
      </p:sp>
    </p:spTree>
    <p:extLst>
      <p:ext uri="{BB962C8B-B14F-4D97-AF65-F5344CB8AC3E}">
        <p14:creationId xmlns:p14="http://schemas.microsoft.com/office/powerpoint/2010/main" val="20021830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979160"/>
      </p:ext>
    </p:extLst>
  </p:cSld>
  <p:clrMapOvr>
    <a:masterClrMapping/>
  </p:clrMapOvr>
  <p:transition spd="slow">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_Opt 1_1 Line">
    <p:spTree>
      <p:nvGrpSpPr>
        <p:cNvPr id="1" name=""/>
        <p:cNvGrpSpPr/>
        <p:nvPr/>
      </p:nvGrpSpPr>
      <p:grpSpPr>
        <a:xfrm>
          <a:off x="0" y="0"/>
          <a:ext cx="0" cy="0"/>
          <a:chOff x="0" y="0"/>
          <a:chExt cx="0" cy="0"/>
        </a:xfrm>
      </p:grpSpPr>
      <p:sp>
        <p:nvSpPr>
          <p:cNvPr id="14" name="Title 13"/>
          <p:cNvSpPr>
            <a:spLocks noGrp="1"/>
          </p:cNvSpPr>
          <p:nvPr>
            <p:ph type="title" hasCustomPrompt="1"/>
          </p:nvPr>
        </p:nvSpPr>
        <p:spPr>
          <a:xfrm>
            <a:off x="457200" y="894497"/>
            <a:ext cx="11125200" cy="604575"/>
          </a:xfrm>
          <a:prstGeom prst="rect">
            <a:avLst/>
          </a:prstGeom>
        </p:spPr>
        <p:txBody>
          <a:bodyPr>
            <a:noAutofit/>
          </a:bodyPr>
          <a:lstStyle>
            <a:lvl1pPr marL="0" algn="l" defTabSz="914377" rtl="0" eaLnBrk="1" latinLnBrk="0" hangingPunct="1">
              <a:lnSpc>
                <a:spcPct val="100000"/>
              </a:lnSpc>
              <a:defRPr lang="en-US" sz="3200" b="1" kern="1200" dirty="0">
                <a:solidFill>
                  <a:schemeClr val="tx1"/>
                </a:solidFill>
                <a:latin typeface="Georgia" panose="02040502050405020303" pitchFamily="18" charset="0"/>
                <a:ea typeface="+mn-ea"/>
                <a:cs typeface="+mn-cs"/>
              </a:defRPr>
            </a:lvl1pPr>
          </a:lstStyle>
          <a:p>
            <a:r>
              <a:rPr lang="en-US" dirty="0"/>
              <a:t>Slide Title Here</a:t>
            </a:r>
          </a:p>
        </p:txBody>
      </p:sp>
      <p:cxnSp>
        <p:nvCxnSpPr>
          <p:cNvPr id="8" name="Straight Connector 7"/>
          <p:cNvCxnSpPr/>
          <p:nvPr userDrawn="1"/>
        </p:nvCxnSpPr>
        <p:spPr>
          <a:xfrm flipV="1">
            <a:off x="609600" y="794453"/>
            <a:ext cx="609600" cy="1"/>
          </a:xfrm>
          <a:prstGeom prst="line">
            <a:avLst/>
          </a:prstGeom>
          <a:ln w="76200">
            <a:solidFill>
              <a:srgbClr val="1E69D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609600" y="5981700"/>
            <a:ext cx="10972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 Placeholder 22"/>
          <p:cNvSpPr>
            <a:spLocks noGrp="1"/>
          </p:cNvSpPr>
          <p:nvPr>
            <p:ph type="body" sz="quarter" idx="10" hasCustomPrompt="1"/>
          </p:nvPr>
        </p:nvSpPr>
        <p:spPr>
          <a:xfrm>
            <a:off x="457200" y="366837"/>
            <a:ext cx="11125200" cy="524431"/>
          </a:xfrm>
          <a:prstGeom prst="rect">
            <a:avLst/>
          </a:prstGeom>
        </p:spPr>
        <p:txBody>
          <a:bodyPr>
            <a:normAutofit/>
          </a:bodyPr>
          <a:lstStyle>
            <a:lvl1pPr marL="0" indent="0">
              <a:buNone/>
              <a:defRPr sz="2000" b="1" baseline="0"/>
            </a:lvl1pPr>
          </a:lstStyle>
          <a:p>
            <a:pPr lvl="0"/>
            <a:r>
              <a:rPr lang="en-US" dirty="0"/>
              <a:t>Section Title Here</a:t>
            </a:r>
          </a:p>
        </p:txBody>
      </p:sp>
      <p:sp>
        <p:nvSpPr>
          <p:cNvPr id="25" name="Text Placeholder 24"/>
          <p:cNvSpPr>
            <a:spLocks noGrp="1"/>
          </p:cNvSpPr>
          <p:nvPr>
            <p:ph type="body" sz="quarter" idx="11"/>
          </p:nvPr>
        </p:nvSpPr>
        <p:spPr>
          <a:xfrm>
            <a:off x="457200" y="1897812"/>
            <a:ext cx="11125200" cy="3817189"/>
          </a:xfrm>
          <a:prstGeom prst="rect">
            <a:avLst/>
          </a:prstGeom>
        </p:spPr>
        <p:txBody>
          <a:bodyPr>
            <a:normAutofit/>
          </a:bodyPr>
          <a:lstStyle>
            <a:lvl1pPr marL="228594" indent="-228594">
              <a:buClr>
                <a:srgbClr val="1E69D2"/>
              </a:buClr>
              <a:buFont typeface="Arial" panose="020B0604020202020204" pitchFamily="34" charset="0"/>
              <a:buChar char="•"/>
              <a:defRPr sz="2400"/>
            </a:lvl1pPr>
            <a:lvl2pPr marL="685783" indent="-228594">
              <a:buClr>
                <a:srgbClr val="1E69D2"/>
              </a:buClr>
              <a:buFont typeface="Arial" panose="020B0604020202020204" pitchFamily="34" charset="0"/>
              <a:buChar char="•"/>
              <a:defRPr sz="2000"/>
            </a:lvl2pPr>
            <a:lvl3pPr marL="1142971" indent="-228594">
              <a:buClr>
                <a:srgbClr val="1E69D2"/>
              </a:buClr>
              <a:buFont typeface="Arial" panose="020B0604020202020204" pitchFamily="34" charset="0"/>
              <a:buChar char="•"/>
              <a:defRPr sz="1800"/>
            </a:lvl3pPr>
            <a:lvl4pPr marL="1600160" indent="-228594">
              <a:buClr>
                <a:srgbClr val="1E69D2"/>
              </a:buClr>
              <a:buFont typeface="Arial" panose="020B0604020202020204" pitchFamily="34" charset="0"/>
              <a:buChar char="•"/>
              <a:defRPr sz="1600"/>
            </a:lvl4pPr>
            <a:lvl5pPr marL="2057349" indent="-228594">
              <a:buClr>
                <a:srgbClr val="1E69D2"/>
              </a:buClr>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a:xfrm>
            <a:off x="10822379" y="6171450"/>
            <a:ext cx="894608" cy="338554"/>
          </a:xfrm>
          <a:prstGeom prst="rect">
            <a:avLst/>
          </a:prstGeom>
          <a:noFill/>
        </p:spPr>
        <p:txBody>
          <a:bodyPr wrap="square" rtlCol="0">
            <a:spAutoFit/>
          </a:bodyPr>
          <a:lstStyle/>
          <a:p>
            <a:pPr algn="r"/>
            <a:fld id="{E803F223-E4EE-4180-B063-31D2456F5238}" type="slidenum">
              <a:rPr lang="en-US" sz="1600" b="1" smtClean="0">
                <a:solidFill>
                  <a:schemeClr val="bg2"/>
                </a:solidFill>
              </a:rPr>
              <a:pPr algn="r"/>
              <a:t>‹#›</a:t>
            </a:fld>
            <a:endParaRPr lang="en-US" sz="2400" b="1" dirty="0">
              <a:solidFill>
                <a:schemeClr val="bg2"/>
              </a:solidFill>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0904" y="6165753"/>
            <a:ext cx="2023872" cy="420267"/>
          </a:xfrm>
          <a:prstGeom prst="rect">
            <a:avLst/>
          </a:prstGeom>
        </p:spPr>
      </p:pic>
    </p:spTree>
    <p:extLst>
      <p:ext uri="{BB962C8B-B14F-4D97-AF65-F5344CB8AC3E}">
        <p14:creationId xmlns:p14="http://schemas.microsoft.com/office/powerpoint/2010/main" val="3116679802"/>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6700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018DE95-A34D-460E-B302-543CDC427143}" type="datetimeFigureOut">
              <a:rPr lang="en-US" altLang="en-US"/>
              <a:pPr>
                <a:defRPr/>
              </a:pPr>
              <a:t>9/13/2019</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20202BB9-BCC9-4EF9-99AA-F0DF2E152B14}" type="slidenum">
              <a:rPr lang="en-US" altLang="en-US"/>
              <a:pPr>
                <a:defRPr/>
              </a:pPr>
              <a:t>‹#›</a:t>
            </a:fld>
            <a:endParaRPr lang="en-US" altLang="en-US" dirty="0"/>
          </a:p>
        </p:txBody>
      </p:sp>
    </p:spTree>
    <p:extLst>
      <p:ext uri="{BB962C8B-B14F-4D97-AF65-F5344CB8AC3E}">
        <p14:creationId xmlns:p14="http://schemas.microsoft.com/office/powerpoint/2010/main" val="3126592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7DD93677-119B-45D7-A21D-E3561178317B}" type="datetimeFigureOut">
              <a:rPr lang="en-US" altLang="en-US"/>
              <a:pPr>
                <a:defRPr/>
              </a:pPr>
              <a:t>9/13/2019</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5A59F3A8-1578-4784-83A2-7831B244A800}" type="slidenum">
              <a:rPr lang="en-US" altLang="en-US"/>
              <a:pPr>
                <a:defRPr/>
              </a:pPr>
              <a:t>‹#›</a:t>
            </a:fld>
            <a:endParaRPr lang="en-US" altLang="en-US" dirty="0"/>
          </a:p>
        </p:txBody>
      </p:sp>
    </p:spTree>
    <p:extLst>
      <p:ext uri="{BB962C8B-B14F-4D97-AF65-F5344CB8AC3E}">
        <p14:creationId xmlns:p14="http://schemas.microsoft.com/office/powerpoint/2010/main" val="1055595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6709763E-1570-4B9D-B8E5-54AC6E3DFAEE}" type="datetimeFigureOut">
              <a:rPr lang="en-US" altLang="en-US"/>
              <a:pPr>
                <a:defRPr/>
              </a:pPr>
              <a:t>9/13/2019</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0AC7C50F-24EF-40F0-A8E5-30363DEF71E3}" type="slidenum">
              <a:rPr lang="en-US" altLang="en-US"/>
              <a:pPr>
                <a:defRPr/>
              </a:pPr>
              <a:t>‹#›</a:t>
            </a:fld>
            <a:endParaRPr lang="en-US" altLang="en-US" dirty="0"/>
          </a:p>
        </p:txBody>
      </p:sp>
    </p:spTree>
    <p:extLst>
      <p:ext uri="{BB962C8B-B14F-4D97-AF65-F5344CB8AC3E}">
        <p14:creationId xmlns:p14="http://schemas.microsoft.com/office/powerpoint/2010/main" val="3562606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C3BC96C2-3956-468E-8B31-416A2C90242A}" type="datetimeFigureOut">
              <a:rPr lang="en-US" altLang="en-US"/>
              <a:pPr>
                <a:defRPr/>
              </a:pPr>
              <a:t>9/13/2019</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AEA10BE8-706B-4FB4-9C75-4D25526DA881}" type="slidenum">
              <a:rPr lang="en-US" altLang="en-US"/>
              <a:pPr>
                <a:defRPr/>
              </a:pPr>
              <a:t>‹#›</a:t>
            </a:fld>
            <a:endParaRPr lang="en-US" altLang="en-US" dirty="0"/>
          </a:p>
        </p:txBody>
      </p:sp>
    </p:spTree>
    <p:extLst>
      <p:ext uri="{BB962C8B-B14F-4D97-AF65-F5344CB8AC3E}">
        <p14:creationId xmlns:p14="http://schemas.microsoft.com/office/powerpoint/2010/main" val="2513033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1B2C9D9-D959-42E9-9F41-FA4F34487486}" type="datetimeFigureOut">
              <a:rPr lang="en-US" altLang="en-US"/>
              <a:pPr>
                <a:defRPr/>
              </a:pPr>
              <a:t>9/13/2019</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38B2C9E6-BACA-40AB-BC8F-550AC61A1530}" type="slidenum">
              <a:rPr lang="en-US" altLang="en-US"/>
              <a:pPr>
                <a:defRPr/>
              </a:pPr>
              <a:t>‹#›</a:t>
            </a:fld>
            <a:endParaRPr lang="en-US" altLang="en-US" dirty="0"/>
          </a:p>
        </p:txBody>
      </p:sp>
    </p:spTree>
    <p:extLst>
      <p:ext uri="{BB962C8B-B14F-4D97-AF65-F5344CB8AC3E}">
        <p14:creationId xmlns:p14="http://schemas.microsoft.com/office/powerpoint/2010/main" val="39728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C6C31D0-18BE-4BF6-9461-8AC10423BDF7}" type="datetimeFigureOut">
              <a:rPr lang="en-US" altLang="en-US"/>
              <a:pPr>
                <a:defRPr/>
              </a:pPr>
              <a:t>9/13/2019</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C94B7627-1E1A-4531-A03B-3E3B01876EAB}" type="slidenum">
              <a:rPr lang="en-US" altLang="en-US"/>
              <a:pPr>
                <a:defRPr/>
              </a:pPr>
              <a:t>‹#›</a:t>
            </a:fld>
            <a:endParaRPr lang="en-US" altLang="en-US" dirty="0"/>
          </a:p>
        </p:txBody>
      </p:sp>
    </p:spTree>
    <p:extLst>
      <p:ext uri="{BB962C8B-B14F-4D97-AF65-F5344CB8AC3E}">
        <p14:creationId xmlns:p14="http://schemas.microsoft.com/office/powerpoint/2010/main" val="4029326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3"/>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38A7BAE-D518-4DF1-BD7C-660CDA3BC1BC}" type="datetimeFigureOut">
              <a:rPr lang="en-US" altLang="en-US"/>
              <a:pPr>
                <a:defRPr/>
              </a:pPr>
              <a:t>9/13/2019</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1030B180-980A-4C2D-9C31-B5AC196DC84D}" type="slidenum">
              <a:rPr lang="en-US" altLang="en-US"/>
              <a:pPr>
                <a:defRPr/>
              </a:pPr>
              <a:t>‹#›</a:t>
            </a:fld>
            <a:endParaRPr lang="en-US" altLang="en-US" dirty="0"/>
          </a:p>
        </p:txBody>
      </p:sp>
    </p:spTree>
    <p:extLst>
      <p:ext uri="{BB962C8B-B14F-4D97-AF65-F5344CB8AC3E}">
        <p14:creationId xmlns:p14="http://schemas.microsoft.com/office/powerpoint/2010/main" val="1822823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dirty="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6025140-1303-4A64-BFAB-F1E7B2A0EE9F}" type="datetimeFigureOut">
              <a:rPr lang="en-US" altLang="en-US"/>
              <a:pPr>
                <a:defRPr/>
              </a:pPr>
              <a:t>9/13/2019</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7F2CE509-9040-47C9-9814-4DD766603A81}" type="slidenum">
              <a:rPr lang="en-US" altLang="en-US"/>
              <a:pPr>
                <a:defRPr/>
              </a:pPr>
              <a:t>‹#›</a:t>
            </a:fld>
            <a:endParaRPr lang="en-US" altLang="en-US" dirty="0"/>
          </a:p>
        </p:txBody>
      </p:sp>
    </p:spTree>
    <p:extLst>
      <p:ext uri="{BB962C8B-B14F-4D97-AF65-F5344CB8AC3E}">
        <p14:creationId xmlns:p14="http://schemas.microsoft.com/office/powerpoint/2010/main" val="1955914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14.xml"/><Relationship Id="rId4" Type="http://schemas.openxmlformats.org/officeDocument/2006/relationships/image" Target="../media/image4.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24600"/>
            <a:ext cx="1219200" cy="397933"/>
          </a:xfrm>
          <a:prstGeom prst="rect">
            <a:avLst/>
          </a:prstGeom>
        </p:spPr>
        <p:txBody>
          <a:bodyPr vert="horz" wrap="square" lIns="91440" tIns="45720" rIns="91440" bIns="45720" numCol="1" anchor="ctr" anchorCtr="0" compatLnSpc="1">
            <a:prstTxWarp prst="textNoShape">
              <a:avLst/>
            </a:prstTxWarp>
          </a:bodyPr>
          <a:lstStyle>
            <a:lvl1pPr eaLnBrk="1" hangingPunct="1">
              <a:defRPr sz="1600">
                <a:solidFill>
                  <a:srgbClr val="8990A2"/>
                </a:solidFill>
                <a:cs typeface="Arial" pitchFamily="34" charset="0"/>
              </a:defRPr>
            </a:lvl1pPr>
          </a:lstStyle>
          <a:p>
            <a:pPr>
              <a:defRPr/>
            </a:pPr>
            <a:fld id="{F8256ABC-1B01-4146-A4BF-9F0178B54AA4}" type="datetimeFigureOut">
              <a:rPr lang="en-US" altLang="en-US"/>
              <a:pPr>
                <a:defRPr/>
              </a:pPr>
              <a:t>9/13/2019</a:t>
            </a:fld>
            <a:endParaRPr lang="en-US" altLang="en-US" dirty="0"/>
          </a:p>
        </p:txBody>
      </p:sp>
      <p:sp>
        <p:nvSpPr>
          <p:cNvPr id="5" name="Footer Placeholder 4"/>
          <p:cNvSpPr>
            <a:spLocks noGrp="1"/>
          </p:cNvSpPr>
          <p:nvPr>
            <p:ph type="ftr" sz="quarter" idx="3"/>
          </p:nvPr>
        </p:nvSpPr>
        <p:spPr>
          <a:xfrm>
            <a:off x="1828800" y="6324600"/>
            <a:ext cx="3860800" cy="397933"/>
          </a:xfrm>
          <a:prstGeom prst="rect">
            <a:avLst/>
          </a:prstGeom>
        </p:spPr>
        <p:txBody>
          <a:bodyPr vert="horz" lIns="91440" tIns="45720" rIns="91440" bIns="45720" rtlCol="0" anchor="ctr"/>
          <a:lstStyle>
            <a:lvl1pPr algn="ctr" eaLnBrk="1" fontAlgn="auto" hangingPunct="1">
              <a:spcBef>
                <a:spcPts val="0"/>
              </a:spcBef>
              <a:spcAft>
                <a:spcPts val="0"/>
              </a:spcAft>
              <a:defRPr sz="1600">
                <a:solidFill>
                  <a:schemeClr val="tx1">
                    <a:tint val="75000"/>
                  </a:schemeClr>
                </a:solidFill>
                <a:latin typeface="+mn-lt"/>
                <a:ea typeface="+mn-ea"/>
                <a:cs typeface="+mn-cs"/>
              </a:defRPr>
            </a:lvl1pPr>
          </a:lstStyle>
          <a:p>
            <a:pPr>
              <a:defRPr/>
            </a:pPr>
            <a:endParaRPr lang="en-US" dirty="0"/>
          </a:p>
        </p:txBody>
      </p:sp>
      <p:sp>
        <p:nvSpPr>
          <p:cNvPr id="6" name="Slide Number Placeholder 5"/>
          <p:cNvSpPr>
            <a:spLocks noGrp="1"/>
          </p:cNvSpPr>
          <p:nvPr>
            <p:ph type="sldNum" sz="quarter" idx="4"/>
          </p:nvPr>
        </p:nvSpPr>
        <p:spPr>
          <a:xfrm>
            <a:off x="10871200" y="152400"/>
            <a:ext cx="1117600" cy="349251"/>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600" smtClean="0">
                <a:solidFill>
                  <a:srgbClr val="8990A2"/>
                </a:solidFill>
                <a:cs typeface="Arial" panose="020B0604020202020204" pitchFamily="34" charset="0"/>
              </a:defRPr>
            </a:lvl1pPr>
          </a:lstStyle>
          <a:p>
            <a:pPr>
              <a:defRPr/>
            </a:pPr>
            <a:fld id="{E3CB17CD-036C-4EC1-A2C2-4B62491978A5}" type="slidenum">
              <a:rPr lang="en-US" altLang="en-US"/>
              <a:pPr>
                <a:defRPr/>
              </a:pPr>
              <a:t>‹#›</a:t>
            </a:fld>
            <a:endParaRPr lang="en-US" altLang="en-US" dirty="0"/>
          </a:p>
        </p:txBody>
      </p:sp>
    </p:spTree>
    <p:extLst>
      <p:ext uri="{BB962C8B-B14F-4D97-AF65-F5344CB8AC3E}">
        <p14:creationId xmlns:p14="http://schemas.microsoft.com/office/powerpoint/2010/main" val="7523631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eaLnBrk="0" fontAlgn="base" hangingPunct="0">
        <a:spcBef>
          <a:spcPct val="0"/>
        </a:spcBef>
        <a:spcAft>
          <a:spcPct val="0"/>
        </a:spcAft>
        <a:defRPr sz="5867" kern="1200">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5867">
          <a:solidFill>
            <a:schemeClr val="tx1"/>
          </a:solidFill>
          <a:latin typeface="Garamond" charset="0"/>
          <a:ea typeface="MS PGothic" pitchFamily="34" charset="-128"/>
          <a:cs typeface="ＭＳ Ｐゴシック" charset="0"/>
        </a:defRPr>
      </a:lvl2pPr>
      <a:lvl3pPr algn="ctr" rtl="0" eaLnBrk="0" fontAlgn="base" hangingPunct="0">
        <a:spcBef>
          <a:spcPct val="0"/>
        </a:spcBef>
        <a:spcAft>
          <a:spcPct val="0"/>
        </a:spcAft>
        <a:defRPr sz="5867">
          <a:solidFill>
            <a:schemeClr val="tx1"/>
          </a:solidFill>
          <a:latin typeface="Garamond" charset="0"/>
          <a:ea typeface="MS PGothic" pitchFamily="34" charset="-128"/>
          <a:cs typeface="ＭＳ Ｐゴシック" charset="0"/>
        </a:defRPr>
      </a:lvl3pPr>
      <a:lvl4pPr algn="ctr" rtl="0" eaLnBrk="0" fontAlgn="base" hangingPunct="0">
        <a:spcBef>
          <a:spcPct val="0"/>
        </a:spcBef>
        <a:spcAft>
          <a:spcPct val="0"/>
        </a:spcAft>
        <a:defRPr sz="5867">
          <a:solidFill>
            <a:schemeClr val="tx1"/>
          </a:solidFill>
          <a:latin typeface="Garamond" charset="0"/>
          <a:ea typeface="MS PGothic" pitchFamily="34" charset="-128"/>
          <a:cs typeface="ＭＳ Ｐゴシック" charset="0"/>
        </a:defRPr>
      </a:lvl4pPr>
      <a:lvl5pPr algn="ctr" rtl="0" eaLnBrk="0" fontAlgn="base" hangingPunct="0">
        <a:spcBef>
          <a:spcPct val="0"/>
        </a:spcBef>
        <a:spcAft>
          <a:spcPct val="0"/>
        </a:spcAft>
        <a:defRPr sz="5867">
          <a:solidFill>
            <a:schemeClr val="tx1"/>
          </a:solidFill>
          <a:latin typeface="Garamond" charset="0"/>
          <a:ea typeface="MS PGothic" pitchFamily="34" charset="-128"/>
          <a:cs typeface="ＭＳ Ｐゴシック" charset="0"/>
        </a:defRPr>
      </a:lvl5pPr>
      <a:lvl6pPr marL="609585" algn="ctr" rtl="0" fontAlgn="base">
        <a:spcBef>
          <a:spcPct val="0"/>
        </a:spcBef>
        <a:spcAft>
          <a:spcPct val="0"/>
        </a:spcAft>
        <a:defRPr sz="5867">
          <a:solidFill>
            <a:schemeClr val="tx1"/>
          </a:solidFill>
          <a:latin typeface="Garamond" charset="0"/>
          <a:ea typeface="ＭＳ Ｐゴシック" charset="0"/>
        </a:defRPr>
      </a:lvl6pPr>
      <a:lvl7pPr marL="1219170" algn="ctr" rtl="0" fontAlgn="base">
        <a:spcBef>
          <a:spcPct val="0"/>
        </a:spcBef>
        <a:spcAft>
          <a:spcPct val="0"/>
        </a:spcAft>
        <a:defRPr sz="5867">
          <a:solidFill>
            <a:schemeClr val="tx1"/>
          </a:solidFill>
          <a:latin typeface="Garamond" charset="0"/>
          <a:ea typeface="ＭＳ Ｐゴシック" charset="0"/>
        </a:defRPr>
      </a:lvl7pPr>
      <a:lvl8pPr marL="1828754" algn="ctr" rtl="0" fontAlgn="base">
        <a:spcBef>
          <a:spcPct val="0"/>
        </a:spcBef>
        <a:spcAft>
          <a:spcPct val="0"/>
        </a:spcAft>
        <a:defRPr sz="5867">
          <a:solidFill>
            <a:schemeClr val="tx1"/>
          </a:solidFill>
          <a:latin typeface="Garamond" charset="0"/>
          <a:ea typeface="ＭＳ Ｐゴシック" charset="0"/>
        </a:defRPr>
      </a:lvl8pPr>
      <a:lvl9pPr marL="2438339" algn="ctr" rtl="0" fontAlgn="base">
        <a:spcBef>
          <a:spcPct val="0"/>
        </a:spcBef>
        <a:spcAft>
          <a:spcPct val="0"/>
        </a:spcAft>
        <a:defRPr sz="5867">
          <a:solidFill>
            <a:schemeClr val="tx1"/>
          </a:solidFill>
          <a:latin typeface="Garamond" charset="0"/>
          <a:ea typeface="ＭＳ Ｐゴシック" charset="0"/>
        </a:defRPr>
      </a:lvl9pPr>
    </p:titleStyle>
    <p:bodyStyle>
      <a:lvl1pPr marL="457189" indent="-457189" algn="l" rtl="0" eaLnBrk="0" fontAlgn="base" hangingPunct="0">
        <a:spcBef>
          <a:spcPct val="20000"/>
        </a:spcBef>
        <a:spcAft>
          <a:spcPct val="0"/>
        </a:spcAft>
        <a:buFont typeface="Arial" panose="020B0604020202020204" pitchFamily="34" charset="0"/>
        <a:buChar char="•"/>
        <a:defRPr sz="4267" kern="1200">
          <a:solidFill>
            <a:schemeClr val="tx1"/>
          </a:solidFill>
          <a:latin typeface="+mn-lt"/>
          <a:ea typeface="MS PGothic" pitchFamily="34" charset="-128"/>
          <a:cs typeface="ＭＳ Ｐゴシック" charset="0"/>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chemeClr val="tx1"/>
          </a:solidFill>
          <a:latin typeface="+mn-lt"/>
          <a:ea typeface="MS PGothic" pitchFamily="34" charset="-128"/>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S PGothic" pitchFamily="34" charset="-128"/>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S PGothic" pitchFamily="34" charset="-128"/>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7D5086-64D9-8146-9D44-8F5F82AD94ED}"/>
              </a:ext>
            </a:extLst>
          </p:cNvPr>
          <p:cNvPicPr>
            <a:picLocks noChangeAspect="1"/>
          </p:cNvPicPr>
          <p:nvPr userDrawn="1"/>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17796326"/>
      </p:ext>
    </p:extLst>
  </p:cSld>
  <p:clrMap bg1="lt1" tx1="dk1" bg2="lt2" tx2="dk2" accent1="accent1" accent2="accent2" accent3="accent3" accent4="accent4" accent5="accent5" accent6="accent6" hlink="hlink" folHlink="folHlink"/>
  <p:sldLayoutIdLst>
    <p:sldLayoutId id="2147493468"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hyperlink" Target="https://creativecommons.org/licenses/by-nc-sa/3.0/"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hyperlink" Target="https://www.peoplematters.in/article/total-rewards/total-rewards-conclave-learning-highlights-13193" TargetMode="External"/><Relationship Id="rId5" Type="http://schemas.openxmlformats.org/officeDocument/2006/relationships/image" Target="../media/image13.jp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18.tif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image" Target="../media/image17.tiff"/><Relationship Id="rId5" Type="http://schemas.openxmlformats.org/officeDocument/2006/relationships/diagramQuickStyle" Target="../diagrams/quickStyle2.xml"/><Relationship Id="rId10" Type="http://schemas.openxmlformats.org/officeDocument/2006/relationships/image" Target="../media/image16.tiff"/><Relationship Id="rId4" Type="http://schemas.openxmlformats.org/officeDocument/2006/relationships/diagramLayout" Target="../diagrams/layout2.xml"/><Relationship Id="rId9" Type="http://schemas.openxmlformats.org/officeDocument/2006/relationships/image" Target="../media/image15.tiff"/><Relationship Id="rId14"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2.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hyperlink" Target="http://www.acc.org/Guidelines" TargetMode="External"/><Relationship Id="rId2" Type="http://schemas.openxmlformats.org/officeDocument/2006/relationships/hyperlink" Target="http://www.onlinejacc.org/content/early/2019/09/12/j.jacc.2019.07.040"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comomeorganizo.blogspot.com/2012/01/el-uso-de-la-agenda.html" TargetMode="External"/><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www.acc.org/Guidelines"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hyperlink" Target="http://www.acc.org/about-acc/diversity-and-inclusion/features/2019/09/compensation-equity"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comomeorganizo.blogspot.com/2012/01/el-uso-de-la-agenda.html"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s://asnthanhan.blogspot.com/2011_09_01_archive.html"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711151" y="4876002"/>
            <a:ext cx="6038565" cy="1359641"/>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indent="0">
              <a:buNone/>
            </a:pPr>
            <a:r>
              <a:rPr lang="en-US" sz="2800" dirty="0">
                <a:solidFill>
                  <a:schemeClr val="tx2"/>
                </a:solidFill>
                <a:latin typeface="Garamond" panose="02020404030301010803" pitchFamily="18" charset="0"/>
              </a:rPr>
              <a:t>Compensation and Opportunity Equity</a:t>
            </a:r>
          </a:p>
          <a:p>
            <a:pPr indent="0">
              <a:buNone/>
            </a:pPr>
            <a:r>
              <a:rPr lang="en-US" sz="2800" dirty="0">
                <a:solidFill>
                  <a:schemeClr val="tx2"/>
                </a:solidFill>
                <a:latin typeface="Garamond" panose="02020404030301010803" pitchFamily="18" charset="0"/>
              </a:rPr>
              <a:t>Writing Committee</a:t>
            </a:r>
          </a:p>
          <a:p>
            <a:pPr indent="0">
              <a:buNone/>
            </a:pPr>
            <a:r>
              <a:rPr lang="en-US" sz="2800" dirty="0">
                <a:solidFill>
                  <a:schemeClr val="tx2"/>
                </a:solidFill>
                <a:latin typeface="Garamond" panose="02020404030301010803" pitchFamily="18" charset="0"/>
              </a:rPr>
              <a:t>An ACC Workforce Policy Document</a:t>
            </a:r>
          </a:p>
        </p:txBody>
      </p:sp>
      <p:cxnSp>
        <p:nvCxnSpPr>
          <p:cNvPr id="5" name="Straight Connector 4"/>
          <p:cNvCxnSpPr/>
          <p:nvPr/>
        </p:nvCxnSpPr>
        <p:spPr>
          <a:xfrm>
            <a:off x="863551" y="4716573"/>
            <a:ext cx="5434863" cy="0"/>
          </a:xfrm>
          <a:prstGeom prst="line">
            <a:avLst/>
          </a:prstGeom>
          <a:ln w="12700" cmpd="sng">
            <a:solidFill>
              <a:srgbClr val="6A3D9C"/>
            </a:solidFill>
          </a:ln>
          <a:effectLst/>
        </p:spPr>
        <p:style>
          <a:lnRef idx="2">
            <a:schemeClr val="accent1"/>
          </a:lnRef>
          <a:fillRef idx="0">
            <a:schemeClr val="accent1"/>
          </a:fillRef>
          <a:effectRef idx="1">
            <a:schemeClr val="accent1"/>
          </a:effectRef>
          <a:fontRef idx="minor">
            <a:schemeClr val="tx1"/>
          </a:fontRef>
        </p:style>
      </p:cxnSp>
      <p:sp>
        <p:nvSpPr>
          <p:cNvPr id="7" name="Title 1"/>
          <p:cNvSpPr txBox="1">
            <a:spLocks/>
          </p:cNvSpPr>
          <p:nvPr/>
        </p:nvSpPr>
        <p:spPr>
          <a:xfrm>
            <a:off x="711151" y="2367123"/>
            <a:ext cx="6279196" cy="2145892"/>
          </a:xfrm>
          <a:prstGeom prst="rect">
            <a:avLst/>
          </a:prstGeom>
          <a:effectLst/>
        </p:spPr>
        <p:txBody>
          <a:bodyPr>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80000"/>
              </a:lnSpc>
            </a:pPr>
            <a:r>
              <a:rPr lang="en-US" sz="4500" b="1" dirty="0">
                <a:solidFill>
                  <a:schemeClr val="tx2"/>
                </a:solidFill>
                <a:latin typeface="Garamond" panose="02020404030301010803" pitchFamily="18" charset="0"/>
              </a:rPr>
              <a:t>Cardiologist Compensation Plans: Principles and Implementation</a:t>
            </a:r>
            <a:endParaRPr lang="en-US" sz="4500" b="1" dirty="0">
              <a:solidFill>
                <a:schemeClr val="tx2"/>
              </a:solidFill>
              <a:latin typeface="Garamond" panose="02020404030301010803" pitchFamily="18" charset="0"/>
              <a:cs typeface="Arial Narrow"/>
            </a:endParaRPr>
          </a:p>
        </p:txBody>
      </p:sp>
    </p:spTree>
    <p:extLst>
      <p:ext uri="{BB962C8B-B14F-4D97-AF65-F5344CB8AC3E}">
        <p14:creationId xmlns:p14="http://schemas.microsoft.com/office/powerpoint/2010/main" val="2939143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3852" y="12664"/>
            <a:ext cx="10515600" cy="1325563"/>
          </a:xfrm>
        </p:spPr>
        <p:txBody>
          <a:bodyPr/>
          <a:lstStyle/>
          <a:p>
            <a:r>
              <a:rPr lang="en-US" dirty="0"/>
              <a:t> ACC Basic Principles</a:t>
            </a:r>
          </a:p>
        </p:txBody>
      </p:sp>
      <p:sp>
        <p:nvSpPr>
          <p:cNvPr id="3" name="Content Placeholder 2"/>
          <p:cNvSpPr>
            <a:spLocks noGrp="1"/>
          </p:cNvSpPr>
          <p:nvPr>
            <p:ph idx="4294967295"/>
          </p:nvPr>
        </p:nvSpPr>
        <p:spPr>
          <a:xfrm>
            <a:off x="842548" y="1338227"/>
            <a:ext cx="10791825" cy="5364162"/>
          </a:xfrm>
        </p:spPr>
        <p:txBody>
          <a:bodyPr>
            <a:normAutofit fontScale="70000" lnSpcReduction="20000"/>
          </a:bodyPr>
          <a:lstStyle/>
          <a:p>
            <a:pPr lvl="0">
              <a:lnSpc>
                <a:spcPct val="110000"/>
              </a:lnSpc>
              <a:spcBef>
                <a:spcPts val="0"/>
              </a:spcBef>
              <a:spcAft>
                <a:spcPts val="800"/>
              </a:spcAft>
            </a:pPr>
            <a:r>
              <a:rPr lang="en-US" sz="4000" b="1" dirty="0"/>
              <a:t>Cardiologist compensation should be equitable</a:t>
            </a:r>
            <a:r>
              <a:rPr lang="en-US" sz="4000" dirty="0"/>
              <a:t> </a:t>
            </a:r>
            <a:r>
              <a:rPr lang="en-US" sz="4000" b="1" dirty="0"/>
              <a:t>and fair for comparable work</a:t>
            </a:r>
            <a:r>
              <a:rPr lang="en-US" sz="4000" b="1" i="1" dirty="0"/>
              <a:t>. </a:t>
            </a:r>
          </a:p>
          <a:p>
            <a:pPr lvl="1">
              <a:lnSpc>
                <a:spcPct val="110000"/>
              </a:lnSpc>
              <a:spcBef>
                <a:spcPts val="0"/>
              </a:spcBef>
              <a:spcAft>
                <a:spcPts val="800"/>
              </a:spcAft>
            </a:pPr>
            <a:r>
              <a:rPr lang="en-US" sz="2600" dirty="0"/>
              <a:t>Equivalent work at each professional career stage based on skills, expertise and knowledge </a:t>
            </a:r>
          </a:p>
          <a:p>
            <a:pPr lvl="1">
              <a:lnSpc>
                <a:spcPct val="110000"/>
              </a:lnSpc>
              <a:spcBef>
                <a:spcPts val="0"/>
              </a:spcBef>
              <a:spcAft>
                <a:spcPts val="800"/>
              </a:spcAft>
            </a:pPr>
            <a:r>
              <a:rPr lang="en-US" sz="2600" dirty="0"/>
              <a:t>Compensation not influenced by personal identity characteristics (including race, ethnicity, gender, gender identity, religion, nationality, disability or sexual orientation)</a:t>
            </a:r>
          </a:p>
          <a:p>
            <a:pPr lvl="1">
              <a:lnSpc>
                <a:spcPct val="110000"/>
              </a:lnSpc>
              <a:spcBef>
                <a:spcPts val="0"/>
              </a:spcBef>
              <a:spcAft>
                <a:spcPts val="800"/>
              </a:spcAft>
            </a:pPr>
            <a:endParaRPr lang="en-US" sz="1400" dirty="0"/>
          </a:p>
          <a:p>
            <a:pPr lvl="0">
              <a:lnSpc>
                <a:spcPct val="110000"/>
              </a:lnSpc>
              <a:spcBef>
                <a:spcPts val="0"/>
              </a:spcBef>
              <a:spcAft>
                <a:spcPts val="800"/>
              </a:spcAft>
            </a:pPr>
            <a:r>
              <a:rPr lang="en-US" sz="4000" b="1" dirty="0"/>
              <a:t>Cardiologist compensation should be objectively determined by a modeled systems approach that is prospectively developed and based on consensus principles.</a:t>
            </a:r>
            <a:r>
              <a:rPr lang="en-US" sz="4000" dirty="0"/>
              <a:t> </a:t>
            </a:r>
          </a:p>
          <a:p>
            <a:pPr lvl="1">
              <a:lnSpc>
                <a:spcPct val="110000"/>
              </a:lnSpc>
              <a:spcBef>
                <a:spcPts val="0"/>
              </a:spcBef>
              <a:spcAft>
                <a:spcPts val="800"/>
              </a:spcAft>
            </a:pPr>
            <a:r>
              <a:rPr lang="en-US" sz="2600" dirty="0"/>
              <a:t>Create a thoughtful and deliberate process that includes multiple stakeholders </a:t>
            </a:r>
          </a:p>
          <a:p>
            <a:pPr lvl="1">
              <a:lnSpc>
                <a:spcPct val="110000"/>
              </a:lnSpc>
              <a:spcBef>
                <a:spcPts val="0"/>
              </a:spcBef>
              <a:spcAft>
                <a:spcPts val="800"/>
              </a:spcAft>
            </a:pPr>
            <a:r>
              <a:rPr lang="en-US" sz="2600" dirty="0"/>
              <a:t>Start with principles before proceeding to plan specifics </a:t>
            </a:r>
          </a:p>
          <a:p>
            <a:pPr lvl="1">
              <a:lnSpc>
                <a:spcPct val="110000"/>
              </a:lnSpc>
              <a:spcBef>
                <a:spcPts val="0"/>
              </a:spcBef>
              <a:spcAft>
                <a:spcPts val="800"/>
              </a:spcAft>
            </a:pPr>
            <a:r>
              <a:rPr lang="en-US" sz="2600" dirty="0"/>
              <a:t>Include change management processes </a:t>
            </a:r>
          </a:p>
          <a:p>
            <a:pPr lvl="1">
              <a:lnSpc>
                <a:spcPct val="110000"/>
              </a:lnSpc>
              <a:spcBef>
                <a:spcPts val="0"/>
              </a:spcBef>
              <a:spcAft>
                <a:spcPts val="800"/>
              </a:spcAft>
            </a:pPr>
            <a:r>
              <a:rPr lang="en-US" sz="2600" dirty="0"/>
              <a:t>Consider the financial impact on individuals and groups</a:t>
            </a:r>
          </a:p>
          <a:p>
            <a:pPr>
              <a:lnSpc>
                <a:spcPct val="110000"/>
              </a:lnSpc>
              <a:spcBef>
                <a:spcPts val="0"/>
              </a:spcBef>
              <a:spcAft>
                <a:spcPts val="800"/>
              </a:spcAft>
            </a:pPr>
            <a:endParaRPr lang="en-US" dirty="0"/>
          </a:p>
        </p:txBody>
      </p:sp>
    </p:spTree>
    <p:extLst>
      <p:ext uri="{BB962C8B-B14F-4D97-AF65-F5344CB8AC3E}">
        <p14:creationId xmlns:p14="http://schemas.microsoft.com/office/powerpoint/2010/main" val="36438761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p:cNvPicPr>
            <a:picLocks noChangeAspect="1"/>
          </p:cNvPicPr>
          <p:nvPr/>
        </p:nvPicPr>
        <p:blipFill>
          <a:blip r:embed="rId3">
            <a:extLst>
              <a:ext uri="{28A0092B-C50C-407E-A947-70E740481C1C}">
                <a14:useLocalDpi xmlns:a14="http://schemas.microsoft.com/office/drawing/2010/main" val="0"/>
              </a:ext>
            </a:extLst>
          </a:blip>
          <a:srcRect t="28423" b="31042"/>
          <a:stretch>
            <a:fillRect/>
          </a:stretch>
        </p:blipFill>
        <p:spPr bwMode="auto">
          <a:xfrm>
            <a:off x="1007860" y="2767263"/>
            <a:ext cx="9906000" cy="274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Box 4"/>
          <p:cNvSpPr txBox="1">
            <a:spLocks noChangeArrowheads="1"/>
          </p:cNvSpPr>
          <p:nvPr/>
        </p:nvSpPr>
        <p:spPr bwMode="auto">
          <a:xfrm>
            <a:off x="1389675" y="4687152"/>
            <a:ext cx="191789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Franklin Gothic Book" panose="020B05030201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Franklin Gothic Book" panose="020B05030201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Franklin Gothic Book" panose="020B05030201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9pPr>
          </a:lstStyle>
          <a:p>
            <a:pPr algn="ctr">
              <a:spcBef>
                <a:spcPct val="0"/>
              </a:spcBef>
              <a:buFontTx/>
              <a:buNone/>
            </a:pPr>
            <a:r>
              <a:rPr lang="en-US" altLang="en-US" sz="2800" b="1" dirty="0">
                <a:solidFill>
                  <a:srgbClr val="669900"/>
                </a:solidFill>
              </a:rPr>
              <a:t>Lay the</a:t>
            </a:r>
          </a:p>
          <a:p>
            <a:pPr algn="ctr">
              <a:spcBef>
                <a:spcPct val="0"/>
              </a:spcBef>
              <a:buFontTx/>
              <a:buNone/>
            </a:pPr>
            <a:r>
              <a:rPr lang="en-US" altLang="en-US" sz="2800" b="1" dirty="0">
                <a:solidFill>
                  <a:srgbClr val="669900"/>
                </a:solidFill>
              </a:rPr>
              <a:t>Foundation</a:t>
            </a:r>
          </a:p>
        </p:txBody>
      </p:sp>
      <p:sp>
        <p:nvSpPr>
          <p:cNvPr id="6" name="TextBox 5"/>
          <p:cNvSpPr txBox="1"/>
          <p:nvPr/>
        </p:nvSpPr>
        <p:spPr>
          <a:xfrm>
            <a:off x="3559855" y="2319427"/>
            <a:ext cx="2991337" cy="954107"/>
          </a:xfrm>
          <a:prstGeom prst="rect">
            <a:avLst/>
          </a:prstGeom>
          <a:noFill/>
        </p:spPr>
        <p:txBody>
          <a:bodyPr wrap="square">
            <a:spAutoFit/>
          </a:bodyPr>
          <a:lstStyle/>
          <a:p>
            <a:pPr algn="ctr">
              <a:defRPr/>
            </a:pPr>
            <a:r>
              <a:rPr lang="en-US" sz="2800" b="1" dirty="0">
                <a:solidFill>
                  <a:schemeClr val="accent1">
                    <a:lumMod val="75000"/>
                  </a:schemeClr>
                </a:solidFill>
              </a:rPr>
              <a:t>Construct the</a:t>
            </a:r>
            <a:r>
              <a:rPr lang="en-US" sz="2800" b="1" dirty="0">
                <a:solidFill>
                  <a:srgbClr val="FF0000"/>
                </a:solidFill>
              </a:rPr>
              <a:t> </a:t>
            </a:r>
            <a:r>
              <a:rPr lang="en-US" sz="2800" b="1" dirty="0">
                <a:solidFill>
                  <a:schemeClr val="accent1">
                    <a:lumMod val="75000"/>
                  </a:schemeClr>
                </a:solidFill>
              </a:rPr>
              <a:t>Model</a:t>
            </a:r>
          </a:p>
        </p:txBody>
      </p:sp>
      <p:sp>
        <p:nvSpPr>
          <p:cNvPr id="29701" name="TextBox 6"/>
          <p:cNvSpPr txBox="1">
            <a:spLocks noChangeArrowheads="1"/>
          </p:cNvSpPr>
          <p:nvPr/>
        </p:nvSpPr>
        <p:spPr bwMode="auto">
          <a:xfrm>
            <a:off x="8601368" y="2634856"/>
            <a:ext cx="291008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Franklin Gothic Book" panose="020B05030201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Franklin Gothic Book" panose="020B05030201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Franklin Gothic Book" panose="020B05030201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9pPr>
          </a:lstStyle>
          <a:p>
            <a:pPr>
              <a:spcBef>
                <a:spcPct val="0"/>
              </a:spcBef>
              <a:buFontTx/>
              <a:buNone/>
            </a:pPr>
            <a:r>
              <a:rPr lang="en-US" altLang="en-US" sz="2800" b="1" dirty="0">
                <a:solidFill>
                  <a:srgbClr val="DE8400"/>
                </a:solidFill>
              </a:rPr>
              <a:t>Review/Revise</a:t>
            </a:r>
          </a:p>
        </p:txBody>
      </p:sp>
      <p:sp>
        <p:nvSpPr>
          <p:cNvPr id="29702" name="TextBox 7"/>
          <p:cNvSpPr txBox="1">
            <a:spLocks noChangeArrowheads="1"/>
          </p:cNvSpPr>
          <p:nvPr/>
        </p:nvSpPr>
        <p:spPr bwMode="auto">
          <a:xfrm>
            <a:off x="5689169" y="4991318"/>
            <a:ext cx="325122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Franklin Gothic Book" panose="020B05030201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Franklin Gothic Book" panose="020B05030201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Franklin Gothic Book" panose="020B05030201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9pPr>
          </a:lstStyle>
          <a:p>
            <a:pPr>
              <a:spcBef>
                <a:spcPct val="0"/>
              </a:spcBef>
              <a:buFontTx/>
              <a:buNone/>
            </a:pPr>
            <a:r>
              <a:rPr lang="en-US" altLang="en-US" sz="2800" b="1" dirty="0">
                <a:solidFill>
                  <a:srgbClr val="00B0F0"/>
                </a:solidFill>
              </a:rPr>
              <a:t>Implement</a:t>
            </a:r>
            <a:endParaRPr lang="en-US" altLang="en-US" sz="2800" b="1" strike="sngStrike" dirty="0">
              <a:solidFill>
                <a:srgbClr val="FF0000"/>
              </a:solidFill>
            </a:endParaRPr>
          </a:p>
        </p:txBody>
      </p:sp>
      <p:sp>
        <p:nvSpPr>
          <p:cNvPr id="2" name="Oval 1"/>
          <p:cNvSpPr/>
          <p:nvPr/>
        </p:nvSpPr>
        <p:spPr>
          <a:xfrm>
            <a:off x="2862561" y="3754854"/>
            <a:ext cx="609600" cy="80244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cvvv</a:t>
            </a:r>
            <a:endParaRPr lang="en-US" dirty="0"/>
          </a:p>
        </p:txBody>
      </p:sp>
      <p:sp>
        <p:nvSpPr>
          <p:cNvPr id="17" name="Oval 16"/>
          <p:cNvSpPr/>
          <p:nvPr/>
        </p:nvSpPr>
        <p:spPr>
          <a:xfrm>
            <a:off x="4689278" y="3735646"/>
            <a:ext cx="691878" cy="9256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cvvv</a:t>
            </a:r>
            <a:endParaRPr lang="en-US" dirty="0"/>
          </a:p>
        </p:txBody>
      </p:sp>
      <p:sp>
        <p:nvSpPr>
          <p:cNvPr id="18" name="Oval 17"/>
          <p:cNvSpPr/>
          <p:nvPr/>
        </p:nvSpPr>
        <p:spPr>
          <a:xfrm>
            <a:off x="6562842" y="3716543"/>
            <a:ext cx="590737" cy="8407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cvvv</a:t>
            </a:r>
            <a:endParaRPr lang="en-US" dirty="0"/>
          </a:p>
        </p:txBody>
      </p:sp>
      <p:sp>
        <p:nvSpPr>
          <p:cNvPr id="20" name="Oval 19"/>
          <p:cNvSpPr/>
          <p:nvPr/>
        </p:nvSpPr>
        <p:spPr>
          <a:xfrm>
            <a:off x="8486038" y="3744217"/>
            <a:ext cx="609600" cy="9171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cvvv</a:t>
            </a:r>
            <a:endParaRPr lang="en-US" dirty="0"/>
          </a:p>
        </p:txBody>
      </p:sp>
      <p:sp>
        <p:nvSpPr>
          <p:cNvPr id="7" name="Left-Right Arrow 6"/>
          <p:cNvSpPr/>
          <p:nvPr/>
        </p:nvSpPr>
        <p:spPr>
          <a:xfrm>
            <a:off x="2672478" y="3744216"/>
            <a:ext cx="6576764" cy="864134"/>
          </a:xfrm>
          <a:prstGeom prst="leftRightArrow">
            <a:avLst/>
          </a:prstGeom>
          <a:gradFill flip="none" rotWithShape="1">
            <a:gsLst>
              <a:gs pos="0">
                <a:srgbClr val="B0AC00"/>
              </a:gs>
              <a:gs pos="50000">
                <a:schemeClr val="accent1">
                  <a:shade val="67500"/>
                  <a:satMod val="115000"/>
                </a:schemeClr>
              </a:gs>
              <a:gs pos="100000">
                <a:srgbClr val="D76213"/>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3974498" y="3894466"/>
            <a:ext cx="5278756" cy="523220"/>
          </a:xfrm>
          <a:prstGeom prst="rect">
            <a:avLst/>
          </a:prstGeom>
          <a:noFill/>
        </p:spPr>
        <p:txBody>
          <a:bodyPr wrap="square" rtlCol="0">
            <a:spAutoFit/>
          </a:bodyPr>
          <a:lstStyle/>
          <a:p>
            <a:r>
              <a:rPr lang="en-US" sz="2800" b="1" dirty="0">
                <a:solidFill>
                  <a:schemeClr val="bg1"/>
                </a:solidFill>
              </a:rPr>
              <a:t>Engage and inform CV MDs</a:t>
            </a:r>
          </a:p>
        </p:txBody>
      </p:sp>
      <p:sp>
        <p:nvSpPr>
          <p:cNvPr id="3" name="Rectangle 2"/>
          <p:cNvSpPr/>
          <p:nvPr/>
        </p:nvSpPr>
        <p:spPr>
          <a:xfrm>
            <a:off x="2024361" y="4136921"/>
            <a:ext cx="423583" cy="552893"/>
          </a:xfrm>
          <a:prstGeom prst="rect">
            <a:avLst/>
          </a:prstGeom>
          <a:solidFill>
            <a:srgbClr val="B0A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Up Arrow 7"/>
          <p:cNvSpPr/>
          <p:nvPr/>
        </p:nvSpPr>
        <p:spPr>
          <a:xfrm>
            <a:off x="9257266" y="3554859"/>
            <a:ext cx="818394" cy="657747"/>
          </a:xfrm>
          <a:prstGeom prst="upArrow">
            <a:avLst/>
          </a:prstGeom>
          <a:solidFill>
            <a:srgbClr val="D762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idx="4294967295"/>
          </p:nvPr>
        </p:nvSpPr>
        <p:spPr>
          <a:xfrm>
            <a:off x="540544" y="374629"/>
            <a:ext cx="11110912" cy="1325563"/>
          </a:xfrm>
        </p:spPr>
        <p:txBody>
          <a:bodyPr>
            <a:normAutofit fontScale="90000"/>
          </a:bodyPr>
          <a:lstStyle/>
          <a:p>
            <a:r>
              <a:rPr lang="en-US" sz="4400" dirty="0"/>
              <a:t>Creating a Compensation Model</a:t>
            </a:r>
            <a:br>
              <a:rPr lang="en-US" sz="4000" dirty="0"/>
            </a:br>
            <a:r>
              <a:rPr lang="en-US" i="1" dirty="0"/>
              <a:t>Key Steps</a:t>
            </a:r>
            <a:endParaRPr lang="en-US" sz="4000" i="1" dirty="0"/>
          </a:p>
        </p:txBody>
      </p:sp>
    </p:spTree>
    <p:extLst>
      <p:ext uri="{BB962C8B-B14F-4D97-AF65-F5344CB8AC3E}">
        <p14:creationId xmlns:p14="http://schemas.microsoft.com/office/powerpoint/2010/main" val="7599432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14273"/>
          <a:stretch/>
        </p:blipFill>
        <p:spPr>
          <a:xfrm>
            <a:off x="6585396" y="5372435"/>
            <a:ext cx="2070010" cy="1325564"/>
          </a:xfrm>
          <a:prstGeom prst="rect">
            <a:avLst/>
          </a:prstGeom>
        </p:spPr>
      </p:pic>
      <p:sp>
        <p:nvSpPr>
          <p:cNvPr id="2" name="Title 1"/>
          <p:cNvSpPr>
            <a:spLocks noGrp="1"/>
          </p:cNvSpPr>
          <p:nvPr>
            <p:ph type="title" idx="4294967295"/>
          </p:nvPr>
        </p:nvSpPr>
        <p:spPr>
          <a:xfrm>
            <a:off x="616743" y="160001"/>
            <a:ext cx="10958513" cy="1325563"/>
          </a:xfrm>
        </p:spPr>
        <p:txBody>
          <a:bodyPr>
            <a:normAutofit fontScale="90000"/>
          </a:bodyPr>
          <a:lstStyle/>
          <a:p>
            <a:r>
              <a:rPr lang="en-US" sz="5000" i="1" dirty="0"/>
              <a:t>Step 1</a:t>
            </a:r>
            <a:br>
              <a:rPr lang="en-US" sz="3600" dirty="0"/>
            </a:br>
            <a:r>
              <a:rPr lang="en-US" sz="4000" dirty="0"/>
              <a:t>Laying the Foundation for a Compensation Plan</a:t>
            </a:r>
            <a:endParaRPr lang="en-US" sz="3600" i="1" dirty="0"/>
          </a:p>
        </p:txBody>
      </p:sp>
      <p:sp>
        <p:nvSpPr>
          <p:cNvPr id="4" name="Content Placeholder 3"/>
          <p:cNvSpPr>
            <a:spLocks noGrp="1"/>
          </p:cNvSpPr>
          <p:nvPr>
            <p:ph sz="half" idx="4294967295"/>
          </p:nvPr>
        </p:nvSpPr>
        <p:spPr>
          <a:xfrm>
            <a:off x="6273063" y="1754188"/>
            <a:ext cx="5751512" cy="4484688"/>
          </a:xfrm>
        </p:spPr>
        <p:txBody>
          <a:bodyPr>
            <a:normAutofit/>
          </a:bodyPr>
          <a:lstStyle/>
          <a:p>
            <a:pPr marL="0" indent="0">
              <a:buNone/>
            </a:pPr>
            <a:r>
              <a:rPr lang="en-US" sz="3200" b="1" dirty="0"/>
              <a:t>Action Checklist</a:t>
            </a:r>
          </a:p>
          <a:p>
            <a:pPr lvl="1">
              <a:buFont typeface="Wingdings" pitchFamily="2" charset="2"/>
              <a:buChar char="ü"/>
            </a:pPr>
            <a:r>
              <a:rPr lang="en-US" sz="2400" dirty="0"/>
              <a:t>Environmental/market scan</a:t>
            </a:r>
          </a:p>
          <a:p>
            <a:pPr lvl="1">
              <a:buFont typeface="Wingdings" pitchFamily="2" charset="2"/>
              <a:buChar char="ü"/>
            </a:pPr>
            <a:r>
              <a:rPr lang="en-US" sz="2400" dirty="0"/>
              <a:t>Strategic vision and direction</a:t>
            </a:r>
          </a:p>
          <a:p>
            <a:pPr lvl="1">
              <a:buFont typeface="Wingdings" pitchFamily="2" charset="2"/>
              <a:buChar char="ü"/>
            </a:pPr>
            <a:r>
              <a:rPr lang="en-US" sz="2400" dirty="0"/>
              <a:t>Ability to execute on strategic plan</a:t>
            </a:r>
          </a:p>
          <a:p>
            <a:pPr lvl="1">
              <a:buFont typeface="Wingdings" pitchFamily="2" charset="2"/>
              <a:buChar char="ü"/>
            </a:pPr>
            <a:r>
              <a:rPr lang="en-US" sz="2400" dirty="0"/>
              <a:t>Cultural readiness for compensation plan; trust</a:t>
            </a:r>
          </a:p>
          <a:p>
            <a:pPr lvl="1">
              <a:buFont typeface="Wingdings" pitchFamily="2" charset="2"/>
              <a:buChar char="ü"/>
            </a:pPr>
            <a:r>
              <a:rPr lang="en-US" sz="2400" dirty="0"/>
              <a:t>Compensation committee with cardiologist representation</a:t>
            </a:r>
          </a:p>
          <a:p>
            <a:pPr lvl="1">
              <a:buFont typeface="Wingdings" pitchFamily="2" charset="2"/>
              <a:buChar char="ü"/>
            </a:pPr>
            <a:endParaRPr lang="en-US" dirty="0"/>
          </a:p>
          <a:p>
            <a:pPr marL="457200" lvl="1" indent="0">
              <a:buNone/>
            </a:pPr>
            <a:endParaRPr lang="en-US" dirty="0"/>
          </a:p>
          <a:p>
            <a:pPr lvl="1"/>
            <a:endParaRPr lang="en-US" b="1" i="1" dirty="0"/>
          </a:p>
        </p:txBody>
      </p:sp>
      <p:sp>
        <p:nvSpPr>
          <p:cNvPr id="6" name="Content Placeholder 2"/>
          <p:cNvSpPr>
            <a:spLocks noGrp="1"/>
          </p:cNvSpPr>
          <p:nvPr>
            <p:ph sz="half" idx="4294967295"/>
          </p:nvPr>
        </p:nvSpPr>
        <p:spPr>
          <a:xfrm>
            <a:off x="462700" y="1754188"/>
            <a:ext cx="5456238" cy="4603750"/>
          </a:xfrm>
          <a:solidFill>
            <a:schemeClr val="accent1">
              <a:lumMod val="20000"/>
              <a:lumOff val="80000"/>
            </a:schemeClr>
          </a:solidFill>
          <a:ln>
            <a:solidFill>
              <a:srgbClr val="C00000"/>
            </a:solidFill>
          </a:ln>
        </p:spPr>
        <p:txBody>
          <a:bodyPr>
            <a:normAutofit/>
          </a:bodyPr>
          <a:lstStyle/>
          <a:p>
            <a:pPr marL="0" indent="0">
              <a:buNone/>
            </a:pPr>
            <a:r>
              <a:rPr lang="en-US" sz="2200" b="1" i="1" dirty="0">
                <a:solidFill>
                  <a:schemeClr val="tx1">
                    <a:lumMod val="75000"/>
                  </a:schemeClr>
                </a:solidFill>
              </a:rPr>
              <a:t>The American College of Cardiology (ACC) believes that </a:t>
            </a:r>
            <a:r>
              <a:rPr lang="en-US" sz="2200" b="1" dirty="0">
                <a:solidFill>
                  <a:schemeClr val="tx1">
                    <a:lumMod val="75000"/>
                  </a:schemeClr>
                </a:solidFill>
              </a:rPr>
              <a:t>cardiologist compensation should be fully aligned with an organization’s/practice’s business strategies, mission and core values.</a:t>
            </a:r>
            <a:endParaRPr lang="en-US" sz="2200" dirty="0">
              <a:solidFill>
                <a:schemeClr val="tx1">
                  <a:lumMod val="75000"/>
                </a:schemeClr>
              </a:solidFill>
            </a:endParaRPr>
          </a:p>
          <a:p>
            <a:pPr marL="800100" lvl="1" indent="-342900">
              <a:buFont typeface="Wingdings" panose="05000000000000000000" pitchFamily="2" charset="2"/>
              <a:buChar char="Ø"/>
            </a:pPr>
            <a:r>
              <a:rPr lang="en-US" sz="2000" dirty="0">
                <a:solidFill>
                  <a:schemeClr val="tx1">
                    <a:lumMod val="75000"/>
                  </a:schemeClr>
                </a:solidFill>
              </a:rPr>
              <a:t>Identify activities and behaviors of greatest strategic value</a:t>
            </a:r>
          </a:p>
          <a:p>
            <a:pPr marL="800100" lvl="1" indent="-342900">
              <a:buFont typeface="Wingdings" panose="05000000000000000000" pitchFamily="2" charset="2"/>
              <a:buChar char="Ø"/>
            </a:pPr>
            <a:r>
              <a:rPr lang="en-US" sz="2000" dirty="0">
                <a:solidFill>
                  <a:schemeClr val="tx1">
                    <a:lumMod val="75000"/>
                  </a:schemeClr>
                </a:solidFill>
              </a:rPr>
              <a:t>Define culture and strategy </a:t>
            </a:r>
          </a:p>
          <a:p>
            <a:pPr marL="800100" lvl="1" indent="-342900">
              <a:buFont typeface="Wingdings" panose="05000000000000000000" pitchFamily="2" charset="2"/>
              <a:buChar char="Ø"/>
            </a:pPr>
            <a:r>
              <a:rPr lang="en-US" sz="2000" dirty="0">
                <a:solidFill>
                  <a:schemeClr val="tx1">
                    <a:lumMod val="75000"/>
                  </a:schemeClr>
                </a:solidFill>
              </a:rPr>
              <a:t>Specify measures and incentives</a:t>
            </a:r>
          </a:p>
          <a:p>
            <a:pPr marL="800100" lvl="1" indent="-342900">
              <a:buFont typeface="Wingdings" panose="05000000000000000000" pitchFamily="2" charset="2"/>
              <a:buChar char="Ø"/>
            </a:pPr>
            <a:r>
              <a:rPr lang="en-US" sz="2000" dirty="0">
                <a:solidFill>
                  <a:schemeClr val="tx1">
                    <a:lumMod val="75000"/>
                  </a:schemeClr>
                </a:solidFill>
              </a:rPr>
              <a:t>Keep the focus broad (not just </a:t>
            </a:r>
            <a:r>
              <a:rPr lang="en-US" sz="2000" dirty="0" err="1">
                <a:solidFill>
                  <a:schemeClr val="tx1">
                    <a:lumMod val="75000"/>
                  </a:schemeClr>
                </a:solidFill>
              </a:rPr>
              <a:t>wRVUs</a:t>
            </a:r>
            <a:r>
              <a:rPr lang="en-US" sz="2000" dirty="0">
                <a:solidFill>
                  <a:schemeClr val="tx1">
                    <a:lumMod val="75000"/>
                  </a:schemeClr>
                </a:solidFill>
              </a:rPr>
              <a:t>)</a:t>
            </a:r>
          </a:p>
          <a:p>
            <a:endParaRPr lang="en-US" sz="3200" dirty="0">
              <a:solidFill>
                <a:schemeClr val="accent5">
                  <a:lumMod val="50000"/>
                </a:schemeClr>
              </a:solidFill>
            </a:endParaRPr>
          </a:p>
          <a:p>
            <a:endParaRPr lang="en-US" sz="3200" dirty="0">
              <a:solidFill>
                <a:schemeClr val="accent5">
                  <a:lumMod val="50000"/>
                </a:schemeClr>
              </a:solidFill>
            </a:endParaRPr>
          </a:p>
        </p:txBody>
      </p:sp>
    </p:spTree>
    <p:extLst>
      <p:ext uri="{BB962C8B-B14F-4D97-AF65-F5344CB8AC3E}">
        <p14:creationId xmlns:p14="http://schemas.microsoft.com/office/powerpoint/2010/main" val="857545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BFCEF940-41BB-FF4B-96F0-EEB1C5B5F6C2}"/>
              </a:ext>
            </a:extLst>
          </p:cNvPr>
          <p:cNvGraphicFramePr/>
          <p:nvPr>
            <p:extLst>
              <p:ext uri="{D42A27DB-BD31-4B8C-83A1-F6EECF244321}">
                <p14:modId xmlns:p14="http://schemas.microsoft.com/office/powerpoint/2010/main" val="2197637763"/>
              </p:ext>
            </p:extLst>
          </p:nvPr>
        </p:nvGraphicFramePr>
        <p:xfrm>
          <a:off x="0" y="0"/>
          <a:ext cx="12192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E02ED6CD-E5EA-41BE-8CFA-17B5C7B124CB}"/>
              </a:ext>
            </a:extLst>
          </p:cNvPr>
          <p:cNvSpPr/>
          <p:nvPr/>
        </p:nvSpPr>
        <p:spPr>
          <a:xfrm>
            <a:off x="3897160" y="2382559"/>
            <a:ext cx="4397679" cy="2092881"/>
          </a:xfrm>
          <a:prstGeom prst="rect">
            <a:avLst/>
          </a:prstGeom>
          <a:noFill/>
        </p:spPr>
        <p:txBody>
          <a:bodyPr wrap="none" lIns="91440" tIns="45720" rIns="91440" bIns="45720">
            <a:spAutoFit/>
          </a:bodyPr>
          <a:lstStyle/>
          <a:p>
            <a:pPr algn="ctr">
              <a:spcBef>
                <a:spcPts val="600"/>
              </a:spcBef>
            </a:pPr>
            <a:r>
              <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Key Features</a:t>
            </a:r>
          </a:p>
          <a:p>
            <a:pPr algn="ctr">
              <a:spcBef>
                <a:spcPts val="600"/>
              </a:spcBef>
            </a:pPr>
            <a:r>
              <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of a Good </a:t>
            </a:r>
          </a:p>
          <a:p>
            <a:pPr algn="ctr">
              <a:spcBef>
                <a:spcPts val="600"/>
              </a:spcBef>
            </a:pPr>
            <a:r>
              <a:rPr lang="en-US" sz="4000" b="1" cap="none" spc="0" dirty="0">
                <a:ln w="9525">
                  <a:solidFill>
                    <a:schemeClr val="bg1"/>
                  </a:solidFill>
                  <a:prstDash val="solid"/>
                </a:ln>
                <a:solidFill>
                  <a:schemeClr val="tx1"/>
                </a:solidFill>
                <a:effectLst>
                  <a:outerShdw blurRad="12700" dist="38100" dir="2700000" algn="tl" rotWithShape="0">
                    <a:schemeClr val="tx1">
                      <a:lumMod val="75000"/>
                    </a:schemeClr>
                  </a:outerShdw>
                </a:effectLst>
              </a:rPr>
              <a:t>Compensation</a:t>
            </a:r>
            <a:r>
              <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 Plan</a:t>
            </a:r>
          </a:p>
        </p:txBody>
      </p:sp>
    </p:spTree>
    <p:extLst>
      <p:ext uri="{BB962C8B-B14F-4D97-AF65-F5344CB8AC3E}">
        <p14:creationId xmlns:p14="http://schemas.microsoft.com/office/powerpoint/2010/main" val="2453722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66798"/>
            <a:ext cx="10515600" cy="1325563"/>
          </a:xfrm>
        </p:spPr>
        <p:txBody>
          <a:bodyPr/>
          <a:lstStyle/>
          <a:p>
            <a:r>
              <a:rPr lang="en-US" sz="4500" i="1" dirty="0"/>
              <a:t>Step 2</a:t>
            </a:r>
            <a:br>
              <a:rPr lang="en-US" dirty="0"/>
            </a:br>
            <a:r>
              <a:rPr lang="en-US" sz="4000" dirty="0"/>
              <a:t>Construct the Model – 1 </a:t>
            </a:r>
          </a:p>
        </p:txBody>
      </p:sp>
      <p:sp>
        <p:nvSpPr>
          <p:cNvPr id="3" name="Content Placeholder 2"/>
          <p:cNvSpPr>
            <a:spLocks noGrp="1"/>
          </p:cNvSpPr>
          <p:nvPr>
            <p:ph sz="half" idx="4294967295"/>
          </p:nvPr>
        </p:nvSpPr>
        <p:spPr>
          <a:xfrm>
            <a:off x="590550" y="1783933"/>
            <a:ext cx="5505450" cy="4621213"/>
          </a:xfrm>
          <a:solidFill>
            <a:schemeClr val="accent1">
              <a:lumMod val="20000"/>
              <a:lumOff val="80000"/>
            </a:schemeClr>
          </a:solidFill>
          <a:ln>
            <a:solidFill>
              <a:srgbClr val="C00000"/>
            </a:solidFill>
          </a:ln>
        </p:spPr>
        <p:txBody>
          <a:bodyPr>
            <a:normAutofit/>
          </a:bodyPr>
          <a:lstStyle/>
          <a:p>
            <a:pPr marL="0" indent="0">
              <a:lnSpc>
                <a:spcPct val="100000"/>
              </a:lnSpc>
              <a:buNone/>
            </a:pPr>
            <a:r>
              <a:rPr lang="en-US" sz="2400" b="1" dirty="0">
                <a:solidFill>
                  <a:schemeClr val="tx1">
                    <a:lumMod val="75000"/>
                  </a:schemeClr>
                </a:solidFill>
              </a:rPr>
              <a:t>The ACC believes that cardiologist compensation should be individualized to reflect performance, productivity and other prospectively determined factors. </a:t>
            </a:r>
          </a:p>
          <a:p>
            <a:pPr lvl="1">
              <a:lnSpc>
                <a:spcPct val="100000"/>
              </a:lnSpc>
              <a:buFont typeface="Wingdings" panose="05000000000000000000" pitchFamily="2" charset="2"/>
              <a:buChar char="Ø"/>
            </a:pPr>
            <a:r>
              <a:rPr lang="en-US" sz="2400" dirty="0">
                <a:solidFill>
                  <a:schemeClr val="tx1">
                    <a:lumMod val="75000"/>
                  </a:schemeClr>
                </a:solidFill>
              </a:rPr>
              <a:t>Value to the organization</a:t>
            </a:r>
          </a:p>
          <a:p>
            <a:pPr lvl="1">
              <a:lnSpc>
                <a:spcPct val="100000"/>
              </a:lnSpc>
              <a:buFont typeface="Wingdings" panose="05000000000000000000" pitchFamily="2" charset="2"/>
              <a:buChar char="Ø"/>
            </a:pPr>
            <a:r>
              <a:rPr lang="en-US" sz="2400" dirty="0">
                <a:solidFill>
                  <a:schemeClr val="tx1">
                    <a:lumMod val="75000"/>
                  </a:schemeClr>
                </a:solidFill>
              </a:rPr>
              <a:t>Competition in the market </a:t>
            </a:r>
          </a:p>
          <a:p>
            <a:pPr lvl="1">
              <a:lnSpc>
                <a:spcPct val="100000"/>
              </a:lnSpc>
              <a:buFont typeface="Wingdings" panose="05000000000000000000" pitchFamily="2" charset="2"/>
              <a:buChar char="Ø"/>
            </a:pPr>
            <a:r>
              <a:rPr lang="en-US" sz="2400" dirty="0">
                <a:solidFill>
                  <a:schemeClr val="tx1">
                    <a:lumMod val="75000"/>
                  </a:schemeClr>
                </a:solidFill>
              </a:rPr>
              <a:t>Bona fide business factors </a:t>
            </a:r>
          </a:p>
          <a:p>
            <a:pPr lvl="1">
              <a:lnSpc>
                <a:spcPct val="100000"/>
              </a:lnSpc>
              <a:buFont typeface="Wingdings" panose="05000000000000000000" pitchFamily="2" charset="2"/>
              <a:buChar char="Ø"/>
            </a:pPr>
            <a:r>
              <a:rPr lang="en-US" sz="2400" dirty="0">
                <a:solidFill>
                  <a:schemeClr val="tx1">
                    <a:lumMod val="75000"/>
                  </a:schemeClr>
                </a:solidFill>
              </a:rPr>
              <a:t>Avoids subjective concerns </a:t>
            </a:r>
          </a:p>
          <a:p>
            <a:pPr>
              <a:lnSpc>
                <a:spcPct val="100000"/>
              </a:lnSpc>
            </a:pPr>
            <a:endParaRPr lang="en-US" sz="3200" dirty="0">
              <a:solidFill>
                <a:schemeClr val="accent5">
                  <a:lumMod val="50000"/>
                </a:schemeClr>
              </a:solidFill>
            </a:endParaRPr>
          </a:p>
        </p:txBody>
      </p:sp>
      <p:sp>
        <p:nvSpPr>
          <p:cNvPr id="4" name="Content Placeholder 3"/>
          <p:cNvSpPr>
            <a:spLocks noGrp="1"/>
          </p:cNvSpPr>
          <p:nvPr>
            <p:ph sz="half" idx="4294967295"/>
          </p:nvPr>
        </p:nvSpPr>
        <p:spPr>
          <a:xfrm>
            <a:off x="6858000" y="1783933"/>
            <a:ext cx="4848726" cy="4351338"/>
          </a:xfrm>
        </p:spPr>
        <p:txBody>
          <a:bodyPr>
            <a:normAutofit fontScale="92500" lnSpcReduction="10000"/>
          </a:bodyPr>
          <a:lstStyle/>
          <a:p>
            <a:pPr marL="0" indent="0">
              <a:lnSpc>
                <a:spcPct val="100000"/>
              </a:lnSpc>
              <a:buNone/>
            </a:pPr>
            <a:r>
              <a:rPr lang="en-US" sz="3500" b="1" dirty="0"/>
              <a:t>Action Checklist</a:t>
            </a:r>
          </a:p>
          <a:p>
            <a:pPr marL="228600" lvl="1">
              <a:lnSpc>
                <a:spcPct val="120000"/>
              </a:lnSpc>
              <a:spcBef>
                <a:spcPts val="0"/>
              </a:spcBef>
              <a:spcAft>
                <a:spcPts val="600"/>
              </a:spcAft>
              <a:buFont typeface="Wingdings" pitchFamily="2" charset="2"/>
              <a:buChar char="ü"/>
            </a:pPr>
            <a:r>
              <a:rPr lang="en-US" sz="3100" dirty="0"/>
              <a:t>Benchmark best practices </a:t>
            </a:r>
          </a:p>
          <a:p>
            <a:pPr marL="228600" lvl="1">
              <a:lnSpc>
                <a:spcPct val="120000"/>
              </a:lnSpc>
              <a:spcBef>
                <a:spcPts val="0"/>
              </a:spcBef>
              <a:spcAft>
                <a:spcPts val="600"/>
              </a:spcAft>
              <a:buFont typeface="Wingdings" pitchFamily="2" charset="2"/>
              <a:buChar char="ü"/>
            </a:pPr>
            <a:r>
              <a:rPr lang="en-US" sz="3100" dirty="0"/>
              <a:t>Salary vs</a:t>
            </a:r>
            <a:r>
              <a:rPr lang="en-US" sz="3100" dirty="0">
                <a:solidFill>
                  <a:srgbClr val="FF0000"/>
                </a:solidFill>
              </a:rPr>
              <a:t>.</a:t>
            </a:r>
            <a:r>
              <a:rPr lang="en-US" sz="3100" dirty="0"/>
              <a:t> incentives</a:t>
            </a:r>
          </a:p>
          <a:p>
            <a:pPr marL="228600" lvl="1">
              <a:lnSpc>
                <a:spcPct val="120000"/>
              </a:lnSpc>
              <a:spcBef>
                <a:spcPts val="0"/>
              </a:spcBef>
              <a:spcAft>
                <a:spcPts val="600"/>
              </a:spcAft>
              <a:buFont typeface="Wingdings" pitchFamily="2" charset="2"/>
              <a:buChar char="ü"/>
            </a:pPr>
            <a:r>
              <a:rPr lang="en-US" sz="3100" dirty="0"/>
              <a:t>Nonnegotiable items</a:t>
            </a:r>
          </a:p>
          <a:p>
            <a:pPr marL="228600" lvl="1">
              <a:lnSpc>
                <a:spcPct val="120000"/>
              </a:lnSpc>
              <a:spcBef>
                <a:spcPts val="0"/>
              </a:spcBef>
              <a:spcAft>
                <a:spcPts val="600"/>
              </a:spcAft>
              <a:buFont typeface="Wingdings" pitchFamily="2" charset="2"/>
              <a:buChar char="ü"/>
            </a:pPr>
            <a:r>
              <a:rPr lang="en-US" sz="3100" dirty="0"/>
              <a:t>Unique to practice or market</a:t>
            </a:r>
          </a:p>
          <a:p>
            <a:pPr marL="228600" lvl="1">
              <a:lnSpc>
                <a:spcPct val="120000"/>
              </a:lnSpc>
              <a:spcBef>
                <a:spcPts val="0"/>
              </a:spcBef>
              <a:spcAft>
                <a:spcPts val="600"/>
              </a:spcAft>
              <a:buFont typeface="Wingdings" pitchFamily="2" charset="2"/>
              <a:buChar char="ü"/>
            </a:pPr>
            <a:r>
              <a:rPr lang="en-US" sz="3100" dirty="0"/>
              <a:t>External productivity and compensation standards</a:t>
            </a:r>
          </a:p>
        </p:txBody>
      </p:sp>
    </p:spTree>
    <p:extLst>
      <p:ext uri="{BB962C8B-B14F-4D97-AF65-F5344CB8AC3E}">
        <p14:creationId xmlns:p14="http://schemas.microsoft.com/office/powerpoint/2010/main" val="27010544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701760" y="103030"/>
            <a:ext cx="10515600" cy="1325563"/>
          </a:xfrm>
        </p:spPr>
        <p:txBody>
          <a:bodyPr/>
          <a:lstStyle/>
          <a:p>
            <a:r>
              <a:rPr lang="en-US" sz="5000" dirty="0"/>
              <a:t>Construct the Model – 2</a:t>
            </a:r>
          </a:p>
        </p:txBody>
      </p:sp>
      <p:sp>
        <p:nvSpPr>
          <p:cNvPr id="4" name="Content Placeholder 3"/>
          <p:cNvSpPr>
            <a:spLocks noGrp="1"/>
          </p:cNvSpPr>
          <p:nvPr>
            <p:ph sz="half" idx="4294967295"/>
          </p:nvPr>
        </p:nvSpPr>
        <p:spPr>
          <a:xfrm>
            <a:off x="701760" y="1695882"/>
            <a:ext cx="5468938" cy="4351338"/>
          </a:xfrm>
          <a:solidFill>
            <a:schemeClr val="accent2">
              <a:lumMod val="20000"/>
              <a:lumOff val="80000"/>
            </a:schemeClr>
          </a:solidFill>
          <a:ln>
            <a:solidFill>
              <a:srgbClr val="C00000"/>
            </a:solidFill>
          </a:ln>
        </p:spPr>
        <p:txBody>
          <a:bodyPr>
            <a:normAutofit/>
          </a:bodyPr>
          <a:lstStyle/>
          <a:p>
            <a:pPr marL="0" indent="0">
              <a:lnSpc>
                <a:spcPct val="100000"/>
              </a:lnSpc>
              <a:buNone/>
            </a:pPr>
            <a:r>
              <a:rPr lang="en-US" sz="2400" b="1" i="1" dirty="0">
                <a:solidFill>
                  <a:schemeClr val="tx1">
                    <a:lumMod val="75000"/>
                  </a:schemeClr>
                </a:solidFill>
                <a:cs typeface="Calibri" panose="020F0502020204030204" pitchFamily="34" charset="0"/>
              </a:rPr>
              <a:t>The ACC believes that </a:t>
            </a:r>
            <a:r>
              <a:rPr lang="en-US" sz="2400" b="1" dirty="0">
                <a:solidFill>
                  <a:schemeClr val="tx1">
                    <a:lumMod val="75000"/>
                  </a:schemeClr>
                </a:solidFill>
                <a:cs typeface="Calibri" panose="020F0502020204030204" pitchFamily="34" charset="0"/>
              </a:rPr>
              <a:t>c</a:t>
            </a:r>
            <a:r>
              <a:rPr lang="en-US" sz="2400" b="1" dirty="0">
                <a:solidFill>
                  <a:schemeClr val="tx1">
                    <a:lumMod val="75000"/>
                  </a:schemeClr>
                </a:solidFill>
                <a:ea typeface="Calibri" panose="020F0502020204030204" pitchFamily="34" charset="0"/>
              </a:rPr>
              <a:t>ardiologist compensation </a:t>
            </a:r>
            <a:r>
              <a:rPr lang="en-US" sz="2400" b="1" dirty="0">
                <a:solidFill>
                  <a:schemeClr val="tx1">
                    <a:lumMod val="75000"/>
                  </a:schemeClr>
                </a:solidFill>
              </a:rPr>
              <a:t>plans should define those activities and behaviors that will </a:t>
            </a:r>
            <a:r>
              <a:rPr lang="en-US" sz="2400" b="1" dirty="0">
                <a:solidFill>
                  <a:schemeClr val="tx1">
                    <a:lumMod val="75000"/>
                  </a:schemeClr>
                </a:solidFill>
                <a:ea typeface="Calibri" panose="020F0502020204030204" pitchFamily="34" charset="0"/>
              </a:rPr>
              <a:t>result in an increase or decrease in compensation.</a:t>
            </a:r>
          </a:p>
          <a:p>
            <a:pPr>
              <a:lnSpc>
                <a:spcPct val="100000"/>
              </a:lnSpc>
            </a:pPr>
            <a:endParaRPr lang="en-US" sz="2400" dirty="0">
              <a:solidFill>
                <a:schemeClr val="accent5">
                  <a:lumMod val="50000"/>
                </a:schemeClr>
              </a:solidFill>
            </a:endParaRPr>
          </a:p>
        </p:txBody>
      </p:sp>
      <p:sp>
        <p:nvSpPr>
          <p:cNvPr id="5" name="Content Placeholder 4"/>
          <p:cNvSpPr>
            <a:spLocks noGrp="1"/>
          </p:cNvSpPr>
          <p:nvPr>
            <p:ph sz="half" idx="4294967295"/>
          </p:nvPr>
        </p:nvSpPr>
        <p:spPr>
          <a:xfrm>
            <a:off x="6453874" y="1568048"/>
            <a:ext cx="5181600" cy="4351338"/>
          </a:xfrm>
        </p:spPr>
        <p:txBody>
          <a:bodyPr>
            <a:normAutofit/>
          </a:bodyPr>
          <a:lstStyle/>
          <a:p>
            <a:pPr marL="0" indent="0">
              <a:lnSpc>
                <a:spcPct val="100000"/>
              </a:lnSpc>
              <a:buNone/>
            </a:pPr>
            <a:r>
              <a:rPr lang="en-US" sz="3200" b="1" dirty="0"/>
              <a:t>Action Checklist</a:t>
            </a:r>
          </a:p>
          <a:p>
            <a:pPr>
              <a:lnSpc>
                <a:spcPct val="110000"/>
              </a:lnSpc>
              <a:spcBef>
                <a:spcPts val="0"/>
              </a:spcBef>
              <a:spcAft>
                <a:spcPts val="600"/>
              </a:spcAft>
              <a:buFont typeface="Wingdings" pitchFamily="2" charset="2"/>
              <a:buChar char="ü"/>
            </a:pPr>
            <a:r>
              <a:rPr lang="en-US" sz="2400" dirty="0"/>
              <a:t>Select metrics</a:t>
            </a:r>
          </a:p>
          <a:p>
            <a:pPr lvl="1">
              <a:lnSpc>
                <a:spcPct val="110000"/>
              </a:lnSpc>
              <a:spcBef>
                <a:spcPts val="0"/>
              </a:spcBef>
              <a:spcAft>
                <a:spcPts val="600"/>
              </a:spcAft>
            </a:pPr>
            <a:r>
              <a:rPr lang="en-US" sz="2400" dirty="0"/>
              <a:t>Individual metrics</a:t>
            </a:r>
          </a:p>
          <a:p>
            <a:pPr lvl="1">
              <a:lnSpc>
                <a:spcPct val="110000"/>
              </a:lnSpc>
              <a:spcBef>
                <a:spcPts val="0"/>
              </a:spcBef>
              <a:spcAft>
                <a:spcPts val="600"/>
              </a:spcAft>
            </a:pPr>
            <a:r>
              <a:rPr lang="en-US" sz="2400" dirty="0"/>
              <a:t>Collective metrics</a:t>
            </a:r>
          </a:p>
          <a:p>
            <a:pPr>
              <a:lnSpc>
                <a:spcPct val="110000"/>
              </a:lnSpc>
              <a:spcBef>
                <a:spcPts val="0"/>
              </a:spcBef>
              <a:spcAft>
                <a:spcPts val="600"/>
              </a:spcAft>
              <a:buFont typeface="Wingdings" pitchFamily="2" charset="2"/>
              <a:buChar char="ü"/>
            </a:pPr>
            <a:r>
              <a:rPr lang="en-US" sz="2400" dirty="0"/>
              <a:t>Include all missions/strategic areas</a:t>
            </a:r>
          </a:p>
          <a:p>
            <a:pPr>
              <a:lnSpc>
                <a:spcPct val="110000"/>
              </a:lnSpc>
              <a:spcBef>
                <a:spcPts val="0"/>
              </a:spcBef>
              <a:spcAft>
                <a:spcPts val="600"/>
              </a:spcAft>
              <a:buFont typeface="Wingdings" pitchFamily="2" charset="2"/>
              <a:buChar char="ü"/>
            </a:pPr>
            <a:r>
              <a:rPr lang="en-US" sz="2400" dirty="0"/>
              <a:t>Ensure feasibility of data capture</a:t>
            </a:r>
          </a:p>
          <a:p>
            <a:pPr>
              <a:lnSpc>
                <a:spcPct val="110000"/>
              </a:lnSpc>
              <a:spcBef>
                <a:spcPts val="0"/>
              </a:spcBef>
              <a:spcAft>
                <a:spcPts val="600"/>
              </a:spcAft>
              <a:buFont typeface="Wingdings" pitchFamily="2" charset="2"/>
              <a:buChar char="ü"/>
            </a:pPr>
            <a:r>
              <a:rPr lang="en-US" sz="2400" dirty="0"/>
              <a:t>Build algorithms for compensation</a:t>
            </a:r>
          </a:p>
        </p:txBody>
      </p:sp>
      <p:pic>
        <p:nvPicPr>
          <p:cNvPr id="2" name="Picture 1"/>
          <p:cNvPicPr>
            <a:picLocks noChangeAspect="1"/>
          </p:cNvPicPr>
          <p:nvPr/>
        </p:nvPicPr>
        <p:blipFill rotWithShape="1">
          <a:blip r:embed="rId3"/>
          <a:srcRect b="10910"/>
          <a:stretch/>
        </p:blipFill>
        <p:spPr>
          <a:xfrm>
            <a:off x="3671988" y="3871551"/>
            <a:ext cx="1939496" cy="1727886"/>
          </a:xfrm>
          <a:prstGeom prst="rect">
            <a:avLst/>
          </a:prstGeom>
        </p:spPr>
      </p:pic>
    </p:spTree>
    <p:extLst>
      <p:ext uri="{BB962C8B-B14F-4D97-AF65-F5344CB8AC3E}">
        <p14:creationId xmlns:p14="http://schemas.microsoft.com/office/powerpoint/2010/main" val="3817060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838200" y="60314"/>
            <a:ext cx="10515600" cy="1325563"/>
          </a:xfrm>
        </p:spPr>
        <p:txBody>
          <a:bodyPr/>
          <a:lstStyle/>
          <a:p>
            <a:r>
              <a:rPr lang="en-US" sz="5000" dirty="0"/>
              <a:t>Compensation Components and Metrics</a:t>
            </a:r>
          </a:p>
        </p:txBody>
      </p:sp>
      <p:pic>
        <p:nvPicPr>
          <p:cNvPr id="6" name="Picture 5"/>
          <p:cNvPicPr>
            <a:picLocks noChangeAspect="1"/>
          </p:cNvPicPr>
          <p:nvPr/>
        </p:nvPicPr>
        <p:blipFill>
          <a:blip r:embed="rId3"/>
          <a:stretch>
            <a:fillRect/>
          </a:stretch>
        </p:blipFill>
        <p:spPr>
          <a:xfrm>
            <a:off x="801141" y="2100100"/>
            <a:ext cx="2079539" cy="2079539"/>
          </a:xfrm>
          <a:prstGeom prst="rect">
            <a:avLst/>
          </a:prstGeom>
        </p:spPr>
      </p:pic>
      <p:pic>
        <p:nvPicPr>
          <p:cNvPr id="8" name="Picture 7"/>
          <p:cNvPicPr>
            <a:picLocks noChangeAspect="1"/>
          </p:cNvPicPr>
          <p:nvPr/>
        </p:nvPicPr>
        <p:blipFill>
          <a:blip r:embed="rId4"/>
          <a:stretch>
            <a:fillRect/>
          </a:stretch>
        </p:blipFill>
        <p:spPr>
          <a:xfrm>
            <a:off x="4657348" y="2215319"/>
            <a:ext cx="2278793" cy="1669955"/>
          </a:xfrm>
          <a:prstGeom prst="rect">
            <a:avLst/>
          </a:prstGeom>
        </p:spPr>
      </p:pic>
      <p:sp>
        <p:nvSpPr>
          <p:cNvPr id="9" name="TextBox 8"/>
          <p:cNvSpPr txBox="1"/>
          <p:nvPr/>
        </p:nvSpPr>
        <p:spPr>
          <a:xfrm>
            <a:off x="3375932" y="2479859"/>
            <a:ext cx="606256" cy="1107996"/>
          </a:xfrm>
          <a:prstGeom prst="rect">
            <a:avLst/>
          </a:prstGeom>
          <a:noFill/>
        </p:spPr>
        <p:txBody>
          <a:bodyPr wrap="none" rtlCol="0">
            <a:spAutoFit/>
          </a:bodyPr>
          <a:lstStyle/>
          <a:p>
            <a:r>
              <a:rPr lang="en-US" sz="6600" dirty="0"/>
              <a:t>+</a:t>
            </a:r>
          </a:p>
        </p:txBody>
      </p:sp>
      <p:sp>
        <p:nvSpPr>
          <p:cNvPr id="13" name="TextBox 12"/>
          <p:cNvSpPr txBox="1"/>
          <p:nvPr/>
        </p:nvSpPr>
        <p:spPr>
          <a:xfrm>
            <a:off x="7255603" y="2479859"/>
            <a:ext cx="606256" cy="1107996"/>
          </a:xfrm>
          <a:prstGeom prst="rect">
            <a:avLst/>
          </a:prstGeom>
          <a:noFill/>
        </p:spPr>
        <p:txBody>
          <a:bodyPr wrap="none" rtlCol="0">
            <a:spAutoFit/>
          </a:bodyPr>
          <a:lstStyle/>
          <a:p>
            <a:r>
              <a:rPr lang="en-US" sz="6600" dirty="0"/>
              <a:t>=</a:t>
            </a:r>
          </a:p>
        </p:txBody>
      </p:sp>
      <p:sp>
        <p:nvSpPr>
          <p:cNvPr id="15" name="TextBox 14"/>
          <p:cNvSpPr txBox="1"/>
          <p:nvPr/>
        </p:nvSpPr>
        <p:spPr>
          <a:xfrm>
            <a:off x="660125" y="4179639"/>
            <a:ext cx="3322063" cy="2000548"/>
          </a:xfrm>
          <a:prstGeom prst="rect">
            <a:avLst/>
          </a:prstGeom>
          <a:noFill/>
        </p:spPr>
        <p:txBody>
          <a:bodyPr wrap="none" rtlCol="0">
            <a:spAutoFit/>
          </a:bodyPr>
          <a:lstStyle/>
          <a:p>
            <a:r>
              <a:rPr lang="en-US" sz="2400" b="1" dirty="0"/>
              <a:t>Fixed allocation</a:t>
            </a:r>
          </a:p>
          <a:p>
            <a:r>
              <a:rPr lang="en-US" sz="2000" dirty="0"/>
              <a:t>Guaranteed income based on:</a:t>
            </a:r>
          </a:p>
          <a:p>
            <a:pPr marL="800100" lvl="1" indent="-342900">
              <a:buFont typeface="Wingdings" panose="05000000000000000000" pitchFamily="2" charset="2"/>
              <a:buChar char="§"/>
            </a:pPr>
            <a:r>
              <a:rPr lang="en-US" sz="2000" dirty="0"/>
              <a:t>Rank/partnership</a:t>
            </a:r>
          </a:p>
          <a:p>
            <a:pPr marL="800100" lvl="1" indent="-342900">
              <a:buFont typeface="Wingdings" panose="05000000000000000000" pitchFamily="2" charset="2"/>
              <a:buChar char="§"/>
            </a:pPr>
            <a:r>
              <a:rPr lang="en-US" sz="2000" dirty="0"/>
              <a:t>Job description </a:t>
            </a:r>
          </a:p>
          <a:p>
            <a:pPr marL="800100" lvl="1" indent="-342900">
              <a:buFont typeface="Wingdings" panose="05000000000000000000" pitchFamily="2" charset="2"/>
              <a:buChar char="§"/>
            </a:pPr>
            <a:r>
              <a:rPr lang="en-US" sz="2000" dirty="0"/>
              <a:t>Benchmarks</a:t>
            </a:r>
          </a:p>
          <a:p>
            <a:pPr marL="800100" lvl="1" indent="-342900">
              <a:buFont typeface="Wingdings" panose="05000000000000000000" pitchFamily="2" charset="2"/>
              <a:buChar char="§"/>
            </a:pPr>
            <a:r>
              <a:rPr lang="en-US" sz="2000" dirty="0" err="1"/>
              <a:t>etc</a:t>
            </a:r>
            <a:endParaRPr lang="en-US" sz="2000" dirty="0"/>
          </a:p>
        </p:txBody>
      </p:sp>
      <p:sp>
        <p:nvSpPr>
          <p:cNvPr id="16" name="TextBox 15"/>
          <p:cNvSpPr txBox="1"/>
          <p:nvPr/>
        </p:nvSpPr>
        <p:spPr>
          <a:xfrm>
            <a:off x="991516" y="1662358"/>
            <a:ext cx="1763817" cy="584775"/>
          </a:xfrm>
          <a:prstGeom prst="rect">
            <a:avLst/>
          </a:prstGeom>
          <a:noFill/>
        </p:spPr>
        <p:txBody>
          <a:bodyPr wrap="none" rtlCol="0">
            <a:spAutoFit/>
          </a:bodyPr>
          <a:lstStyle/>
          <a:p>
            <a:pPr algn="ctr"/>
            <a:r>
              <a:rPr lang="en-US" sz="3200" b="1" dirty="0">
                <a:solidFill>
                  <a:schemeClr val="accent1">
                    <a:lumMod val="50000"/>
                  </a:schemeClr>
                </a:solidFill>
              </a:rPr>
              <a:t>Base Pay</a:t>
            </a:r>
          </a:p>
        </p:txBody>
      </p:sp>
      <p:sp>
        <p:nvSpPr>
          <p:cNvPr id="17" name="TextBox 16"/>
          <p:cNvSpPr txBox="1"/>
          <p:nvPr/>
        </p:nvSpPr>
        <p:spPr>
          <a:xfrm>
            <a:off x="4328426" y="4182694"/>
            <a:ext cx="2936638" cy="2308324"/>
          </a:xfrm>
          <a:prstGeom prst="rect">
            <a:avLst/>
          </a:prstGeom>
          <a:noFill/>
        </p:spPr>
        <p:txBody>
          <a:bodyPr wrap="none" rtlCol="0">
            <a:spAutoFit/>
          </a:bodyPr>
          <a:lstStyle/>
          <a:p>
            <a:r>
              <a:rPr lang="en-US" sz="2400" b="1" dirty="0"/>
              <a:t>Metrics driven</a:t>
            </a:r>
          </a:p>
          <a:p>
            <a:r>
              <a:rPr lang="en-US" sz="2000" dirty="0"/>
              <a:t>Variable income based on:</a:t>
            </a:r>
          </a:p>
          <a:p>
            <a:pPr marL="800100" lvl="1" indent="-342900">
              <a:buFont typeface="Wingdings" panose="05000000000000000000" pitchFamily="2" charset="2"/>
              <a:buChar char="§"/>
            </a:pPr>
            <a:r>
              <a:rPr lang="en-US" sz="2000" dirty="0"/>
              <a:t>Productivity</a:t>
            </a:r>
          </a:p>
          <a:p>
            <a:pPr marL="800100" lvl="1" indent="-342900">
              <a:buFont typeface="Wingdings" panose="05000000000000000000" pitchFamily="2" charset="2"/>
              <a:buChar char="§"/>
            </a:pPr>
            <a:r>
              <a:rPr lang="en-US" sz="2000" dirty="0"/>
              <a:t>Performance</a:t>
            </a:r>
          </a:p>
          <a:p>
            <a:pPr marL="800100" lvl="1" indent="-342900">
              <a:buFont typeface="Wingdings" panose="05000000000000000000" pitchFamily="2" charset="2"/>
              <a:buChar char="§"/>
            </a:pPr>
            <a:r>
              <a:rPr lang="en-US" sz="2000" dirty="0"/>
              <a:t>Quality</a:t>
            </a:r>
          </a:p>
          <a:p>
            <a:pPr marL="800100" lvl="1" indent="-342900">
              <a:buFont typeface="Wingdings" panose="05000000000000000000" pitchFamily="2" charset="2"/>
              <a:buChar char="§"/>
            </a:pPr>
            <a:r>
              <a:rPr lang="en-US" sz="2000" dirty="0"/>
              <a:t>Shared incentives</a:t>
            </a:r>
          </a:p>
          <a:p>
            <a:pPr marL="800100" lvl="1" indent="-342900">
              <a:buFont typeface="Wingdings" panose="05000000000000000000" pitchFamily="2" charset="2"/>
              <a:buChar char="§"/>
            </a:pPr>
            <a:r>
              <a:rPr lang="en-US" sz="2000" dirty="0"/>
              <a:t>etc</a:t>
            </a:r>
          </a:p>
        </p:txBody>
      </p:sp>
      <p:sp>
        <p:nvSpPr>
          <p:cNvPr id="18" name="TextBox 17"/>
          <p:cNvSpPr txBox="1"/>
          <p:nvPr/>
        </p:nvSpPr>
        <p:spPr>
          <a:xfrm>
            <a:off x="7861859" y="1662358"/>
            <a:ext cx="3612527" cy="584775"/>
          </a:xfrm>
          <a:prstGeom prst="rect">
            <a:avLst/>
          </a:prstGeom>
          <a:noFill/>
        </p:spPr>
        <p:txBody>
          <a:bodyPr wrap="none" rtlCol="0">
            <a:spAutoFit/>
          </a:bodyPr>
          <a:lstStyle/>
          <a:p>
            <a:r>
              <a:rPr lang="en-US" sz="3200" b="1" dirty="0">
                <a:solidFill>
                  <a:schemeClr val="accent1">
                    <a:lumMod val="50000"/>
                  </a:schemeClr>
                </a:solidFill>
              </a:rPr>
              <a:t>Total Compensation</a:t>
            </a:r>
          </a:p>
        </p:txBody>
      </p:sp>
      <p:sp>
        <p:nvSpPr>
          <p:cNvPr id="19" name="TextBox 18"/>
          <p:cNvSpPr txBox="1"/>
          <p:nvPr/>
        </p:nvSpPr>
        <p:spPr>
          <a:xfrm>
            <a:off x="4576989" y="1662358"/>
            <a:ext cx="2439514" cy="584775"/>
          </a:xfrm>
          <a:prstGeom prst="rect">
            <a:avLst/>
          </a:prstGeom>
          <a:noFill/>
        </p:spPr>
        <p:txBody>
          <a:bodyPr wrap="none" rtlCol="0">
            <a:spAutoFit/>
          </a:bodyPr>
          <a:lstStyle/>
          <a:p>
            <a:pPr algn="ctr"/>
            <a:r>
              <a:rPr lang="en-US" sz="3200" b="1" dirty="0">
                <a:solidFill>
                  <a:schemeClr val="accent1">
                    <a:lumMod val="50000"/>
                  </a:schemeClr>
                </a:solidFill>
              </a:rPr>
              <a:t>Incentive</a:t>
            </a:r>
            <a:r>
              <a:rPr lang="en-US" sz="3200" b="1" dirty="0">
                <a:solidFill>
                  <a:srgbClr val="FF0000"/>
                </a:solidFill>
              </a:rPr>
              <a:t> </a:t>
            </a:r>
            <a:r>
              <a:rPr lang="en-US" sz="3200" b="1" dirty="0">
                <a:solidFill>
                  <a:schemeClr val="accent1">
                    <a:lumMod val="50000"/>
                  </a:schemeClr>
                </a:solidFill>
              </a:rPr>
              <a:t>Pay</a:t>
            </a:r>
          </a:p>
        </p:txBody>
      </p:sp>
      <p:pic>
        <p:nvPicPr>
          <p:cNvPr id="3" name="Picture 2">
            <a:extLst>
              <a:ext uri="{FF2B5EF4-FFF2-40B4-BE49-F238E27FC236}">
                <a16:creationId xmlns:a16="http://schemas.microsoft.com/office/drawing/2014/main" id="{72F3B7DA-836E-459D-903E-DF8457E29759}"/>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25252" t="2152" r="23988" b="8011"/>
          <a:stretch/>
        </p:blipFill>
        <p:spPr>
          <a:xfrm>
            <a:off x="8181321" y="2214659"/>
            <a:ext cx="2439515" cy="2428681"/>
          </a:xfrm>
          <a:prstGeom prst="rect">
            <a:avLst/>
          </a:prstGeom>
        </p:spPr>
      </p:pic>
      <p:sp>
        <p:nvSpPr>
          <p:cNvPr id="4" name="TextBox 3">
            <a:extLst>
              <a:ext uri="{FF2B5EF4-FFF2-40B4-BE49-F238E27FC236}">
                <a16:creationId xmlns:a16="http://schemas.microsoft.com/office/drawing/2014/main" id="{B93BD9A7-FA83-4E65-A346-C337BA5227DB}"/>
              </a:ext>
            </a:extLst>
          </p:cNvPr>
          <p:cNvSpPr txBox="1"/>
          <p:nvPr/>
        </p:nvSpPr>
        <p:spPr>
          <a:xfrm>
            <a:off x="366026" y="7660420"/>
            <a:ext cx="7924800" cy="230832"/>
          </a:xfrm>
          <a:prstGeom prst="rect">
            <a:avLst/>
          </a:prstGeom>
          <a:noFill/>
        </p:spPr>
        <p:txBody>
          <a:bodyPr wrap="square" rtlCol="0">
            <a:spAutoFit/>
          </a:bodyPr>
          <a:lstStyle/>
          <a:p>
            <a:r>
              <a:rPr lang="en-US" sz="900">
                <a:hlinkClick r:id="rId6" tooltip="https://www.peoplematters.in/article/total-rewards/total-rewards-conclave-learning-highlights-13193"/>
              </a:rPr>
              <a:t>This Photo</a:t>
            </a:r>
            <a:r>
              <a:rPr lang="en-US" sz="900"/>
              <a:t> by Unknown Author is licensed under </a:t>
            </a:r>
            <a:r>
              <a:rPr lang="en-US" sz="900">
                <a:hlinkClick r:id="rId7" tooltip="https://creativecommons.org/licenses/by-nc-sa/3.0/"/>
              </a:rPr>
              <a:t>CC BY-SA-NC</a:t>
            </a:r>
            <a:endParaRPr lang="en-US" sz="900"/>
          </a:p>
        </p:txBody>
      </p:sp>
    </p:spTree>
    <p:extLst>
      <p:ext uri="{BB962C8B-B14F-4D97-AF65-F5344CB8AC3E}">
        <p14:creationId xmlns:p14="http://schemas.microsoft.com/office/powerpoint/2010/main" val="28444432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21084"/>
            <a:ext cx="10515600" cy="1325563"/>
          </a:xfrm>
        </p:spPr>
        <p:txBody>
          <a:bodyPr/>
          <a:lstStyle/>
          <a:p>
            <a:r>
              <a:rPr lang="en-US" sz="4000" dirty="0"/>
              <a:t>Components of a</a:t>
            </a:r>
            <a:r>
              <a:rPr lang="en-US" sz="4000" dirty="0">
                <a:solidFill>
                  <a:srgbClr val="FF0000"/>
                </a:solidFill>
              </a:rPr>
              <a:t> </a:t>
            </a:r>
            <a:r>
              <a:rPr lang="en-US" sz="4000" dirty="0"/>
              <a:t>Compensation Model</a:t>
            </a:r>
          </a:p>
        </p:txBody>
      </p:sp>
      <p:graphicFrame>
        <p:nvGraphicFramePr>
          <p:cNvPr id="3" name="Diagram 2">
            <a:extLst>
              <a:ext uri="{FF2B5EF4-FFF2-40B4-BE49-F238E27FC236}">
                <a16:creationId xmlns:a16="http://schemas.microsoft.com/office/drawing/2014/main" id="{E37F1159-98E3-2C44-9B8C-C020B8EDE8CF}"/>
              </a:ext>
            </a:extLst>
          </p:cNvPr>
          <p:cNvGraphicFramePr/>
          <p:nvPr>
            <p:extLst>
              <p:ext uri="{D42A27DB-BD31-4B8C-83A1-F6EECF244321}">
                <p14:modId xmlns:p14="http://schemas.microsoft.com/office/powerpoint/2010/main" val="3777300736"/>
              </p:ext>
            </p:extLst>
          </p:nvPr>
        </p:nvGraphicFramePr>
        <p:xfrm>
          <a:off x="1010915" y="889348"/>
          <a:ext cx="9712408" cy="59686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EFFCDCFB-7850-234E-AA56-C9D91C680DB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8271" y="1219143"/>
            <a:ext cx="435279" cy="512094"/>
          </a:xfrm>
          <a:prstGeom prst="rect">
            <a:avLst/>
          </a:prstGeom>
        </p:spPr>
      </p:pic>
      <p:pic>
        <p:nvPicPr>
          <p:cNvPr id="6" name="Picture 5">
            <a:extLst>
              <a:ext uri="{FF2B5EF4-FFF2-40B4-BE49-F238E27FC236}">
                <a16:creationId xmlns:a16="http://schemas.microsoft.com/office/drawing/2014/main" id="{D19A6289-4234-854D-9AF8-DC0E986533AE}"/>
              </a:ext>
            </a:extLst>
          </p:cNvPr>
          <p:cNvPicPr>
            <a:picLocks noChangeAspect="1"/>
          </p:cNvPicPr>
          <p:nvPr/>
        </p:nvPicPr>
        <p:blipFill>
          <a:blip r:embed="rId9"/>
          <a:stretch>
            <a:fillRect/>
          </a:stretch>
        </p:blipFill>
        <p:spPr>
          <a:xfrm>
            <a:off x="1715313" y="2012941"/>
            <a:ext cx="403939" cy="403939"/>
          </a:xfrm>
          <a:prstGeom prst="rect">
            <a:avLst/>
          </a:prstGeom>
        </p:spPr>
      </p:pic>
      <p:pic>
        <p:nvPicPr>
          <p:cNvPr id="7" name="Picture 6">
            <a:extLst>
              <a:ext uri="{FF2B5EF4-FFF2-40B4-BE49-F238E27FC236}">
                <a16:creationId xmlns:a16="http://schemas.microsoft.com/office/drawing/2014/main" id="{7C75658A-3367-614C-8071-214E42F700C4}"/>
              </a:ext>
            </a:extLst>
          </p:cNvPr>
          <p:cNvPicPr>
            <a:picLocks noChangeAspect="1"/>
          </p:cNvPicPr>
          <p:nvPr/>
        </p:nvPicPr>
        <p:blipFill>
          <a:blip r:embed="rId10"/>
          <a:stretch>
            <a:fillRect/>
          </a:stretch>
        </p:blipFill>
        <p:spPr>
          <a:xfrm>
            <a:off x="1958867" y="2834575"/>
            <a:ext cx="495741" cy="495741"/>
          </a:xfrm>
          <a:prstGeom prst="rect">
            <a:avLst/>
          </a:prstGeom>
        </p:spPr>
      </p:pic>
      <p:pic>
        <p:nvPicPr>
          <p:cNvPr id="23" name="Picture 22">
            <a:extLst>
              <a:ext uri="{FF2B5EF4-FFF2-40B4-BE49-F238E27FC236}">
                <a16:creationId xmlns:a16="http://schemas.microsoft.com/office/drawing/2014/main" id="{907B35E9-525B-D943-BDB3-184515403000}"/>
              </a:ext>
            </a:extLst>
          </p:cNvPr>
          <p:cNvPicPr>
            <a:picLocks noChangeAspect="1"/>
          </p:cNvPicPr>
          <p:nvPr/>
        </p:nvPicPr>
        <p:blipFill>
          <a:blip r:embed="rId11"/>
          <a:stretch>
            <a:fillRect/>
          </a:stretch>
        </p:blipFill>
        <p:spPr>
          <a:xfrm>
            <a:off x="2041985" y="3662315"/>
            <a:ext cx="527845" cy="418924"/>
          </a:xfrm>
          <a:prstGeom prst="rect">
            <a:avLst/>
          </a:prstGeom>
        </p:spPr>
      </p:pic>
      <p:pic>
        <p:nvPicPr>
          <p:cNvPr id="24" name="Picture 23">
            <a:extLst>
              <a:ext uri="{FF2B5EF4-FFF2-40B4-BE49-F238E27FC236}">
                <a16:creationId xmlns:a16="http://schemas.microsoft.com/office/drawing/2014/main" id="{350D93FF-2C0B-0A45-9DBD-57222D07AFE8}"/>
              </a:ext>
            </a:extLst>
          </p:cNvPr>
          <p:cNvPicPr>
            <a:picLocks noChangeAspect="1"/>
          </p:cNvPicPr>
          <p:nvPr/>
        </p:nvPicPr>
        <p:blipFill>
          <a:blip r:embed="rId12"/>
          <a:stretch>
            <a:fillRect/>
          </a:stretch>
        </p:blipFill>
        <p:spPr>
          <a:xfrm>
            <a:off x="1989637" y="4462337"/>
            <a:ext cx="401531" cy="401531"/>
          </a:xfrm>
          <a:prstGeom prst="rect">
            <a:avLst/>
          </a:prstGeom>
        </p:spPr>
      </p:pic>
      <p:pic>
        <p:nvPicPr>
          <p:cNvPr id="26" name="Picture 25">
            <a:extLst>
              <a:ext uri="{FF2B5EF4-FFF2-40B4-BE49-F238E27FC236}">
                <a16:creationId xmlns:a16="http://schemas.microsoft.com/office/drawing/2014/main" id="{98F1AFE0-EA8D-E448-888A-523DDEDDEC3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653550" y="5311495"/>
            <a:ext cx="569496" cy="363654"/>
          </a:xfrm>
          <a:prstGeom prst="rect">
            <a:avLst/>
          </a:prstGeom>
        </p:spPr>
      </p:pic>
      <p:pic>
        <p:nvPicPr>
          <p:cNvPr id="28" name="Picture 27">
            <a:extLst>
              <a:ext uri="{FF2B5EF4-FFF2-40B4-BE49-F238E27FC236}">
                <a16:creationId xmlns:a16="http://schemas.microsoft.com/office/drawing/2014/main" id="{B3BF207C-1F1A-D14D-AEAD-FDBE3D248DB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95224" y="6040451"/>
            <a:ext cx="481372" cy="463707"/>
          </a:xfrm>
          <a:prstGeom prst="rect">
            <a:avLst/>
          </a:prstGeom>
        </p:spPr>
      </p:pic>
    </p:spTree>
    <p:extLst>
      <p:ext uri="{BB962C8B-B14F-4D97-AF65-F5344CB8AC3E}">
        <p14:creationId xmlns:p14="http://schemas.microsoft.com/office/powerpoint/2010/main" val="23569954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54EFD-9483-EE4F-A6A0-25FE31140AC7}"/>
              </a:ext>
            </a:extLst>
          </p:cNvPr>
          <p:cNvSpPr>
            <a:spLocks noGrp="1"/>
          </p:cNvSpPr>
          <p:nvPr>
            <p:ph type="title" idx="4294967295"/>
          </p:nvPr>
        </p:nvSpPr>
        <p:spPr>
          <a:xfrm>
            <a:off x="838200" y="0"/>
            <a:ext cx="10515600" cy="1325563"/>
          </a:xfrm>
        </p:spPr>
        <p:txBody>
          <a:bodyPr/>
          <a:lstStyle/>
          <a:p>
            <a:r>
              <a:rPr lang="en-US" sz="5000" dirty="0"/>
              <a:t>Construct the Model – 3</a:t>
            </a:r>
          </a:p>
        </p:txBody>
      </p:sp>
      <p:sp>
        <p:nvSpPr>
          <p:cNvPr id="5" name="Content Placeholder 2">
            <a:extLst>
              <a:ext uri="{FF2B5EF4-FFF2-40B4-BE49-F238E27FC236}">
                <a16:creationId xmlns:a16="http://schemas.microsoft.com/office/drawing/2014/main" id="{FA5F972F-A58B-C543-BEAF-F1F92DF6FF5B}"/>
              </a:ext>
            </a:extLst>
          </p:cNvPr>
          <p:cNvSpPr>
            <a:spLocks noGrp="1"/>
          </p:cNvSpPr>
          <p:nvPr>
            <p:ph sz="half" idx="4294967295"/>
          </p:nvPr>
        </p:nvSpPr>
        <p:spPr>
          <a:xfrm>
            <a:off x="772733" y="1477893"/>
            <a:ext cx="5181600" cy="4351338"/>
          </a:xfrm>
          <a:solidFill>
            <a:schemeClr val="accent1">
              <a:lumMod val="20000"/>
              <a:lumOff val="80000"/>
            </a:schemeClr>
          </a:solidFill>
          <a:ln>
            <a:solidFill>
              <a:srgbClr val="C00000"/>
            </a:solidFill>
          </a:ln>
        </p:spPr>
        <p:txBody>
          <a:bodyPr>
            <a:noAutofit/>
          </a:bodyPr>
          <a:lstStyle/>
          <a:p>
            <a:pPr marL="0" indent="0">
              <a:lnSpc>
                <a:spcPct val="100000"/>
              </a:lnSpc>
              <a:spcBef>
                <a:spcPts val="0"/>
              </a:spcBef>
              <a:spcAft>
                <a:spcPts val="600"/>
              </a:spcAft>
              <a:buNone/>
            </a:pPr>
            <a:r>
              <a:rPr lang="en-US" sz="2400" b="1" i="1" dirty="0">
                <a:latin typeface="Calibri" panose="020F0502020204030204" pitchFamily="34" charset="0"/>
                <a:cs typeface="Calibri" panose="020F0502020204030204" pitchFamily="34" charset="0"/>
              </a:rPr>
              <a:t>The ACC believes that </a:t>
            </a:r>
            <a:r>
              <a:rPr lang="en-US" sz="2400" b="1" dirty="0">
                <a:latin typeface="Calibri" panose="020F0502020204030204" pitchFamily="34" charset="0"/>
                <a:cs typeface="Calibri" panose="020F0502020204030204" pitchFamily="34" charset="0"/>
              </a:rPr>
              <a:t>ca</a:t>
            </a:r>
            <a:r>
              <a:rPr lang="en-US" sz="2400" b="1" dirty="0">
                <a:latin typeface="Calibri" panose="020F0502020204030204" pitchFamily="34" charset="0"/>
                <a:ea typeface="Calibri" panose="020F0502020204030204" pitchFamily="34" charset="0"/>
                <a:cs typeface="Calibri" panose="020F0502020204030204" pitchFamily="34" charset="0"/>
              </a:rPr>
              <a:t>rdiologist compensation should value and explicitly reward non-billable work including quality improvement, leadership/administration, teaching/ mentoring, research, community service and outreach activities.</a:t>
            </a:r>
          </a:p>
          <a:p>
            <a:pPr marL="0" indent="0">
              <a:lnSpc>
                <a:spcPct val="100000"/>
              </a:lnSpc>
              <a:spcBef>
                <a:spcPts val="0"/>
              </a:spcBef>
              <a:spcAft>
                <a:spcPts val="600"/>
              </a:spcAft>
              <a:buNone/>
            </a:pPr>
            <a:endParaRPr lang="en-US" sz="2400" b="1" dirty="0">
              <a:latin typeface="Calibri" panose="020F0502020204030204" pitchFamily="34" charset="0"/>
              <a:cs typeface="Calibri" panose="020F0502020204030204" pitchFamily="34" charset="0"/>
            </a:endParaRPr>
          </a:p>
        </p:txBody>
      </p:sp>
      <p:sp>
        <p:nvSpPr>
          <p:cNvPr id="6" name="Content Placeholder 3">
            <a:extLst>
              <a:ext uri="{FF2B5EF4-FFF2-40B4-BE49-F238E27FC236}">
                <a16:creationId xmlns:a16="http://schemas.microsoft.com/office/drawing/2014/main" id="{BC47FCDD-D465-AF48-A7DF-474748DA607A}"/>
              </a:ext>
            </a:extLst>
          </p:cNvPr>
          <p:cNvSpPr>
            <a:spLocks noGrp="1"/>
          </p:cNvSpPr>
          <p:nvPr>
            <p:ph sz="half" idx="4294967295"/>
          </p:nvPr>
        </p:nvSpPr>
        <p:spPr>
          <a:xfrm>
            <a:off x="6237668" y="1325563"/>
            <a:ext cx="5800725" cy="4351338"/>
          </a:xfrm>
        </p:spPr>
        <p:txBody>
          <a:bodyPr>
            <a:noAutofit/>
          </a:bodyPr>
          <a:lstStyle/>
          <a:p>
            <a:pPr marL="0" indent="0">
              <a:lnSpc>
                <a:spcPct val="100000"/>
              </a:lnSpc>
              <a:spcBef>
                <a:spcPts val="0"/>
              </a:spcBef>
              <a:spcAft>
                <a:spcPts val="600"/>
              </a:spcAft>
              <a:buNone/>
            </a:pPr>
            <a:r>
              <a:rPr lang="en-US" sz="3200" b="1" dirty="0"/>
              <a:t>Action Checklist</a:t>
            </a:r>
          </a:p>
          <a:p>
            <a:pPr>
              <a:lnSpc>
                <a:spcPct val="100000"/>
              </a:lnSpc>
              <a:spcBef>
                <a:spcPts val="0"/>
              </a:spcBef>
              <a:spcAft>
                <a:spcPts val="600"/>
              </a:spcAft>
              <a:buFont typeface="Wingdings" pitchFamily="2" charset="2"/>
              <a:buChar char="ü"/>
            </a:pPr>
            <a:r>
              <a:rPr lang="en-US" sz="2200" dirty="0"/>
              <a:t>Reward clinical and academic productivity</a:t>
            </a:r>
          </a:p>
          <a:p>
            <a:pPr lvl="1">
              <a:lnSpc>
                <a:spcPct val="100000"/>
              </a:lnSpc>
              <a:spcBef>
                <a:spcPts val="0"/>
              </a:spcBef>
              <a:spcAft>
                <a:spcPts val="600"/>
              </a:spcAft>
            </a:pPr>
            <a:r>
              <a:rPr lang="en-US" sz="2200" dirty="0"/>
              <a:t>Education</a:t>
            </a:r>
          </a:p>
          <a:p>
            <a:pPr lvl="1">
              <a:lnSpc>
                <a:spcPct val="100000"/>
              </a:lnSpc>
              <a:spcBef>
                <a:spcPts val="0"/>
              </a:spcBef>
              <a:spcAft>
                <a:spcPts val="600"/>
              </a:spcAft>
            </a:pPr>
            <a:r>
              <a:rPr lang="en-US" sz="2200" dirty="0"/>
              <a:t>Research</a:t>
            </a:r>
          </a:p>
          <a:p>
            <a:pPr lvl="1">
              <a:lnSpc>
                <a:spcPct val="100000"/>
              </a:lnSpc>
              <a:spcBef>
                <a:spcPts val="0"/>
              </a:spcBef>
              <a:spcAft>
                <a:spcPts val="600"/>
              </a:spcAft>
            </a:pPr>
            <a:r>
              <a:rPr lang="en-US" sz="2200" dirty="0"/>
              <a:t>Leadership/Administration</a:t>
            </a:r>
          </a:p>
          <a:p>
            <a:pPr lvl="1">
              <a:lnSpc>
                <a:spcPct val="100000"/>
              </a:lnSpc>
              <a:spcBef>
                <a:spcPts val="0"/>
              </a:spcBef>
              <a:spcAft>
                <a:spcPts val="600"/>
              </a:spcAft>
            </a:pPr>
            <a:r>
              <a:rPr lang="en-US" sz="2200" dirty="0"/>
              <a:t>Teaching</a:t>
            </a:r>
          </a:p>
          <a:p>
            <a:pPr>
              <a:lnSpc>
                <a:spcPct val="100000"/>
              </a:lnSpc>
              <a:spcBef>
                <a:spcPts val="0"/>
              </a:spcBef>
              <a:spcAft>
                <a:spcPts val="600"/>
              </a:spcAft>
              <a:buFont typeface="Wingdings" pitchFamily="2" charset="2"/>
              <a:buChar char="ü"/>
            </a:pPr>
            <a:r>
              <a:rPr lang="en-US" sz="2200" dirty="0"/>
              <a:t>Avoid penalties for decreased productivity if these value-added contributions divert time or effort away from clinical work</a:t>
            </a:r>
          </a:p>
          <a:p>
            <a:pPr>
              <a:lnSpc>
                <a:spcPct val="100000"/>
              </a:lnSpc>
              <a:spcBef>
                <a:spcPts val="0"/>
              </a:spcBef>
              <a:spcAft>
                <a:spcPts val="600"/>
              </a:spcAft>
              <a:buFont typeface="Wingdings" pitchFamily="2" charset="2"/>
              <a:buChar char="ü"/>
            </a:pPr>
            <a:r>
              <a:rPr lang="en-US" sz="2200" dirty="0"/>
              <a:t>Leverage clinical and nonclinical expertise as strategic business tools</a:t>
            </a:r>
          </a:p>
        </p:txBody>
      </p:sp>
    </p:spTree>
    <p:extLst>
      <p:ext uri="{BB962C8B-B14F-4D97-AF65-F5344CB8AC3E}">
        <p14:creationId xmlns:p14="http://schemas.microsoft.com/office/powerpoint/2010/main" val="1934688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27493" y="0"/>
            <a:ext cx="10515600" cy="1325563"/>
          </a:xfrm>
        </p:spPr>
        <p:txBody>
          <a:bodyPr/>
          <a:lstStyle/>
          <a:p>
            <a:r>
              <a:rPr lang="en-US" dirty="0"/>
              <a:t>Construct the Model – 4 </a:t>
            </a:r>
          </a:p>
        </p:txBody>
      </p:sp>
      <p:sp>
        <p:nvSpPr>
          <p:cNvPr id="3" name="Content Placeholder 2"/>
          <p:cNvSpPr>
            <a:spLocks noGrp="1"/>
          </p:cNvSpPr>
          <p:nvPr>
            <p:ph sz="half" idx="4294967295"/>
          </p:nvPr>
        </p:nvSpPr>
        <p:spPr>
          <a:xfrm>
            <a:off x="495730" y="1325563"/>
            <a:ext cx="5389563" cy="4351338"/>
          </a:xfrm>
          <a:solidFill>
            <a:schemeClr val="accent1">
              <a:lumMod val="20000"/>
              <a:lumOff val="80000"/>
            </a:schemeClr>
          </a:solidFill>
          <a:ln>
            <a:solidFill>
              <a:srgbClr val="C00000"/>
            </a:solidFill>
          </a:ln>
        </p:spPr>
        <p:txBody>
          <a:bodyPr>
            <a:normAutofit/>
          </a:bodyPr>
          <a:lstStyle/>
          <a:p>
            <a:pPr marL="0" indent="0">
              <a:lnSpc>
                <a:spcPct val="100000"/>
              </a:lnSpc>
              <a:spcBef>
                <a:spcPts val="0"/>
              </a:spcBef>
              <a:spcAft>
                <a:spcPts val="600"/>
              </a:spcAft>
              <a:buNone/>
            </a:pPr>
            <a:r>
              <a:rPr lang="en-US" sz="2400" b="1" i="1" dirty="0"/>
              <a:t>The ACC believes that </a:t>
            </a:r>
            <a:r>
              <a:rPr lang="en-US" sz="2400" b="1" dirty="0"/>
              <a:t>cardiologist compensation plans should be designed to minimize unwarranted, systemic differences based solely on subspecialty. </a:t>
            </a:r>
          </a:p>
        </p:txBody>
      </p:sp>
      <p:sp>
        <p:nvSpPr>
          <p:cNvPr id="4" name="Content Placeholder 3"/>
          <p:cNvSpPr>
            <a:spLocks noGrp="1"/>
          </p:cNvSpPr>
          <p:nvPr>
            <p:ph sz="half" idx="4294967295"/>
          </p:nvPr>
        </p:nvSpPr>
        <p:spPr>
          <a:xfrm>
            <a:off x="6579758" y="1325563"/>
            <a:ext cx="5116512" cy="4351338"/>
          </a:xfrm>
        </p:spPr>
        <p:txBody>
          <a:bodyPr>
            <a:normAutofit/>
          </a:bodyPr>
          <a:lstStyle/>
          <a:p>
            <a:pPr marL="0" indent="0">
              <a:buNone/>
            </a:pPr>
            <a:r>
              <a:rPr lang="en-US" sz="3200" b="1" dirty="0"/>
              <a:t>Action Checklist</a:t>
            </a:r>
          </a:p>
          <a:p>
            <a:pPr>
              <a:buFont typeface="Wingdings" pitchFamily="2" charset="2"/>
              <a:buChar char="ü"/>
            </a:pPr>
            <a:r>
              <a:rPr lang="en-US" sz="2400" dirty="0"/>
              <a:t>CV Team successes are shared by all</a:t>
            </a:r>
          </a:p>
          <a:p>
            <a:pPr>
              <a:buFont typeface="Wingdings" pitchFamily="2" charset="2"/>
              <a:buChar char="ü"/>
            </a:pPr>
            <a:r>
              <a:rPr lang="en-US" sz="2400" dirty="0"/>
              <a:t>Clinical and non-invasive skills are adequately recognized</a:t>
            </a:r>
          </a:p>
          <a:p>
            <a:pPr>
              <a:buFont typeface="Wingdings" pitchFamily="2" charset="2"/>
              <a:buChar char="ü"/>
            </a:pPr>
            <a:r>
              <a:rPr lang="en-US" sz="2400" dirty="0"/>
              <a:t>Calculate impact of model on various types of cardiologists</a:t>
            </a:r>
          </a:p>
          <a:p>
            <a:pPr>
              <a:buFont typeface="Wingdings" pitchFamily="2" charset="2"/>
              <a:buChar char="ü"/>
            </a:pPr>
            <a:r>
              <a:rPr lang="en-US" sz="2400" dirty="0"/>
              <a:t>Watch for unintended consequences</a:t>
            </a: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622307" y="4210368"/>
            <a:ext cx="1813868" cy="1360401"/>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tretch>
            <a:fillRect/>
          </a:stretch>
        </p:blipFill>
        <p:spPr>
          <a:xfrm>
            <a:off x="4407615" y="4210369"/>
            <a:ext cx="1353164" cy="1360401"/>
          </a:xfrm>
          <a:prstGeom prst="rect">
            <a:avLst/>
          </a:prstGeom>
        </p:spPr>
      </p:pic>
      <p:pic>
        <p:nvPicPr>
          <p:cNvPr id="7" name="Picture 6"/>
          <p:cNvPicPr>
            <a:picLocks noChangeAspect="1"/>
          </p:cNvPicPr>
          <p:nvPr/>
        </p:nvPicPr>
        <p:blipFill>
          <a:blip r:embed="rId7"/>
          <a:stretch>
            <a:fillRect/>
          </a:stretch>
        </p:blipFill>
        <p:spPr>
          <a:xfrm>
            <a:off x="2563588" y="4194391"/>
            <a:ext cx="1730583" cy="1360401"/>
          </a:xfrm>
          <a:prstGeom prst="rect">
            <a:avLst/>
          </a:prstGeom>
        </p:spPr>
      </p:pic>
    </p:spTree>
    <p:extLst>
      <p:ext uri="{BB962C8B-B14F-4D97-AF65-F5344CB8AC3E}">
        <p14:creationId xmlns:p14="http://schemas.microsoft.com/office/powerpoint/2010/main" val="979900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EE6B1813-84EF-4E46-8668-C6920A91982F}"/>
              </a:ext>
            </a:extLst>
          </p:cNvPr>
          <p:cNvSpPr>
            <a:spLocks noGrp="1"/>
          </p:cNvSpPr>
          <p:nvPr>
            <p:ph type="title"/>
          </p:nvPr>
        </p:nvSpPr>
        <p:spPr/>
        <p:txBody>
          <a:bodyPr/>
          <a:lstStyle/>
          <a:p>
            <a:pPr algn="ctr" eaLnBrk="1" hangingPunct="1"/>
            <a:r>
              <a:rPr lang="en-US" altLang="en-US" dirty="0">
                <a:latin typeface="Garamond" panose="02020404030301010803" pitchFamily="18" charset="0"/>
              </a:rPr>
              <a:t>Citation</a:t>
            </a:r>
            <a:endParaRPr lang="en-US" altLang="en-US" dirty="0"/>
          </a:p>
        </p:txBody>
      </p:sp>
      <p:sp>
        <p:nvSpPr>
          <p:cNvPr id="3075" name="Content Placeholder 2">
            <a:extLst>
              <a:ext uri="{FF2B5EF4-FFF2-40B4-BE49-F238E27FC236}">
                <a16:creationId xmlns:a16="http://schemas.microsoft.com/office/drawing/2014/main" id="{405A4A6F-A74D-46A1-958E-AA9A104E793A}"/>
              </a:ext>
            </a:extLst>
          </p:cNvPr>
          <p:cNvSpPr>
            <a:spLocks noGrp="1"/>
          </p:cNvSpPr>
          <p:nvPr>
            <p:ph idx="1"/>
          </p:nvPr>
        </p:nvSpPr>
        <p:spPr>
          <a:xfrm>
            <a:off x="754145" y="2064470"/>
            <a:ext cx="10699422" cy="3890244"/>
          </a:xfrm>
        </p:spPr>
        <p:txBody>
          <a:bodyPr/>
          <a:lstStyle/>
          <a:p>
            <a:pPr>
              <a:spcBef>
                <a:spcPct val="50000"/>
              </a:spcBef>
            </a:pPr>
            <a:r>
              <a:rPr lang="en-US" altLang="en-US" sz="2400" dirty="0">
                <a:ea typeface="Geneva"/>
                <a:cs typeface="Geneva"/>
              </a:rPr>
              <a:t>This slide set was adapted from the </a:t>
            </a:r>
            <a:r>
              <a:rPr lang="en-US" altLang="en-US" sz="2400" dirty="0"/>
              <a:t>ACC 2019 Health Policy Statement on Cardiologist Compensation and Opportunity Equity </a:t>
            </a:r>
            <a:r>
              <a:rPr lang="en-US" altLang="en-US" sz="2400" dirty="0">
                <a:ea typeface="Geneva"/>
                <a:cs typeface="Geneva"/>
              </a:rPr>
              <a:t>(</a:t>
            </a:r>
            <a:r>
              <a:rPr lang="en-US" altLang="en-US" sz="2400" i="1" dirty="0">
                <a:ea typeface="Geneva"/>
                <a:cs typeface="Geneva"/>
              </a:rPr>
              <a:t>Journal of the American College of Cardiology).</a:t>
            </a:r>
            <a:r>
              <a:rPr lang="en-US" altLang="en-US" sz="2400" dirty="0">
                <a:ea typeface="Geneva"/>
                <a:cs typeface="Geneva"/>
              </a:rPr>
              <a:t> </a:t>
            </a:r>
          </a:p>
          <a:p>
            <a:pPr>
              <a:spcBef>
                <a:spcPct val="50000"/>
              </a:spcBef>
            </a:pPr>
            <a:r>
              <a:rPr lang="en-US" altLang="en-US" sz="2400" dirty="0"/>
              <a:t>The Statement was published ahead of print on September 16, 2019, and is available at: </a:t>
            </a:r>
            <a:r>
              <a:rPr lang="en-US" sz="2400" u="sng" dirty="0">
                <a:hlinkClick r:id="rId2"/>
              </a:rPr>
              <a:t>http://www.onlinejacc.org/content/early/2019/09/12/j.jacc.2019.07.040</a:t>
            </a:r>
            <a:endParaRPr lang="en-US" altLang="en-US" sz="2400" dirty="0">
              <a:highlight>
                <a:srgbClr val="FFFF00"/>
              </a:highlight>
              <a:ea typeface="Geneva"/>
              <a:cs typeface="Geneva"/>
            </a:endParaRPr>
          </a:p>
          <a:p>
            <a:pPr>
              <a:spcBef>
                <a:spcPct val="50000"/>
              </a:spcBef>
            </a:pPr>
            <a:r>
              <a:rPr lang="en-US" altLang="en-US" sz="2400" dirty="0">
                <a:ea typeface="Geneva"/>
                <a:cs typeface="Geneva"/>
              </a:rPr>
              <a:t>The published document is also available at: </a:t>
            </a:r>
            <a:r>
              <a:rPr lang="en-US" altLang="en-US" sz="2400" i="1" u="sng" dirty="0">
                <a:hlinkClick r:id="rId3"/>
              </a:rPr>
              <a:t>ACC.org/Guidelines</a:t>
            </a:r>
            <a:endParaRPr lang="en-US" altLang="en-US" sz="2400" i="1" u="sng" dirty="0"/>
          </a:p>
          <a:p>
            <a:pPr>
              <a:spcBef>
                <a:spcPct val="50000"/>
              </a:spcBef>
            </a:pPr>
            <a:endParaRPr lang="en-US" altLang="en-US" sz="2400" u="sng" dirty="0"/>
          </a:p>
          <a:p>
            <a:pPr eaLnBrk="1" hangingPunct="1">
              <a:buFontTx/>
              <a:buNone/>
            </a:pPr>
            <a:endParaRPr lang="en-US" altLang="en-US" sz="24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66751" y="125133"/>
            <a:ext cx="10515600" cy="1325563"/>
          </a:xfrm>
        </p:spPr>
        <p:txBody>
          <a:bodyPr/>
          <a:lstStyle/>
          <a:p>
            <a:r>
              <a:rPr lang="en-US" dirty="0"/>
              <a:t>Construct the Model – 5 </a:t>
            </a:r>
          </a:p>
        </p:txBody>
      </p:sp>
      <p:sp>
        <p:nvSpPr>
          <p:cNvPr id="3" name="Content Placeholder 2"/>
          <p:cNvSpPr>
            <a:spLocks noGrp="1"/>
          </p:cNvSpPr>
          <p:nvPr>
            <p:ph sz="half" idx="4294967295"/>
          </p:nvPr>
        </p:nvSpPr>
        <p:spPr>
          <a:xfrm>
            <a:off x="519112" y="1450696"/>
            <a:ext cx="5405438" cy="4351338"/>
          </a:xfrm>
          <a:solidFill>
            <a:schemeClr val="accent1">
              <a:lumMod val="20000"/>
              <a:lumOff val="80000"/>
            </a:schemeClr>
          </a:solidFill>
          <a:ln>
            <a:solidFill>
              <a:srgbClr val="C00000"/>
            </a:solidFill>
          </a:ln>
        </p:spPr>
        <p:txBody>
          <a:bodyPr>
            <a:noAutofit/>
          </a:bodyPr>
          <a:lstStyle/>
          <a:p>
            <a:pPr marL="0" indent="0">
              <a:lnSpc>
                <a:spcPct val="100000"/>
              </a:lnSpc>
              <a:spcBef>
                <a:spcPts val="0"/>
              </a:spcBef>
              <a:spcAft>
                <a:spcPts val="600"/>
              </a:spcAft>
              <a:buNone/>
            </a:pPr>
            <a:r>
              <a:rPr lang="en-US" sz="2400" b="1" i="1" dirty="0"/>
              <a:t>The ACC believes that </a:t>
            </a:r>
            <a:r>
              <a:rPr lang="en-US" sz="2400" b="1" dirty="0"/>
              <a:t>cardiologist compensation should include strategies and formulas that offer flexibility to accommodate different job descriptions.</a:t>
            </a:r>
          </a:p>
          <a:p>
            <a:pPr marL="0" indent="0">
              <a:lnSpc>
                <a:spcPct val="100000"/>
              </a:lnSpc>
              <a:spcBef>
                <a:spcPts val="0"/>
              </a:spcBef>
              <a:spcAft>
                <a:spcPts val="600"/>
              </a:spcAft>
              <a:buNone/>
            </a:pPr>
            <a:endParaRPr lang="en-US" sz="2400" b="1" dirty="0"/>
          </a:p>
          <a:p>
            <a:pPr marL="0" indent="0">
              <a:lnSpc>
                <a:spcPct val="100000"/>
              </a:lnSpc>
              <a:spcBef>
                <a:spcPts val="0"/>
              </a:spcBef>
              <a:spcAft>
                <a:spcPts val="600"/>
              </a:spcAft>
              <a:buNone/>
            </a:pPr>
            <a:r>
              <a:rPr lang="en-US" sz="2400" b="1" i="1" dirty="0"/>
              <a:t>The ACC believes that </a:t>
            </a:r>
            <a:r>
              <a:rPr lang="en-US" sz="2400" b="1" dirty="0"/>
              <a:t>cardiologist compensation should explicitly address and incorporate leave policies. </a:t>
            </a:r>
          </a:p>
        </p:txBody>
      </p:sp>
      <p:sp>
        <p:nvSpPr>
          <p:cNvPr id="4" name="Content Placeholder 3"/>
          <p:cNvSpPr>
            <a:spLocks noGrp="1"/>
          </p:cNvSpPr>
          <p:nvPr>
            <p:ph sz="half" idx="4294967295"/>
          </p:nvPr>
        </p:nvSpPr>
        <p:spPr>
          <a:xfrm>
            <a:off x="6267451" y="1450696"/>
            <a:ext cx="5924550" cy="4351338"/>
          </a:xfrm>
        </p:spPr>
        <p:txBody>
          <a:bodyPr>
            <a:noAutofit/>
          </a:bodyPr>
          <a:lstStyle/>
          <a:p>
            <a:pPr marL="0" indent="0">
              <a:lnSpc>
                <a:spcPct val="100000"/>
              </a:lnSpc>
              <a:spcBef>
                <a:spcPts val="0"/>
              </a:spcBef>
              <a:spcAft>
                <a:spcPts val="600"/>
              </a:spcAft>
              <a:buNone/>
            </a:pPr>
            <a:r>
              <a:rPr lang="en-US" sz="3200" b="1" dirty="0"/>
              <a:t>Action Checklist</a:t>
            </a:r>
          </a:p>
          <a:p>
            <a:pPr lvl="1">
              <a:lnSpc>
                <a:spcPct val="100000"/>
              </a:lnSpc>
              <a:spcBef>
                <a:spcPts val="0"/>
              </a:spcBef>
              <a:spcAft>
                <a:spcPts val="600"/>
              </a:spcAft>
              <a:buFont typeface="Wingdings" pitchFamily="2" charset="2"/>
              <a:buChar char="ü"/>
            </a:pPr>
            <a:r>
              <a:rPr lang="en-US" sz="2000" dirty="0"/>
              <a:t>Describe how to handle</a:t>
            </a:r>
            <a:r>
              <a:rPr lang="en-US" sz="2000" dirty="0">
                <a:solidFill>
                  <a:srgbClr val="FF0000"/>
                </a:solidFill>
              </a:rPr>
              <a:t>:</a:t>
            </a:r>
            <a:endParaRPr lang="en-US" sz="2000" dirty="0"/>
          </a:p>
          <a:p>
            <a:pPr lvl="2">
              <a:lnSpc>
                <a:spcPct val="100000"/>
              </a:lnSpc>
              <a:spcBef>
                <a:spcPts val="0"/>
              </a:spcBef>
              <a:spcAft>
                <a:spcPts val="600"/>
              </a:spcAft>
            </a:pPr>
            <a:r>
              <a:rPr lang="en-US" sz="2000" dirty="0"/>
              <a:t>Full time, part time, full time with no call, etc</a:t>
            </a:r>
            <a:r>
              <a:rPr lang="en-US" sz="2000" dirty="0">
                <a:solidFill>
                  <a:srgbClr val="FF0000"/>
                </a:solidFill>
              </a:rPr>
              <a:t>.</a:t>
            </a:r>
            <a:r>
              <a:rPr lang="en-US" sz="2000" dirty="0"/>
              <a:t> </a:t>
            </a:r>
          </a:p>
          <a:p>
            <a:pPr lvl="2">
              <a:lnSpc>
                <a:spcPct val="100000"/>
              </a:lnSpc>
              <a:spcBef>
                <a:spcPts val="0"/>
              </a:spcBef>
              <a:spcAft>
                <a:spcPts val="600"/>
              </a:spcAft>
            </a:pPr>
            <a:r>
              <a:rPr lang="en-US" sz="2000" dirty="0"/>
              <a:t>Vacation, parental, family, medical leaves</a:t>
            </a:r>
          </a:p>
          <a:p>
            <a:pPr lvl="2">
              <a:lnSpc>
                <a:spcPct val="100000"/>
              </a:lnSpc>
              <a:spcBef>
                <a:spcPts val="0"/>
              </a:spcBef>
              <a:spcAft>
                <a:spcPts val="600"/>
              </a:spcAft>
            </a:pPr>
            <a:r>
              <a:rPr lang="en-US" sz="2000" dirty="0"/>
              <a:t>Transitions in status</a:t>
            </a:r>
          </a:p>
          <a:p>
            <a:pPr lvl="1">
              <a:lnSpc>
                <a:spcPct val="100000"/>
              </a:lnSpc>
              <a:spcBef>
                <a:spcPts val="0"/>
              </a:spcBef>
              <a:spcAft>
                <a:spcPts val="600"/>
              </a:spcAft>
              <a:buFont typeface="Wingdings" pitchFamily="2" charset="2"/>
              <a:buChar char="ü"/>
            </a:pPr>
            <a:r>
              <a:rPr lang="en-US" sz="2000" dirty="0"/>
              <a:t>Maintain certainty, predictability and stability of employment</a:t>
            </a:r>
          </a:p>
          <a:p>
            <a:pPr lvl="1">
              <a:lnSpc>
                <a:spcPct val="100000"/>
              </a:lnSpc>
              <a:spcBef>
                <a:spcPts val="0"/>
              </a:spcBef>
              <a:spcAft>
                <a:spcPts val="600"/>
              </a:spcAft>
              <a:buFont typeface="Wingdings" pitchFamily="2" charset="2"/>
              <a:buChar char="ü"/>
            </a:pPr>
            <a:r>
              <a:rPr lang="en-US" sz="2000" dirty="0"/>
              <a:t>Minimize penalties or loss of status for leaves or part time work</a:t>
            </a:r>
          </a:p>
          <a:p>
            <a:pPr lvl="1">
              <a:lnSpc>
                <a:spcPct val="100000"/>
              </a:lnSpc>
              <a:spcBef>
                <a:spcPts val="0"/>
              </a:spcBef>
              <a:spcAft>
                <a:spcPts val="600"/>
              </a:spcAft>
              <a:buFont typeface="Wingdings" pitchFamily="2" charset="2"/>
              <a:buChar char="ü"/>
            </a:pPr>
            <a:r>
              <a:rPr lang="en-US" sz="2000" dirty="0"/>
              <a:t>Use flexibility as a strategic business tool</a:t>
            </a:r>
          </a:p>
          <a:p>
            <a:pPr>
              <a:lnSpc>
                <a:spcPct val="100000"/>
              </a:lnSpc>
              <a:spcBef>
                <a:spcPts val="0"/>
              </a:spcBef>
              <a:spcAft>
                <a:spcPts val="600"/>
              </a:spcAft>
            </a:pPr>
            <a:endParaRPr lang="en-US" sz="2000" dirty="0"/>
          </a:p>
          <a:p>
            <a:pPr lvl="1">
              <a:lnSpc>
                <a:spcPct val="100000"/>
              </a:lnSpc>
              <a:spcBef>
                <a:spcPts val="0"/>
              </a:spcBef>
              <a:spcAft>
                <a:spcPts val="600"/>
              </a:spcAft>
            </a:pPr>
            <a:endParaRPr lang="en-US" sz="2000" dirty="0"/>
          </a:p>
        </p:txBody>
      </p:sp>
    </p:spTree>
    <p:extLst>
      <p:ext uri="{BB962C8B-B14F-4D97-AF65-F5344CB8AC3E}">
        <p14:creationId xmlns:p14="http://schemas.microsoft.com/office/powerpoint/2010/main" val="37760012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78914" y="45181"/>
            <a:ext cx="10515600" cy="1325563"/>
          </a:xfrm>
        </p:spPr>
        <p:txBody>
          <a:bodyPr/>
          <a:lstStyle/>
          <a:p>
            <a:r>
              <a:rPr lang="en-US" dirty="0"/>
              <a:t>Construct the Model – 6 </a:t>
            </a:r>
          </a:p>
        </p:txBody>
      </p:sp>
      <p:sp>
        <p:nvSpPr>
          <p:cNvPr id="3" name="Content Placeholder 2"/>
          <p:cNvSpPr>
            <a:spLocks noGrp="1"/>
          </p:cNvSpPr>
          <p:nvPr>
            <p:ph sz="half" idx="4294967295"/>
          </p:nvPr>
        </p:nvSpPr>
        <p:spPr>
          <a:xfrm>
            <a:off x="510638" y="1505116"/>
            <a:ext cx="5426075" cy="4351338"/>
          </a:xfrm>
          <a:solidFill>
            <a:schemeClr val="accent1">
              <a:lumMod val="20000"/>
              <a:lumOff val="80000"/>
            </a:schemeClr>
          </a:solidFill>
          <a:ln>
            <a:solidFill>
              <a:srgbClr val="C00000"/>
            </a:solidFill>
          </a:ln>
        </p:spPr>
        <p:txBody>
          <a:bodyPr>
            <a:normAutofit fontScale="92500"/>
          </a:bodyPr>
          <a:lstStyle/>
          <a:p>
            <a:pPr marL="0" indent="0">
              <a:lnSpc>
                <a:spcPct val="110000"/>
              </a:lnSpc>
              <a:spcBef>
                <a:spcPts val="0"/>
              </a:spcBef>
              <a:spcAft>
                <a:spcPts val="600"/>
              </a:spcAft>
              <a:buNone/>
            </a:pPr>
            <a:r>
              <a:rPr lang="en-US" sz="2400" b="1" i="1" dirty="0"/>
              <a:t>The ACC believes that </a:t>
            </a:r>
            <a:r>
              <a:rPr lang="en-US" sz="2400" b="1" dirty="0"/>
              <a:t>cardiologist compensation plans should not utilize salary history in setting cardiologist compensation.</a:t>
            </a:r>
          </a:p>
          <a:p>
            <a:pPr marL="0" indent="0">
              <a:lnSpc>
                <a:spcPct val="110000"/>
              </a:lnSpc>
              <a:spcBef>
                <a:spcPts val="0"/>
              </a:spcBef>
              <a:spcAft>
                <a:spcPts val="600"/>
              </a:spcAft>
              <a:buNone/>
            </a:pPr>
            <a:r>
              <a:rPr lang="en-US" sz="2400" b="1" i="1" dirty="0"/>
              <a:t> </a:t>
            </a:r>
          </a:p>
          <a:p>
            <a:pPr marL="0" indent="0">
              <a:lnSpc>
                <a:spcPct val="110000"/>
              </a:lnSpc>
              <a:spcBef>
                <a:spcPts val="0"/>
              </a:spcBef>
              <a:spcAft>
                <a:spcPts val="600"/>
              </a:spcAft>
              <a:buNone/>
            </a:pPr>
            <a:r>
              <a:rPr lang="en-US" sz="2400" b="1" i="1" dirty="0"/>
              <a:t>The ACC believes that </a:t>
            </a:r>
            <a:r>
              <a:rPr lang="en-US" sz="2400" b="1" dirty="0"/>
              <a:t>cardiologist starting compensation at a given institution or practice should be the same for all individuals at a given rank or position within a given subspecialty of cardiology at that institution and practice. </a:t>
            </a:r>
          </a:p>
        </p:txBody>
      </p:sp>
      <p:sp>
        <p:nvSpPr>
          <p:cNvPr id="4" name="Content Placeholder 3"/>
          <p:cNvSpPr>
            <a:spLocks noGrp="1"/>
          </p:cNvSpPr>
          <p:nvPr>
            <p:ph sz="half" idx="4294967295"/>
          </p:nvPr>
        </p:nvSpPr>
        <p:spPr>
          <a:xfrm>
            <a:off x="6255289" y="1505116"/>
            <a:ext cx="5559425" cy="4351338"/>
          </a:xfrm>
        </p:spPr>
        <p:txBody>
          <a:bodyPr>
            <a:normAutofit fontScale="85000" lnSpcReduction="20000"/>
          </a:bodyPr>
          <a:lstStyle/>
          <a:p>
            <a:pPr marL="0" indent="0">
              <a:lnSpc>
                <a:spcPct val="110000"/>
              </a:lnSpc>
              <a:spcBef>
                <a:spcPts val="0"/>
              </a:spcBef>
              <a:spcAft>
                <a:spcPts val="600"/>
              </a:spcAft>
              <a:buNone/>
            </a:pPr>
            <a:r>
              <a:rPr lang="en-US" sz="3800" b="1" dirty="0"/>
              <a:t>Action Checklist</a:t>
            </a:r>
          </a:p>
          <a:p>
            <a:pPr>
              <a:lnSpc>
                <a:spcPct val="130000"/>
              </a:lnSpc>
              <a:spcBef>
                <a:spcPts val="0"/>
              </a:spcBef>
              <a:spcAft>
                <a:spcPts val="600"/>
              </a:spcAft>
              <a:buFont typeface="Wingdings" pitchFamily="2" charset="2"/>
              <a:buChar char="ü"/>
            </a:pPr>
            <a:r>
              <a:rPr lang="en-US" sz="2600" dirty="0"/>
              <a:t>Do not inquire about salary history or use it to set compensation</a:t>
            </a:r>
          </a:p>
          <a:p>
            <a:pPr>
              <a:lnSpc>
                <a:spcPct val="130000"/>
              </a:lnSpc>
              <a:spcBef>
                <a:spcPts val="0"/>
              </a:spcBef>
              <a:spcAft>
                <a:spcPts val="600"/>
              </a:spcAft>
              <a:buFont typeface="Wingdings" pitchFamily="2" charset="2"/>
              <a:buChar char="ü"/>
            </a:pPr>
            <a:r>
              <a:rPr lang="en-US" sz="2600" dirty="0"/>
              <a:t>Create a base case starting salary</a:t>
            </a:r>
          </a:p>
          <a:p>
            <a:pPr>
              <a:lnSpc>
                <a:spcPct val="130000"/>
              </a:lnSpc>
              <a:spcBef>
                <a:spcPts val="0"/>
              </a:spcBef>
              <a:spcAft>
                <a:spcPts val="600"/>
              </a:spcAft>
              <a:buFont typeface="Wingdings" pitchFamily="2" charset="2"/>
              <a:buChar char="ü"/>
            </a:pPr>
            <a:r>
              <a:rPr lang="en-US" sz="2600" dirty="0"/>
              <a:t>Use objective criteria to determine variations/components of a recruitment package</a:t>
            </a:r>
          </a:p>
          <a:p>
            <a:pPr>
              <a:lnSpc>
                <a:spcPct val="130000"/>
              </a:lnSpc>
              <a:spcBef>
                <a:spcPts val="0"/>
              </a:spcBef>
              <a:spcAft>
                <a:spcPts val="600"/>
              </a:spcAft>
              <a:buFont typeface="Wingdings" pitchFamily="2" charset="2"/>
              <a:buChar char="ü"/>
            </a:pPr>
            <a:r>
              <a:rPr lang="en-US" sz="2600" dirty="0"/>
              <a:t>Consider recruitment committee training in implicit bias and evidence-based recruitment best practices</a:t>
            </a:r>
          </a:p>
        </p:txBody>
      </p:sp>
    </p:spTree>
    <p:extLst>
      <p:ext uri="{BB962C8B-B14F-4D97-AF65-F5344CB8AC3E}">
        <p14:creationId xmlns:p14="http://schemas.microsoft.com/office/powerpoint/2010/main" val="23012498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54EFD-9483-EE4F-A6A0-25FE31140AC7}"/>
              </a:ext>
            </a:extLst>
          </p:cNvPr>
          <p:cNvSpPr>
            <a:spLocks noGrp="1"/>
          </p:cNvSpPr>
          <p:nvPr>
            <p:ph type="title" idx="4294967295"/>
          </p:nvPr>
        </p:nvSpPr>
        <p:spPr>
          <a:xfrm>
            <a:off x="838200" y="297084"/>
            <a:ext cx="10515600" cy="1325563"/>
          </a:xfrm>
        </p:spPr>
        <p:txBody>
          <a:bodyPr/>
          <a:lstStyle/>
          <a:p>
            <a:r>
              <a:rPr lang="en-US" dirty="0"/>
              <a:t>Construct the Model – 7 </a:t>
            </a:r>
          </a:p>
        </p:txBody>
      </p:sp>
      <p:sp>
        <p:nvSpPr>
          <p:cNvPr id="5" name="Content Placeholder 2">
            <a:extLst>
              <a:ext uri="{FF2B5EF4-FFF2-40B4-BE49-F238E27FC236}">
                <a16:creationId xmlns:a16="http://schemas.microsoft.com/office/drawing/2014/main" id="{FA5F972F-A58B-C543-BEAF-F1F92DF6FF5B}"/>
              </a:ext>
            </a:extLst>
          </p:cNvPr>
          <p:cNvSpPr>
            <a:spLocks noGrp="1"/>
          </p:cNvSpPr>
          <p:nvPr>
            <p:ph sz="half" idx="4294967295"/>
          </p:nvPr>
        </p:nvSpPr>
        <p:spPr>
          <a:xfrm>
            <a:off x="422275" y="1825625"/>
            <a:ext cx="5673725" cy="4351338"/>
          </a:xfrm>
          <a:solidFill>
            <a:schemeClr val="accent1">
              <a:lumMod val="20000"/>
              <a:lumOff val="80000"/>
            </a:schemeClr>
          </a:solidFill>
          <a:ln>
            <a:solidFill>
              <a:srgbClr val="C00000"/>
            </a:solidFill>
          </a:ln>
        </p:spPr>
        <p:txBody>
          <a:bodyPr>
            <a:noAutofit/>
          </a:bodyPr>
          <a:lstStyle/>
          <a:p>
            <a:pPr marL="0" indent="0">
              <a:lnSpc>
                <a:spcPct val="100000"/>
              </a:lnSpc>
              <a:spcBef>
                <a:spcPts val="0"/>
              </a:spcBef>
              <a:spcAft>
                <a:spcPts val="600"/>
              </a:spcAft>
              <a:buNone/>
            </a:pPr>
            <a:r>
              <a:rPr lang="en-US" sz="2400" b="1" i="1" dirty="0"/>
              <a:t>The ACC believes that </a:t>
            </a:r>
            <a:r>
              <a:rPr lang="en-US" sz="2400" b="1" dirty="0"/>
              <a:t>cardiologist compensation should be transparent in approach, methodology, and calculations used in determining individual compensation.</a:t>
            </a:r>
          </a:p>
        </p:txBody>
      </p:sp>
      <p:sp>
        <p:nvSpPr>
          <p:cNvPr id="6" name="Content Placeholder 3">
            <a:extLst>
              <a:ext uri="{FF2B5EF4-FFF2-40B4-BE49-F238E27FC236}">
                <a16:creationId xmlns:a16="http://schemas.microsoft.com/office/drawing/2014/main" id="{BC47FCDD-D465-AF48-A7DF-474748DA607A}"/>
              </a:ext>
            </a:extLst>
          </p:cNvPr>
          <p:cNvSpPr>
            <a:spLocks noGrp="1"/>
          </p:cNvSpPr>
          <p:nvPr>
            <p:ph sz="half" idx="4294967295"/>
          </p:nvPr>
        </p:nvSpPr>
        <p:spPr>
          <a:xfrm>
            <a:off x="6560823" y="1622647"/>
            <a:ext cx="5181600" cy="4351338"/>
          </a:xfrm>
        </p:spPr>
        <p:txBody>
          <a:bodyPr>
            <a:noAutofit/>
          </a:bodyPr>
          <a:lstStyle/>
          <a:p>
            <a:pPr marL="0" indent="0">
              <a:lnSpc>
                <a:spcPct val="120000"/>
              </a:lnSpc>
              <a:spcBef>
                <a:spcPts val="0"/>
              </a:spcBef>
              <a:spcAft>
                <a:spcPts val="600"/>
              </a:spcAft>
              <a:buNone/>
            </a:pPr>
            <a:r>
              <a:rPr lang="en-US" sz="3200" b="1" dirty="0"/>
              <a:t>Action Checklist</a:t>
            </a:r>
          </a:p>
          <a:p>
            <a:pPr>
              <a:lnSpc>
                <a:spcPct val="120000"/>
              </a:lnSpc>
              <a:spcBef>
                <a:spcPts val="0"/>
              </a:spcBef>
              <a:spcAft>
                <a:spcPts val="600"/>
              </a:spcAft>
              <a:buFont typeface="Wingdings" pitchFamily="2" charset="2"/>
              <a:buChar char="ü"/>
            </a:pPr>
            <a:r>
              <a:rPr lang="en-US" sz="2000" dirty="0"/>
              <a:t>Foster a culture of transparency and accountability</a:t>
            </a:r>
          </a:p>
          <a:p>
            <a:pPr>
              <a:lnSpc>
                <a:spcPct val="120000"/>
              </a:lnSpc>
              <a:spcBef>
                <a:spcPts val="0"/>
              </a:spcBef>
              <a:spcAft>
                <a:spcPts val="600"/>
              </a:spcAft>
              <a:buFont typeface="Wingdings" pitchFamily="2" charset="2"/>
              <a:buChar char="ü"/>
            </a:pPr>
            <a:r>
              <a:rPr lang="en-US" sz="2000" dirty="0">
                <a:ea typeface="Calibri" panose="020F0502020204030204" pitchFamily="34" charset="0"/>
              </a:rPr>
              <a:t>Focus on measures that are easy to track and manage</a:t>
            </a:r>
            <a:endParaRPr lang="en-US" sz="2000" dirty="0"/>
          </a:p>
          <a:p>
            <a:pPr>
              <a:lnSpc>
                <a:spcPct val="120000"/>
              </a:lnSpc>
              <a:spcBef>
                <a:spcPts val="0"/>
              </a:spcBef>
              <a:spcAft>
                <a:spcPts val="600"/>
              </a:spcAft>
              <a:buFont typeface="Wingdings" pitchFamily="2" charset="2"/>
              <a:buChar char="ü"/>
            </a:pPr>
            <a:r>
              <a:rPr lang="en-US" sz="2000" dirty="0"/>
              <a:t>Develop resources outlining compensation methodology</a:t>
            </a:r>
          </a:p>
          <a:p>
            <a:pPr>
              <a:lnSpc>
                <a:spcPct val="120000"/>
              </a:lnSpc>
              <a:spcBef>
                <a:spcPts val="0"/>
              </a:spcBef>
              <a:spcAft>
                <a:spcPts val="600"/>
              </a:spcAft>
              <a:buFont typeface="Wingdings" pitchFamily="2" charset="2"/>
              <a:buChar char="ü"/>
            </a:pPr>
            <a:r>
              <a:rPr lang="en-US" sz="2000" dirty="0">
                <a:ea typeface="Calibri" panose="020F0502020204030204" pitchFamily="34" charset="0"/>
              </a:rPr>
              <a:t>Consider involving cardiologists in selecting clinical quality measures</a:t>
            </a:r>
          </a:p>
          <a:p>
            <a:pPr>
              <a:lnSpc>
                <a:spcPct val="120000"/>
              </a:lnSpc>
              <a:spcBef>
                <a:spcPts val="0"/>
              </a:spcBef>
              <a:spcAft>
                <a:spcPts val="600"/>
              </a:spcAft>
              <a:buFont typeface="Wingdings" pitchFamily="2" charset="2"/>
              <a:buChar char="ü"/>
            </a:pPr>
            <a:endParaRPr lang="en-US" sz="2400" dirty="0"/>
          </a:p>
        </p:txBody>
      </p:sp>
      <p:pic>
        <p:nvPicPr>
          <p:cNvPr id="3" name="Picture 2"/>
          <p:cNvPicPr>
            <a:picLocks noChangeAspect="1"/>
          </p:cNvPicPr>
          <p:nvPr/>
        </p:nvPicPr>
        <p:blipFill>
          <a:blip r:embed="rId3"/>
          <a:stretch>
            <a:fillRect/>
          </a:stretch>
        </p:blipFill>
        <p:spPr>
          <a:xfrm>
            <a:off x="2195060" y="3798316"/>
            <a:ext cx="2128154" cy="2248930"/>
          </a:xfrm>
          <a:prstGeom prst="rect">
            <a:avLst/>
          </a:prstGeom>
        </p:spPr>
      </p:pic>
    </p:spTree>
    <p:extLst>
      <p:ext uri="{BB962C8B-B14F-4D97-AF65-F5344CB8AC3E}">
        <p14:creationId xmlns:p14="http://schemas.microsoft.com/office/powerpoint/2010/main" val="26043232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E0855-AFD9-814C-8A89-E96E88C97270}"/>
              </a:ext>
            </a:extLst>
          </p:cNvPr>
          <p:cNvSpPr>
            <a:spLocks noGrp="1"/>
          </p:cNvSpPr>
          <p:nvPr>
            <p:ph type="title" idx="4294967295"/>
          </p:nvPr>
        </p:nvSpPr>
        <p:spPr>
          <a:xfrm>
            <a:off x="565067" y="160647"/>
            <a:ext cx="10515600" cy="1325563"/>
          </a:xfrm>
        </p:spPr>
        <p:txBody>
          <a:bodyPr/>
          <a:lstStyle/>
          <a:p>
            <a:r>
              <a:rPr lang="en-US" sz="4500" i="1" dirty="0"/>
              <a:t>Step 3</a:t>
            </a:r>
            <a:br>
              <a:rPr lang="en-US" dirty="0"/>
            </a:br>
            <a:r>
              <a:rPr lang="en-US" dirty="0"/>
              <a:t>Implement</a:t>
            </a:r>
            <a:endParaRPr lang="en-US" strike="sngStrike" dirty="0">
              <a:solidFill>
                <a:srgbClr val="FF0000"/>
              </a:solidFill>
            </a:endParaRPr>
          </a:p>
        </p:txBody>
      </p:sp>
      <p:sp>
        <p:nvSpPr>
          <p:cNvPr id="5" name="Content Placeholder 5">
            <a:extLst>
              <a:ext uri="{FF2B5EF4-FFF2-40B4-BE49-F238E27FC236}">
                <a16:creationId xmlns:a16="http://schemas.microsoft.com/office/drawing/2014/main" id="{178DDBA3-E25E-B84C-BF0D-EDF01658E11F}"/>
              </a:ext>
            </a:extLst>
          </p:cNvPr>
          <p:cNvSpPr>
            <a:spLocks noGrp="1"/>
          </p:cNvSpPr>
          <p:nvPr>
            <p:ph sz="half" idx="4294967295"/>
          </p:nvPr>
        </p:nvSpPr>
        <p:spPr>
          <a:xfrm>
            <a:off x="6369135" y="1792864"/>
            <a:ext cx="5181600" cy="4351337"/>
          </a:xfrm>
        </p:spPr>
        <p:txBody>
          <a:bodyPr>
            <a:normAutofit/>
          </a:bodyPr>
          <a:lstStyle/>
          <a:p>
            <a:pPr marL="0" indent="0">
              <a:lnSpc>
                <a:spcPct val="100000"/>
              </a:lnSpc>
              <a:spcBef>
                <a:spcPts val="0"/>
              </a:spcBef>
              <a:spcAft>
                <a:spcPts val="600"/>
              </a:spcAft>
              <a:buNone/>
            </a:pPr>
            <a:r>
              <a:rPr lang="en-US" sz="3200" b="1" i="1" dirty="0"/>
              <a:t>Action Checklist</a:t>
            </a:r>
          </a:p>
          <a:p>
            <a:pPr>
              <a:lnSpc>
                <a:spcPct val="100000"/>
              </a:lnSpc>
              <a:spcBef>
                <a:spcPts val="0"/>
              </a:spcBef>
              <a:spcAft>
                <a:spcPts val="600"/>
              </a:spcAft>
              <a:buFont typeface="Wingdings" pitchFamily="2" charset="2"/>
              <a:buChar char="ü"/>
            </a:pPr>
            <a:r>
              <a:rPr lang="en-US" sz="2400" dirty="0"/>
              <a:t>Define the factors used to determine compensation</a:t>
            </a:r>
          </a:p>
          <a:p>
            <a:pPr>
              <a:lnSpc>
                <a:spcPct val="100000"/>
              </a:lnSpc>
              <a:spcBef>
                <a:spcPts val="0"/>
              </a:spcBef>
              <a:spcAft>
                <a:spcPts val="600"/>
              </a:spcAft>
              <a:buFont typeface="Wingdings" pitchFamily="2" charset="2"/>
              <a:buChar char="ü"/>
            </a:pPr>
            <a:r>
              <a:rPr lang="en-US" sz="2400" dirty="0"/>
              <a:t>Clearly communicate the components of the compensation model  and algorithms used</a:t>
            </a:r>
          </a:p>
          <a:p>
            <a:pPr>
              <a:lnSpc>
                <a:spcPct val="100000"/>
              </a:lnSpc>
              <a:spcBef>
                <a:spcPts val="0"/>
              </a:spcBef>
              <a:spcAft>
                <a:spcPts val="600"/>
              </a:spcAft>
              <a:buFont typeface="Wingdings" pitchFamily="2" charset="2"/>
              <a:buChar char="ü"/>
            </a:pPr>
            <a:r>
              <a:rPr lang="en-US" sz="2400" dirty="0"/>
              <a:t>Provide educational resources</a:t>
            </a:r>
          </a:p>
          <a:p>
            <a:pPr>
              <a:lnSpc>
                <a:spcPct val="100000"/>
              </a:lnSpc>
              <a:spcBef>
                <a:spcPts val="0"/>
              </a:spcBef>
              <a:spcAft>
                <a:spcPts val="600"/>
              </a:spcAft>
              <a:buFont typeface="Wingdings" pitchFamily="2" charset="2"/>
              <a:buChar char="ü"/>
            </a:pPr>
            <a:endParaRPr lang="en-US" sz="2400" dirty="0"/>
          </a:p>
          <a:p>
            <a:pPr>
              <a:lnSpc>
                <a:spcPct val="100000"/>
              </a:lnSpc>
              <a:spcBef>
                <a:spcPts val="0"/>
              </a:spcBef>
              <a:spcAft>
                <a:spcPts val="600"/>
              </a:spcAft>
              <a:buFont typeface="Wingdings" pitchFamily="2" charset="2"/>
              <a:buChar char="ü"/>
            </a:pPr>
            <a:endParaRPr lang="en-US" sz="2400" dirty="0"/>
          </a:p>
        </p:txBody>
      </p:sp>
      <p:sp>
        <p:nvSpPr>
          <p:cNvPr id="6" name="Content Placeholder 2">
            <a:extLst>
              <a:ext uri="{FF2B5EF4-FFF2-40B4-BE49-F238E27FC236}">
                <a16:creationId xmlns:a16="http://schemas.microsoft.com/office/drawing/2014/main" id="{239A181D-7270-1846-B2E2-FFFAEC0AA2A7}"/>
              </a:ext>
            </a:extLst>
          </p:cNvPr>
          <p:cNvSpPr>
            <a:spLocks noGrp="1"/>
          </p:cNvSpPr>
          <p:nvPr>
            <p:ph sz="half" idx="4294967295"/>
          </p:nvPr>
        </p:nvSpPr>
        <p:spPr>
          <a:xfrm>
            <a:off x="641266" y="1808443"/>
            <a:ext cx="5181600" cy="4351337"/>
          </a:xfrm>
          <a:solidFill>
            <a:schemeClr val="accent1">
              <a:lumMod val="20000"/>
              <a:lumOff val="80000"/>
            </a:schemeClr>
          </a:solidFill>
          <a:ln>
            <a:solidFill>
              <a:srgbClr val="C00000"/>
            </a:solidFill>
          </a:ln>
        </p:spPr>
        <p:txBody>
          <a:bodyPr>
            <a:noAutofit/>
          </a:bodyPr>
          <a:lstStyle/>
          <a:p>
            <a:pPr marL="0" indent="0">
              <a:lnSpc>
                <a:spcPct val="110000"/>
              </a:lnSpc>
              <a:spcBef>
                <a:spcPts val="0"/>
              </a:spcBef>
              <a:spcAft>
                <a:spcPts val="600"/>
              </a:spcAft>
              <a:buNone/>
            </a:pPr>
            <a:r>
              <a:rPr lang="en-US" sz="2400" b="1" i="1" dirty="0"/>
              <a:t>The ACC believes that </a:t>
            </a:r>
            <a:r>
              <a:rPr lang="en-US" sz="2400" b="1" dirty="0"/>
              <a:t>cardiologist compensation should include the tools and education required to achieve a fundamental understanding of compensation terms and processes in aggregate as well as how these apply in determining individual compensation.</a:t>
            </a:r>
          </a:p>
        </p:txBody>
      </p:sp>
      <p:pic>
        <p:nvPicPr>
          <p:cNvPr id="3" name="Picture 2"/>
          <p:cNvPicPr>
            <a:picLocks noChangeAspect="1"/>
          </p:cNvPicPr>
          <p:nvPr/>
        </p:nvPicPr>
        <p:blipFill>
          <a:blip r:embed="rId3"/>
          <a:stretch>
            <a:fillRect/>
          </a:stretch>
        </p:blipFill>
        <p:spPr>
          <a:xfrm>
            <a:off x="6459954" y="4990300"/>
            <a:ext cx="2499981" cy="1589343"/>
          </a:xfrm>
          <a:prstGeom prst="rect">
            <a:avLst/>
          </a:prstGeom>
        </p:spPr>
      </p:pic>
    </p:spTree>
    <p:extLst>
      <p:ext uri="{BB962C8B-B14F-4D97-AF65-F5344CB8AC3E}">
        <p14:creationId xmlns:p14="http://schemas.microsoft.com/office/powerpoint/2010/main" val="20487192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531D3-2454-5C4D-957B-630CB474093A}"/>
              </a:ext>
            </a:extLst>
          </p:cNvPr>
          <p:cNvSpPr>
            <a:spLocks noGrp="1"/>
          </p:cNvSpPr>
          <p:nvPr>
            <p:ph type="title" idx="4294967295"/>
          </p:nvPr>
        </p:nvSpPr>
        <p:spPr>
          <a:xfrm>
            <a:off x="857677" y="169666"/>
            <a:ext cx="10515600" cy="1096963"/>
          </a:xfrm>
        </p:spPr>
        <p:txBody>
          <a:bodyPr/>
          <a:lstStyle/>
          <a:p>
            <a:r>
              <a:rPr lang="en-US" sz="4000" dirty="0"/>
              <a:t>Map the Transition For a Seamless Rollout</a:t>
            </a:r>
          </a:p>
        </p:txBody>
      </p:sp>
      <p:pic>
        <p:nvPicPr>
          <p:cNvPr id="4" name="Picture 3">
            <a:extLst>
              <a:ext uri="{FF2B5EF4-FFF2-40B4-BE49-F238E27FC236}">
                <a16:creationId xmlns:a16="http://schemas.microsoft.com/office/drawing/2014/main" id="{91ADCB2F-177F-624A-B684-5EFD621C65F6}"/>
              </a:ext>
            </a:extLst>
          </p:cNvPr>
          <p:cNvPicPr>
            <a:picLocks noChangeAspect="1"/>
          </p:cNvPicPr>
          <p:nvPr/>
        </p:nvPicPr>
        <p:blipFill>
          <a:blip r:embed="rId3"/>
          <a:stretch>
            <a:fillRect/>
          </a:stretch>
        </p:blipFill>
        <p:spPr>
          <a:xfrm>
            <a:off x="4803462" y="1205231"/>
            <a:ext cx="2624030" cy="3006877"/>
          </a:xfrm>
          <a:prstGeom prst="rect">
            <a:avLst/>
          </a:prstGeom>
        </p:spPr>
      </p:pic>
      <p:grpSp>
        <p:nvGrpSpPr>
          <p:cNvPr id="10" name="Group 9">
            <a:extLst>
              <a:ext uri="{FF2B5EF4-FFF2-40B4-BE49-F238E27FC236}">
                <a16:creationId xmlns:a16="http://schemas.microsoft.com/office/drawing/2014/main" id="{0158888D-2355-644B-AA79-56690DFD085D}"/>
              </a:ext>
            </a:extLst>
          </p:cNvPr>
          <p:cNvGrpSpPr/>
          <p:nvPr/>
        </p:nvGrpSpPr>
        <p:grpSpPr>
          <a:xfrm>
            <a:off x="7331240" y="1576813"/>
            <a:ext cx="4407568" cy="2452112"/>
            <a:chOff x="6946232" y="2522760"/>
            <a:chExt cx="4407568" cy="2452112"/>
          </a:xfrm>
        </p:grpSpPr>
        <p:sp>
          <p:nvSpPr>
            <p:cNvPr id="5" name="Left Arrow Callout 4">
              <a:extLst>
                <a:ext uri="{FF2B5EF4-FFF2-40B4-BE49-F238E27FC236}">
                  <a16:creationId xmlns:a16="http://schemas.microsoft.com/office/drawing/2014/main" id="{8D3DA260-DA40-2548-92FB-7F866B82C7B0}"/>
                </a:ext>
              </a:extLst>
            </p:cNvPr>
            <p:cNvSpPr/>
            <p:nvPr/>
          </p:nvSpPr>
          <p:spPr>
            <a:xfrm>
              <a:off x="6946232" y="2522760"/>
              <a:ext cx="4407568" cy="751877"/>
            </a:xfrm>
            <a:prstGeom prst="leftArrowCallou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2">
                    <a:lumMod val="50000"/>
                  </a:schemeClr>
                </a:solidFill>
              </a:endParaRPr>
            </a:p>
          </p:txBody>
        </p:sp>
        <p:sp>
          <p:nvSpPr>
            <p:cNvPr id="6" name="Rectangle 5">
              <a:extLst>
                <a:ext uri="{FF2B5EF4-FFF2-40B4-BE49-F238E27FC236}">
                  <a16:creationId xmlns:a16="http://schemas.microsoft.com/office/drawing/2014/main" id="{36DDCC4B-E30E-854C-A014-1E40DECAAF67}"/>
                </a:ext>
              </a:extLst>
            </p:cNvPr>
            <p:cNvSpPr/>
            <p:nvPr/>
          </p:nvSpPr>
          <p:spPr>
            <a:xfrm>
              <a:off x="8583411" y="2575533"/>
              <a:ext cx="2671535" cy="646331"/>
            </a:xfrm>
            <a:prstGeom prst="rect">
              <a:avLst/>
            </a:prstGeom>
          </p:spPr>
          <p:txBody>
            <a:bodyPr wrap="square">
              <a:spAutoFit/>
            </a:bodyPr>
            <a:lstStyle/>
            <a:p>
              <a:pPr algn="ctr"/>
              <a:r>
                <a:rPr lang="en-US" b="1" dirty="0">
                  <a:solidFill>
                    <a:schemeClr val="bg2">
                      <a:lumMod val="50000"/>
                    </a:schemeClr>
                  </a:solidFill>
                </a:rPr>
                <a:t>Right people, procedures and direction</a:t>
              </a:r>
            </a:p>
          </p:txBody>
        </p:sp>
        <p:sp>
          <p:nvSpPr>
            <p:cNvPr id="7" name="Left Arrow Callout 6">
              <a:extLst>
                <a:ext uri="{FF2B5EF4-FFF2-40B4-BE49-F238E27FC236}">
                  <a16:creationId xmlns:a16="http://schemas.microsoft.com/office/drawing/2014/main" id="{E88F35D7-A2F4-6842-9EDA-B4930830C56F}"/>
                </a:ext>
              </a:extLst>
            </p:cNvPr>
            <p:cNvSpPr/>
            <p:nvPr/>
          </p:nvSpPr>
          <p:spPr>
            <a:xfrm>
              <a:off x="6946232" y="3327411"/>
              <a:ext cx="4407568" cy="852156"/>
            </a:xfrm>
            <a:prstGeom prst="leftArrowCallou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2">
                      <a:lumMod val="50000"/>
                    </a:schemeClr>
                  </a:solidFill>
                </a:rPr>
                <a:t>Clear and validated metrics and algorithms</a:t>
              </a:r>
            </a:p>
          </p:txBody>
        </p:sp>
        <p:sp>
          <p:nvSpPr>
            <p:cNvPr id="8" name="Left Arrow Callout 7">
              <a:extLst>
                <a:ext uri="{FF2B5EF4-FFF2-40B4-BE49-F238E27FC236}">
                  <a16:creationId xmlns:a16="http://schemas.microsoft.com/office/drawing/2014/main" id="{4146C04B-372B-DC44-BAF0-369C5C12F014}"/>
                </a:ext>
              </a:extLst>
            </p:cNvPr>
            <p:cNvSpPr/>
            <p:nvPr/>
          </p:nvSpPr>
          <p:spPr>
            <a:xfrm>
              <a:off x="6946232" y="4238544"/>
              <a:ext cx="4407568" cy="736328"/>
            </a:xfrm>
            <a:prstGeom prst="leftArrowCallou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2">
                      <a:lumMod val="50000"/>
                    </a:schemeClr>
                  </a:solidFill>
                </a:rPr>
                <a:t>Simplicity with nuance. Ensure flexibility.</a:t>
              </a:r>
            </a:p>
          </p:txBody>
        </p:sp>
      </p:grpSp>
      <p:sp>
        <p:nvSpPr>
          <p:cNvPr id="9" name="Left Arrow Callout 8">
            <a:extLst>
              <a:ext uri="{FF2B5EF4-FFF2-40B4-BE49-F238E27FC236}">
                <a16:creationId xmlns:a16="http://schemas.microsoft.com/office/drawing/2014/main" id="{0C9A2099-C3B5-F54E-BC53-F9F98E196CFB}"/>
              </a:ext>
            </a:extLst>
          </p:cNvPr>
          <p:cNvSpPr/>
          <p:nvPr/>
        </p:nvSpPr>
        <p:spPr>
          <a:xfrm flipH="1">
            <a:off x="492146" y="2979863"/>
            <a:ext cx="4311316" cy="772739"/>
          </a:xfrm>
          <a:prstGeom prst="leftArrowCallou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2">
                    <a:lumMod val="50000"/>
                  </a:schemeClr>
                </a:solidFill>
              </a:rPr>
              <a:t>Expertise to create models and track performance/pay</a:t>
            </a:r>
          </a:p>
        </p:txBody>
      </p:sp>
      <p:sp>
        <p:nvSpPr>
          <p:cNvPr id="11" name="Left Arrow Callout 10">
            <a:extLst>
              <a:ext uri="{FF2B5EF4-FFF2-40B4-BE49-F238E27FC236}">
                <a16:creationId xmlns:a16="http://schemas.microsoft.com/office/drawing/2014/main" id="{32A61FCF-C421-B742-B50A-44019B1A6263}"/>
              </a:ext>
            </a:extLst>
          </p:cNvPr>
          <p:cNvSpPr/>
          <p:nvPr/>
        </p:nvSpPr>
        <p:spPr>
          <a:xfrm flipH="1">
            <a:off x="492146" y="2184720"/>
            <a:ext cx="4311316" cy="707220"/>
          </a:xfrm>
          <a:prstGeom prst="leftArrowCallou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2">
                    <a:lumMod val="50000"/>
                  </a:schemeClr>
                </a:solidFill>
              </a:rPr>
              <a:t>Accurate assessment of revenue sources</a:t>
            </a:r>
          </a:p>
        </p:txBody>
      </p:sp>
      <p:sp>
        <p:nvSpPr>
          <p:cNvPr id="13" name="Left Arrow Callout 12">
            <a:extLst>
              <a:ext uri="{FF2B5EF4-FFF2-40B4-BE49-F238E27FC236}">
                <a16:creationId xmlns:a16="http://schemas.microsoft.com/office/drawing/2014/main" id="{8EA11458-F821-E942-9576-1DC6F4C4C6C7}"/>
              </a:ext>
            </a:extLst>
          </p:cNvPr>
          <p:cNvSpPr/>
          <p:nvPr/>
        </p:nvSpPr>
        <p:spPr>
          <a:xfrm flipH="1">
            <a:off x="492146" y="1348344"/>
            <a:ext cx="4311316" cy="748453"/>
          </a:xfrm>
          <a:prstGeom prst="leftArrowCallou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2">
                    <a:lumMod val="50000"/>
                  </a:schemeClr>
                </a:solidFill>
              </a:rPr>
              <a:t>Right time and motivation</a:t>
            </a:r>
          </a:p>
        </p:txBody>
      </p:sp>
      <p:sp>
        <p:nvSpPr>
          <p:cNvPr id="12" name="Left Arrow Callout 11">
            <a:extLst>
              <a:ext uri="{FF2B5EF4-FFF2-40B4-BE49-F238E27FC236}">
                <a16:creationId xmlns:a16="http://schemas.microsoft.com/office/drawing/2014/main" id="{0C9A2099-C3B5-F54E-BC53-F9F98E196CFB}"/>
              </a:ext>
            </a:extLst>
          </p:cNvPr>
          <p:cNvSpPr/>
          <p:nvPr/>
        </p:nvSpPr>
        <p:spPr>
          <a:xfrm flipH="1">
            <a:off x="492146" y="3840525"/>
            <a:ext cx="4311316" cy="801764"/>
          </a:xfrm>
          <a:prstGeom prst="leftArrowCallou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2">
                    <a:lumMod val="50000"/>
                  </a:schemeClr>
                </a:solidFill>
              </a:rPr>
              <a:t>Impact on MDs and organization</a:t>
            </a:r>
          </a:p>
        </p:txBody>
      </p:sp>
      <p:sp>
        <p:nvSpPr>
          <p:cNvPr id="15" name="Left Arrow Callout 14">
            <a:extLst>
              <a:ext uri="{FF2B5EF4-FFF2-40B4-BE49-F238E27FC236}">
                <a16:creationId xmlns:a16="http://schemas.microsoft.com/office/drawing/2014/main" id="{0C9A2099-C3B5-F54E-BC53-F9F98E196CFB}"/>
              </a:ext>
            </a:extLst>
          </p:cNvPr>
          <p:cNvSpPr/>
          <p:nvPr/>
        </p:nvSpPr>
        <p:spPr>
          <a:xfrm flipH="1">
            <a:off x="492146" y="4700320"/>
            <a:ext cx="4311316" cy="772739"/>
          </a:xfrm>
          <a:prstGeom prst="leftArrowCallou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2">
                    <a:lumMod val="50000"/>
                  </a:schemeClr>
                </a:solidFill>
              </a:rPr>
              <a:t>Compliance and legal considerations</a:t>
            </a:r>
          </a:p>
        </p:txBody>
      </p:sp>
      <p:sp>
        <p:nvSpPr>
          <p:cNvPr id="17" name="Left Arrow Callout 16">
            <a:extLst>
              <a:ext uri="{FF2B5EF4-FFF2-40B4-BE49-F238E27FC236}">
                <a16:creationId xmlns:a16="http://schemas.microsoft.com/office/drawing/2014/main" id="{8EA11458-F821-E942-9576-1DC6F4C4C6C7}"/>
              </a:ext>
            </a:extLst>
          </p:cNvPr>
          <p:cNvSpPr/>
          <p:nvPr/>
        </p:nvSpPr>
        <p:spPr>
          <a:xfrm flipH="1">
            <a:off x="492146" y="5531090"/>
            <a:ext cx="4311316" cy="748453"/>
          </a:xfrm>
          <a:prstGeom prst="leftArrowCallou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2">
                    <a:lumMod val="50000"/>
                  </a:schemeClr>
                </a:solidFill>
              </a:rPr>
              <a:t>Feedback and iteration</a:t>
            </a:r>
          </a:p>
        </p:txBody>
      </p:sp>
      <p:pic>
        <p:nvPicPr>
          <p:cNvPr id="18" name="Picture 17">
            <a:extLst>
              <a:ext uri="{FF2B5EF4-FFF2-40B4-BE49-F238E27FC236}">
                <a16:creationId xmlns:a16="http://schemas.microsoft.com/office/drawing/2014/main" id="{91ADCB2F-177F-624A-B684-5EFD621C65F6}"/>
              </a:ext>
            </a:extLst>
          </p:cNvPr>
          <p:cNvPicPr>
            <a:picLocks noChangeAspect="1"/>
          </p:cNvPicPr>
          <p:nvPr/>
        </p:nvPicPr>
        <p:blipFill rotWithShape="1">
          <a:blip r:embed="rId3"/>
          <a:srcRect t="5765"/>
          <a:stretch/>
        </p:blipFill>
        <p:spPr>
          <a:xfrm>
            <a:off x="4803462" y="4024451"/>
            <a:ext cx="2624030" cy="2833549"/>
          </a:xfrm>
          <a:prstGeom prst="rect">
            <a:avLst/>
          </a:prstGeom>
        </p:spPr>
      </p:pic>
      <p:sp>
        <p:nvSpPr>
          <p:cNvPr id="19" name="Left Arrow Callout 18">
            <a:extLst>
              <a:ext uri="{FF2B5EF4-FFF2-40B4-BE49-F238E27FC236}">
                <a16:creationId xmlns:a16="http://schemas.microsoft.com/office/drawing/2014/main" id="{8D3DA260-DA40-2548-92FB-7F866B82C7B0}"/>
              </a:ext>
            </a:extLst>
          </p:cNvPr>
          <p:cNvSpPr/>
          <p:nvPr/>
        </p:nvSpPr>
        <p:spPr>
          <a:xfrm>
            <a:off x="7331240" y="5831565"/>
            <a:ext cx="4407568" cy="751877"/>
          </a:xfrm>
          <a:prstGeom prst="leftArrowCallou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2">
                    <a:lumMod val="50000"/>
                  </a:schemeClr>
                </a:solidFill>
              </a:rPr>
              <a:t>ROLL OUT!!</a:t>
            </a:r>
          </a:p>
        </p:txBody>
      </p:sp>
      <p:sp>
        <p:nvSpPr>
          <p:cNvPr id="16" name="Left Arrow Callout 15">
            <a:extLst>
              <a:ext uri="{FF2B5EF4-FFF2-40B4-BE49-F238E27FC236}">
                <a16:creationId xmlns:a16="http://schemas.microsoft.com/office/drawing/2014/main" id="{E88F35D7-A2F4-6842-9EDA-B4930830C56F}"/>
              </a:ext>
            </a:extLst>
          </p:cNvPr>
          <p:cNvSpPr/>
          <p:nvPr/>
        </p:nvSpPr>
        <p:spPr>
          <a:xfrm>
            <a:off x="7355843" y="4883207"/>
            <a:ext cx="4407568" cy="852156"/>
          </a:xfrm>
          <a:prstGeom prst="leftArrowCallou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2">
                    <a:lumMod val="50000"/>
                  </a:schemeClr>
                </a:solidFill>
              </a:rPr>
              <a:t>Group and individual educational tools</a:t>
            </a:r>
          </a:p>
        </p:txBody>
      </p:sp>
      <p:sp>
        <p:nvSpPr>
          <p:cNvPr id="14" name="Left Arrow Callout 13">
            <a:extLst>
              <a:ext uri="{FF2B5EF4-FFF2-40B4-BE49-F238E27FC236}">
                <a16:creationId xmlns:a16="http://schemas.microsoft.com/office/drawing/2014/main" id="{4146C04B-372B-DC44-BAF0-369C5C12F014}"/>
              </a:ext>
            </a:extLst>
          </p:cNvPr>
          <p:cNvSpPr/>
          <p:nvPr/>
        </p:nvSpPr>
        <p:spPr>
          <a:xfrm>
            <a:off x="7331240" y="4087902"/>
            <a:ext cx="4407568" cy="736328"/>
          </a:xfrm>
          <a:prstGeom prst="leftArrowCallou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2">
                    <a:lumMod val="50000"/>
                  </a:schemeClr>
                </a:solidFill>
              </a:rPr>
              <a:t>Unintended consequences addressed</a:t>
            </a:r>
          </a:p>
        </p:txBody>
      </p:sp>
    </p:spTree>
    <p:extLst>
      <p:ext uri="{BB962C8B-B14F-4D97-AF65-F5344CB8AC3E}">
        <p14:creationId xmlns:p14="http://schemas.microsoft.com/office/powerpoint/2010/main" val="28786337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A577B68-098C-A247-A278-CF208020762B}"/>
              </a:ext>
            </a:extLst>
          </p:cNvPr>
          <p:cNvSpPr>
            <a:spLocks noGrp="1"/>
          </p:cNvSpPr>
          <p:nvPr>
            <p:ph type="title" idx="4294967295"/>
          </p:nvPr>
        </p:nvSpPr>
        <p:spPr>
          <a:xfrm>
            <a:off x="664205" y="219420"/>
            <a:ext cx="10515600" cy="1325563"/>
          </a:xfrm>
        </p:spPr>
        <p:txBody>
          <a:bodyPr/>
          <a:lstStyle/>
          <a:p>
            <a:r>
              <a:rPr lang="en-US" sz="4500" i="1" dirty="0"/>
              <a:t>Step 4</a:t>
            </a:r>
            <a:br>
              <a:rPr lang="en-US" dirty="0"/>
            </a:br>
            <a:r>
              <a:rPr lang="en-US" sz="5000" dirty="0"/>
              <a:t>Review/Revise</a:t>
            </a:r>
          </a:p>
        </p:txBody>
      </p:sp>
      <p:sp>
        <p:nvSpPr>
          <p:cNvPr id="6" name="Content Placeholder 5">
            <a:extLst>
              <a:ext uri="{FF2B5EF4-FFF2-40B4-BE49-F238E27FC236}">
                <a16:creationId xmlns:a16="http://schemas.microsoft.com/office/drawing/2014/main" id="{B6B3DD78-E5E7-5D4D-B267-8A7D7951D90F}"/>
              </a:ext>
            </a:extLst>
          </p:cNvPr>
          <p:cNvSpPr>
            <a:spLocks noGrp="1"/>
          </p:cNvSpPr>
          <p:nvPr>
            <p:ph sz="half" idx="4294967295"/>
          </p:nvPr>
        </p:nvSpPr>
        <p:spPr>
          <a:xfrm>
            <a:off x="6275950" y="1715076"/>
            <a:ext cx="5437187" cy="4351338"/>
          </a:xfrm>
        </p:spPr>
        <p:txBody>
          <a:bodyPr>
            <a:normAutofit fontScale="92500"/>
          </a:bodyPr>
          <a:lstStyle/>
          <a:p>
            <a:pPr marL="0" indent="0">
              <a:lnSpc>
                <a:spcPct val="100000"/>
              </a:lnSpc>
              <a:spcBef>
                <a:spcPts val="0"/>
              </a:spcBef>
              <a:spcAft>
                <a:spcPts val="600"/>
              </a:spcAft>
              <a:buNone/>
            </a:pPr>
            <a:r>
              <a:rPr lang="en-US" sz="3500" b="1" dirty="0"/>
              <a:t>Action Checklist</a:t>
            </a:r>
          </a:p>
          <a:p>
            <a:pPr>
              <a:lnSpc>
                <a:spcPct val="100000"/>
              </a:lnSpc>
              <a:spcBef>
                <a:spcPts val="0"/>
              </a:spcBef>
              <a:spcAft>
                <a:spcPts val="600"/>
              </a:spcAft>
              <a:buFont typeface="Wingdings" pitchFamily="2" charset="2"/>
              <a:buChar char="ü"/>
            </a:pPr>
            <a:r>
              <a:rPr lang="en-US" sz="2400" dirty="0"/>
              <a:t>Report on a regular basis</a:t>
            </a:r>
          </a:p>
          <a:p>
            <a:pPr>
              <a:lnSpc>
                <a:spcPct val="100000"/>
              </a:lnSpc>
              <a:spcBef>
                <a:spcPts val="0"/>
              </a:spcBef>
              <a:spcAft>
                <a:spcPts val="600"/>
              </a:spcAft>
              <a:buFont typeface="Wingdings" pitchFamily="2" charset="2"/>
              <a:buChar char="ü"/>
            </a:pPr>
            <a:r>
              <a:rPr lang="en-US" sz="2400" dirty="0"/>
              <a:t>Create a physician dashboard</a:t>
            </a:r>
          </a:p>
          <a:p>
            <a:pPr lvl="1">
              <a:lnSpc>
                <a:spcPct val="100000"/>
              </a:lnSpc>
              <a:spcBef>
                <a:spcPts val="0"/>
              </a:spcBef>
              <a:spcAft>
                <a:spcPts val="600"/>
              </a:spcAft>
            </a:pPr>
            <a:r>
              <a:rPr lang="en-US" sz="2600" dirty="0"/>
              <a:t>Include high level information</a:t>
            </a:r>
          </a:p>
          <a:p>
            <a:pPr>
              <a:lnSpc>
                <a:spcPct val="100000"/>
              </a:lnSpc>
              <a:spcBef>
                <a:spcPts val="0"/>
              </a:spcBef>
              <a:spcAft>
                <a:spcPts val="600"/>
              </a:spcAft>
              <a:buFont typeface="Wingdings" pitchFamily="2" charset="2"/>
              <a:buChar char="ü"/>
            </a:pPr>
            <a:r>
              <a:rPr lang="en-US" sz="2400" dirty="0"/>
              <a:t>Compare to national benchmarks for both productivity and compensation</a:t>
            </a:r>
          </a:p>
          <a:p>
            <a:pPr>
              <a:lnSpc>
                <a:spcPct val="100000"/>
              </a:lnSpc>
              <a:spcBef>
                <a:spcPts val="0"/>
              </a:spcBef>
              <a:spcAft>
                <a:spcPts val="600"/>
              </a:spcAft>
              <a:buFont typeface="Wingdings" pitchFamily="2" charset="2"/>
              <a:buChar char="ü"/>
            </a:pPr>
            <a:r>
              <a:rPr lang="en-US" sz="2400" dirty="0"/>
              <a:t>Periodic external review of plan structure and pay (results)</a:t>
            </a:r>
          </a:p>
          <a:p>
            <a:pPr>
              <a:lnSpc>
                <a:spcPct val="100000"/>
              </a:lnSpc>
              <a:spcBef>
                <a:spcPts val="0"/>
              </a:spcBef>
              <a:spcAft>
                <a:spcPts val="600"/>
              </a:spcAft>
              <a:buFont typeface="Wingdings" pitchFamily="2" charset="2"/>
              <a:buChar char="ü"/>
            </a:pPr>
            <a:r>
              <a:rPr lang="en-US" sz="2400" dirty="0"/>
              <a:t>Correct errors rapidly if unjustified compensation discrepancies are found</a:t>
            </a:r>
          </a:p>
          <a:p>
            <a:pPr>
              <a:lnSpc>
                <a:spcPct val="100000"/>
              </a:lnSpc>
              <a:spcBef>
                <a:spcPts val="0"/>
              </a:spcBef>
              <a:spcAft>
                <a:spcPts val="600"/>
              </a:spcAft>
              <a:buFont typeface="Wingdings" pitchFamily="2" charset="2"/>
              <a:buChar char="ü"/>
            </a:pPr>
            <a:endParaRPr lang="en-US" sz="2400" dirty="0"/>
          </a:p>
          <a:p>
            <a:pPr>
              <a:lnSpc>
                <a:spcPct val="100000"/>
              </a:lnSpc>
              <a:spcBef>
                <a:spcPts val="0"/>
              </a:spcBef>
              <a:spcAft>
                <a:spcPts val="600"/>
              </a:spcAft>
              <a:buFont typeface="Wingdings" pitchFamily="2" charset="2"/>
              <a:buChar char="ü"/>
            </a:pPr>
            <a:endParaRPr lang="en-US" sz="2400" dirty="0"/>
          </a:p>
        </p:txBody>
      </p:sp>
      <p:sp>
        <p:nvSpPr>
          <p:cNvPr id="7" name="Content Placeholder 2">
            <a:extLst>
              <a:ext uri="{FF2B5EF4-FFF2-40B4-BE49-F238E27FC236}">
                <a16:creationId xmlns:a16="http://schemas.microsoft.com/office/drawing/2014/main" id="{A17F2D47-EBAA-AA46-BA4D-CBAD72704FCB}"/>
              </a:ext>
            </a:extLst>
          </p:cNvPr>
          <p:cNvSpPr>
            <a:spLocks noGrp="1"/>
          </p:cNvSpPr>
          <p:nvPr>
            <p:ph sz="half" idx="4294967295"/>
          </p:nvPr>
        </p:nvSpPr>
        <p:spPr>
          <a:xfrm>
            <a:off x="334005" y="1715076"/>
            <a:ext cx="5588000" cy="4351338"/>
          </a:xfrm>
          <a:solidFill>
            <a:schemeClr val="accent1">
              <a:lumMod val="20000"/>
              <a:lumOff val="80000"/>
            </a:schemeClr>
          </a:solidFill>
          <a:ln>
            <a:solidFill>
              <a:srgbClr val="C00000"/>
            </a:solidFill>
          </a:ln>
        </p:spPr>
        <p:txBody>
          <a:bodyPr>
            <a:noAutofit/>
          </a:bodyPr>
          <a:lstStyle/>
          <a:p>
            <a:pPr marL="0" indent="0">
              <a:lnSpc>
                <a:spcPct val="100000"/>
              </a:lnSpc>
              <a:spcBef>
                <a:spcPts val="0"/>
              </a:spcBef>
              <a:spcAft>
                <a:spcPts val="600"/>
              </a:spcAft>
              <a:buNone/>
            </a:pPr>
            <a:r>
              <a:rPr lang="en-US" sz="2400" b="1" i="1" dirty="0"/>
              <a:t>The ACC believes that </a:t>
            </a:r>
            <a:r>
              <a:rPr lang="en-US" sz="2400" b="1" dirty="0"/>
              <a:t>both cardiology leadership and impartial external experts should regularly review cardiologist compensation models, metrics, and actual total compensation, including bonuses and access to resources and opportunities, and do so with reference to national benchmarks. </a:t>
            </a:r>
          </a:p>
        </p:txBody>
      </p:sp>
      <p:pic>
        <p:nvPicPr>
          <p:cNvPr id="1026" name="Picture 2" descr="Image result for review"/>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8596" b="19819"/>
          <a:stretch/>
        </p:blipFill>
        <p:spPr bwMode="auto">
          <a:xfrm>
            <a:off x="1839222" y="5189989"/>
            <a:ext cx="2577565" cy="78580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9878095" y="206062"/>
            <a:ext cx="2094963" cy="1893155"/>
          </a:xfrm>
          <a:prstGeom prst="rect">
            <a:avLst/>
          </a:prstGeom>
        </p:spPr>
      </p:pic>
    </p:spTree>
    <p:extLst>
      <p:ext uri="{BB962C8B-B14F-4D97-AF65-F5344CB8AC3E}">
        <p14:creationId xmlns:p14="http://schemas.microsoft.com/office/powerpoint/2010/main" val="412079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76400" y="23813"/>
            <a:ext cx="10515600" cy="1325562"/>
          </a:xfrm>
        </p:spPr>
        <p:txBody>
          <a:bodyPr/>
          <a:lstStyle/>
          <a:p>
            <a:r>
              <a:rPr lang="en-US" dirty="0"/>
              <a:t>Legal Concerns</a:t>
            </a:r>
          </a:p>
        </p:txBody>
      </p:sp>
      <p:sp>
        <p:nvSpPr>
          <p:cNvPr id="3" name="Content Placeholder 2"/>
          <p:cNvSpPr>
            <a:spLocks noGrp="1"/>
          </p:cNvSpPr>
          <p:nvPr>
            <p:ph sz="half" idx="4294967295"/>
          </p:nvPr>
        </p:nvSpPr>
        <p:spPr>
          <a:xfrm>
            <a:off x="433137" y="3157538"/>
            <a:ext cx="5272088" cy="3424238"/>
          </a:xfrm>
        </p:spPr>
        <p:txBody>
          <a:bodyPr>
            <a:normAutofit/>
          </a:bodyPr>
          <a:lstStyle/>
          <a:p>
            <a:pPr>
              <a:lnSpc>
                <a:spcPct val="100000"/>
              </a:lnSpc>
              <a:spcBef>
                <a:spcPts val="0"/>
              </a:spcBef>
              <a:spcAft>
                <a:spcPts val="600"/>
              </a:spcAft>
              <a:buFont typeface="Wingdings" panose="05000000000000000000" pitchFamily="2" charset="2"/>
              <a:buChar char="ü"/>
            </a:pPr>
            <a:r>
              <a:rPr lang="en-US" sz="2400" b="1" dirty="0"/>
              <a:t>Stark laws: </a:t>
            </a:r>
            <a:r>
              <a:rPr lang="en-US" sz="2400" dirty="0"/>
              <a:t>Ban MD self</a:t>
            </a:r>
            <a:r>
              <a:rPr lang="en-US" sz="2400" dirty="0">
                <a:solidFill>
                  <a:srgbClr val="FF0000"/>
                </a:solidFill>
              </a:rPr>
              <a:t>-</a:t>
            </a:r>
            <a:r>
              <a:rPr lang="en-US" sz="2400" dirty="0"/>
              <a:t>referral or referral to a health services provider with whom MD has a financial relationship</a:t>
            </a:r>
          </a:p>
          <a:p>
            <a:pPr>
              <a:lnSpc>
                <a:spcPct val="100000"/>
              </a:lnSpc>
              <a:spcBef>
                <a:spcPts val="0"/>
              </a:spcBef>
              <a:spcAft>
                <a:spcPts val="600"/>
              </a:spcAft>
              <a:buFont typeface="Wingdings" panose="05000000000000000000" pitchFamily="2" charset="2"/>
              <a:buChar char="ü"/>
            </a:pPr>
            <a:endParaRPr lang="en-US" sz="2200" dirty="0"/>
          </a:p>
          <a:p>
            <a:pPr>
              <a:lnSpc>
                <a:spcPct val="100000"/>
              </a:lnSpc>
              <a:spcBef>
                <a:spcPts val="0"/>
              </a:spcBef>
              <a:spcAft>
                <a:spcPts val="600"/>
              </a:spcAft>
              <a:buFont typeface="Wingdings" panose="05000000000000000000" pitchFamily="2" charset="2"/>
              <a:buChar char="ü"/>
            </a:pPr>
            <a:r>
              <a:rPr lang="en-US" sz="2400" b="1" dirty="0"/>
              <a:t>Antitrust laws</a:t>
            </a:r>
            <a:r>
              <a:rPr lang="en-US" sz="2400" dirty="0"/>
              <a:t>: Ban coordination  between competitors on compensation</a:t>
            </a:r>
          </a:p>
        </p:txBody>
      </p:sp>
      <p:sp>
        <p:nvSpPr>
          <p:cNvPr id="6" name="Content Placeholder 5"/>
          <p:cNvSpPr>
            <a:spLocks noGrp="1"/>
          </p:cNvSpPr>
          <p:nvPr>
            <p:ph sz="half" idx="4294967295"/>
          </p:nvPr>
        </p:nvSpPr>
        <p:spPr>
          <a:xfrm>
            <a:off x="6751638" y="3157538"/>
            <a:ext cx="5440362" cy="2871787"/>
          </a:xfrm>
        </p:spPr>
        <p:txBody>
          <a:bodyPr>
            <a:normAutofit fontScale="92500" lnSpcReduction="10000"/>
          </a:bodyPr>
          <a:lstStyle/>
          <a:p>
            <a:pPr>
              <a:buFont typeface="Wingdings" panose="05000000000000000000" pitchFamily="2" charset="2"/>
              <a:buChar char="ü"/>
            </a:pPr>
            <a:r>
              <a:rPr lang="en-US" sz="2400" b="1" dirty="0"/>
              <a:t>Anti-discrimination laws or Equal Pay legislation: </a:t>
            </a:r>
            <a:r>
              <a:rPr lang="en-US" sz="2400" dirty="0"/>
              <a:t>Prohibit discrimination, unequal pay based on gender, race, color, religion, national origin, age, or disability</a:t>
            </a:r>
          </a:p>
          <a:p>
            <a:pPr>
              <a:buFont typeface="Wingdings" panose="05000000000000000000" pitchFamily="2" charset="2"/>
              <a:buChar char="ü"/>
            </a:pPr>
            <a:endParaRPr lang="en-US" sz="2400" dirty="0"/>
          </a:p>
          <a:p>
            <a:pPr>
              <a:buFont typeface="Wingdings" panose="05000000000000000000" pitchFamily="2" charset="2"/>
              <a:buChar char="ü"/>
            </a:pPr>
            <a:r>
              <a:rPr lang="en-US" sz="2400" b="1" dirty="0"/>
              <a:t>Non-retaliation</a:t>
            </a:r>
            <a:r>
              <a:rPr lang="en-US" sz="2400" dirty="0"/>
              <a:t> against those opposing discriminatory compensation practices</a:t>
            </a:r>
          </a:p>
        </p:txBody>
      </p:sp>
      <p:pic>
        <p:nvPicPr>
          <p:cNvPr id="7" name="Picture 6"/>
          <p:cNvPicPr>
            <a:picLocks noChangeAspect="1"/>
          </p:cNvPicPr>
          <p:nvPr/>
        </p:nvPicPr>
        <p:blipFill>
          <a:blip r:embed="rId3"/>
          <a:stretch>
            <a:fillRect/>
          </a:stretch>
        </p:blipFill>
        <p:spPr>
          <a:xfrm>
            <a:off x="329656" y="277812"/>
            <a:ext cx="3886200" cy="2489597"/>
          </a:xfrm>
          <a:prstGeom prst="rect">
            <a:avLst/>
          </a:prstGeom>
        </p:spPr>
      </p:pic>
      <p:sp>
        <p:nvSpPr>
          <p:cNvPr id="8" name="TextBox 7"/>
          <p:cNvSpPr txBox="1"/>
          <p:nvPr/>
        </p:nvSpPr>
        <p:spPr>
          <a:xfrm>
            <a:off x="4425339" y="1325562"/>
            <a:ext cx="7579384" cy="954107"/>
          </a:xfrm>
          <a:prstGeom prst="rect">
            <a:avLst/>
          </a:prstGeom>
          <a:noFill/>
          <a:ln>
            <a:solidFill>
              <a:schemeClr val="accent2"/>
            </a:solidFill>
          </a:ln>
        </p:spPr>
        <p:txBody>
          <a:bodyPr wrap="none" rtlCol="0">
            <a:spAutoFit/>
          </a:bodyPr>
          <a:lstStyle/>
          <a:p>
            <a:pPr algn="ctr"/>
            <a:r>
              <a:rPr lang="en-US" sz="2800" b="1" i="1" dirty="0">
                <a:solidFill>
                  <a:schemeClr val="tx1">
                    <a:lumMod val="60000"/>
                    <a:lumOff val="40000"/>
                  </a:schemeClr>
                </a:solidFill>
              </a:rPr>
              <a:t>This is a highly regulated area. </a:t>
            </a:r>
          </a:p>
          <a:p>
            <a:pPr algn="ctr"/>
            <a:r>
              <a:rPr lang="en-US" sz="2800" i="1" dirty="0">
                <a:solidFill>
                  <a:schemeClr val="tx1">
                    <a:lumMod val="60000"/>
                    <a:lumOff val="40000"/>
                  </a:schemeClr>
                </a:solidFill>
              </a:rPr>
              <a:t>Consider legal review of all compensation plans!!</a:t>
            </a:r>
          </a:p>
        </p:txBody>
      </p:sp>
    </p:spTree>
    <p:extLst>
      <p:ext uri="{BB962C8B-B14F-4D97-AF65-F5344CB8AC3E}">
        <p14:creationId xmlns:p14="http://schemas.microsoft.com/office/powerpoint/2010/main" val="26529254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p:spPr>
        <p:txBody>
          <a:bodyPr/>
          <a:lstStyle/>
          <a:p>
            <a:r>
              <a:rPr lang="en-US" dirty="0"/>
              <a:t>Agenda</a:t>
            </a:r>
          </a:p>
        </p:txBody>
      </p:sp>
      <p:sp>
        <p:nvSpPr>
          <p:cNvPr id="3" name="Content Placeholder 2"/>
          <p:cNvSpPr>
            <a:spLocks noGrp="1"/>
          </p:cNvSpPr>
          <p:nvPr>
            <p:ph idx="4294967295"/>
          </p:nvPr>
        </p:nvSpPr>
        <p:spPr>
          <a:xfrm>
            <a:off x="1676400" y="1690688"/>
            <a:ext cx="10515600" cy="4867275"/>
          </a:xfrm>
        </p:spPr>
        <p:txBody>
          <a:bodyPr>
            <a:normAutofit fontScale="77500" lnSpcReduction="20000"/>
          </a:bodyPr>
          <a:lstStyle/>
          <a:p>
            <a:pPr>
              <a:lnSpc>
                <a:spcPct val="100000"/>
              </a:lnSpc>
            </a:pPr>
            <a:r>
              <a:rPr lang="en-US" dirty="0">
                <a:solidFill>
                  <a:schemeClr val="bg1">
                    <a:lumMod val="50000"/>
                  </a:schemeClr>
                </a:solidFill>
              </a:rPr>
              <a:t>Definitions and general principles</a:t>
            </a:r>
          </a:p>
          <a:p>
            <a:pPr>
              <a:lnSpc>
                <a:spcPct val="100000"/>
              </a:lnSpc>
            </a:pPr>
            <a:r>
              <a:rPr lang="en-US" dirty="0">
                <a:solidFill>
                  <a:schemeClr val="bg1">
                    <a:lumMod val="50000"/>
                  </a:schemeClr>
                </a:solidFill>
              </a:rPr>
              <a:t>Creating a compensation plan</a:t>
            </a:r>
          </a:p>
          <a:p>
            <a:pPr lvl="1">
              <a:lnSpc>
                <a:spcPct val="100000"/>
              </a:lnSpc>
            </a:pPr>
            <a:r>
              <a:rPr lang="en-US" dirty="0">
                <a:solidFill>
                  <a:schemeClr val="bg1">
                    <a:lumMod val="50000"/>
                  </a:schemeClr>
                </a:solidFill>
              </a:rPr>
              <a:t>Lay the foundation</a:t>
            </a:r>
          </a:p>
          <a:p>
            <a:pPr lvl="1">
              <a:lnSpc>
                <a:spcPct val="100000"/>
              </a:lnSpc>
            </a:pPr>
            <a:r>
              <a:rPr lang="en-US" dirty="0">
                <a:solidFill>
                  <a:schemeClr val="bg1">
                    <a:lumMod val="50000"/>
                  </a:schemeClr>
                </a:solidFill>
              </a:rPr>
              <a:t>Construct the model</a:t>
            </a:r>
          </a:p>
          <a:p>
            <a:pPr lvl="1">
              <a:lnSpc>
                <a:spcPct val="100000"/>
              </a:lnSpc>
            </a:pPr>
            <a:r>
              <a:rPr lang="en-US" dirty="0">
                <a:solidFill>
                  <a:schemeClr val="bg1">
                    <a:lumMod val="50000"/>
                  </a:schemeClr>
                </a:solidFill>
              </a:rPr>
              <a:t>Implementation</a:t>
            </a:r>
          </a:p>
          <a:p>
            <a:pPr lvl="1">
              <a:lnSpc>
                <a:spcPct val="100000"/>
              </a:lnSpc>
            </a:pPr>
            <a:r>
              <a:rPr lang="en-US" dirty="0">
                <a:solidFill>
                  <a:schemeClr val="bg1">
                    <a:lumMod val="50000"/>
                  </a:schemeClr>
                </a:solidFill>
              </a:rPr>
              <a:t>Review and revision</a:t>
            </a:r>
          </a:p>
          <a:p>
            <a:pPr lvl="1">
              <a:lnSpc>
                <a:spcPct val="100000"/>
              </a:lnSpc>
            </a:pPr>
            <a:r>
              <a:rPr lang="en-US" dirty="0">
                <a:solidFill>
                  <a:schemeClr val="bg1">
                    <a:lumMod val="50000"/>
                  </a:schemeClr>
                </a:solidFill>
              </a:rPr>
              <a:t>Legal concerns</a:t>
            </a:r>
          </a:p>
          <a:p>
            <a:pPr>
              <a:lnSpc>
                <a:spcPct val="100000"/>
              </a:lnSpc>
            </a:pPr>
            <a:r>
              <a:rPr lang="en-US" dirty="0"/>
              <a:t>Opportunity equity</a:t>
            </a:r>
          </a:p>
          <a:p>
            <a:pPr>
              <a:lnSpc>
                <a:spcPct val="100000"/>
              </a:lnSpc>
            </a:pPr>
            <a:r>
              <a:rPr lang="en-US" dirty="0"/>
              <a:t>Leadership and sustainability</a:t>
            </a:r>
          </a:p>
          <a:p>
            <a:pPr>
              <a:lnSpc>
                <a:spcPct val="100000"/>
              </a:lnSpc>
            </a:pPr>
            <a:r>
              <a:rPr lang="en-US" dirty="0"/>
              <a:t>Discussion</a:t>
            </a:r>
          </a:p>
        </p:txBody>
      </p:sp>
      <p:pic>
        <p:nvPicPr>
          <p:cNvPr id="4" name="Picture 3">
            <a:extLst>
              <a:ext uri="{FF2B5EF4-FFF2-40B4-BE49-F238E27FC236}">
                <a16:creationId xmlns:a16="http://schemas.microsoft.com/office/drawing/2014/main" id="{6F916834-BBE6-4A33-B0B7-6C73F479490A}"/>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290560" y="1837532"/>
            <a:ext cx="3901440" cy="2819400"/>
          </a:xfrm>
          <a:prstGeom prst="rect">
            <a:avLst/>
          </a:prstGeom>
        </p:spPr>
      </p:pic>
    </p:spTree>
    <p:extLst>
      <p:ext uri="{BB962C8B-B14F-4D97-AF65-F5344CB8AC3E}">
        <p14:creationId xmlns:p14="http://schemas.microsoft.com/office/powerpoint/2010/main" val="3516996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51515"/>
            <a:ext cx="10515600" cy="1325563"/>
          </a:xfrm>
        </p:spPr>
        <p:txBody>
          <a:bodyPr/>
          <a:lstStyle/>
          <a:p>
            <a:r>
              <a:rPr lang="en-US" dirty="0"/>
              <a:t>Opportunity Equity – 1  </a:t>
            </a:r>
          </a:p>
        </p:txBody>
      </p:sp>
      <p:sp>
        <p:nvSpPr>
          <p:cNvPr id="4" name="Content Placeholder 3"/>
          <p:cNvSpPr>
            <a:spLocks noGrp="1"/>
          </p:cNvSpPr>
          <p:nvPr>
            <p:ph sz="half" idx="4294967295"/>
          </p:nvPr>
        </p:nvSpPr>
        <p:spPr>
          <a:xfrm>
            <a:off x="6321427" y="1568048"/>
            <a:ext cx="5653087" cy="4351338"/>
          </a:xfrm>
        </p:spPr>
        <p:txBody>
          <a:bodyPr>
            <a:normAutofit lnSpcReduction="10000"/>
          </a:bodyPr>
          <a:lstStyle/>
          <a:p>
            <a:pPr marL="0" indent="0">
              <a:buNone/>
            </a:pPr>
            <a:r>
              <a:rPr lang="en-US" sz="3200" b="1" dirty="0"/>
              <a:t>Action Checklist</a:t>
            </a:r>
          </a:p>
          <a:p>
            <a:pPr>
              <a:buFont typeface="Wingdings" panose="05000000000000000000" pitchFamily="2" charset="2"/>
              <a:buChar char="ü"/>
            </a:pPr>
            <a:r>
              <a:rPr lang="en-US" sz="2400" dirty="0"/>
              <a:t>Create opportunities to provide the necessary work experiences for advancement</a:t>
            </a:r>
          </a:p>
          <a:p>
            <a:pPr>
              <a:buFont typeface="Wingdings" panose="05000000000000000000" pitchFamily="2" charset="2"/>
              <a:buChar char="ü"/>
            </a:pPr>
            <a:r>
              <a:rPr lang="en-US" sz="2400" dirty="0"/>
              <a:t>Create targeted development plans to ensure equal development opportunities</a:t>
            </a:r>
          </a:p>
          <a:p>
            <a:pPr>
              <a:buFont typeface="Wingdings" panose="05000000000000000000" pitchFamily="2" charset="2"/>
              <a:buChar char="ü"/>
            </a:pPr>
            <a:r>
              <a:rPr lang="en-US" sz="2400" dirty="0"/>
              <a:t>Ensure robust mentorship and sponsorship  </a:t>
            </a:r>
          </a:p>
          <a:p>
            <a:pPr>
              <a:buFont typeface="Wingdings" panose="05000000000000000000" pitchFamily="2" charset="2"/>
              <a:buChar char="ü"/>
            </a:pPr>
            <a:r>
              <a:rPr lang="en-US" sz="2400" dirty="0"/>
              <a:t>Implement active leadership development and succession planning</a:t>
            </a:r>
          </a:p>
          <a:p>
            <a:endParaRPr lang="en-US" sz="2400" dirty="0"/>
          </a:p>
          <a:p>
            <a:endParaRPr lang="en-US" sz="2400" dirty="0"/>
          </a:p>
        </p:txBody>
      </p:sp>
      <p:sp>
        <p:nvSpPr>
          <p:cNvPr id="5" name="Content Placeholder 2">
            <a:extLst>
              <a:ext uri="{FF2B5EF4-FFF2-40B4-BE49-F238E27FC236}">
                <a16:creationId xmlns:a16="http://schemas.microsoft.com/office/drawing/2014/main" id="{FC733CFB-459E-3A41-8CDB-F08F33F0445B}"/>
              </a:ext>
            </a:extLst>
          </p:cNvPr>
          <p:cNvSpPr>
            <a:spLocks noGrp="1"/>
          </p:cNvSpPr>
          <p:nvPr>
            <p:ph sz="half" idx="4294967295"/>
          </p:nvPr>
        </p:nvSpPr>
        <p:spPr>
          <a:xfrm>
            <a:off x="688974" y="1568048"/>
            <a:ext cx="5181600" cy="4351338"/>
          </a:xfrm>
          <a:solidFill>
            <a:schemeClr val="accent1">
              <a:lumMod val="20000"/>
              <a:lumOff val="80000"/>
            </a:schemeClr>
          </a:solidFill>
          <a:ln>
            <a:solidFill>
              <a:srgbClr val="C00000"/>
            </a:solidFill>
          </a:ln>
        </p:spPr>
        <p:txBody>
          <a:bodyPr>
            <a:normAutofit/>
          </a:bodyPr>
          <a:lstStyle/>
          <a:p>
            <a:pPr marL="0" lvl="0" indent="0">
              <a:lnSpc>
                <a:spcPct val="100000"/>
              </a:lnSpc>
              <a:spcBef>
                <a:spcPts val="0"/>
              </a:spcBef>
              <a:buNone/>
              <a:defRPr/>
            </a:pPr>
            <a:r>
              <a:rPr lang="en-US" sz="2400" b="1" i="1" dirty="0"/>
              <a:t>The ACC believes that </a:t>
            </a:r>
            <a:r>
              <a:rPr lang="en-US" sz="2400" b="1" dirty="0"/>
              <a:t>cardiologist compensation should recognize that equity in cardiologist compensation ultimately depends on equal access to career opportunities.  </a:t>
            </a:r>
          </a:p>
        </p:txBody>
      </p:sp>
      <p:pic>
        <p:nvPicPr>
          <p:cNvPr id="3" name="Picture 2">
            <a:extLst>
              <a:ext uri="{FF2B5EF4-FFF2-40B4-BE49-F238E27FC236}">
                <a16:creationId xmlns:a16="http://schemas.microsoft.com/office/drawing/2014/main" id="{DBA87B44-498E-3241-B9CE-F2CBF4A38194}"/>
              </a:ext>
            </a:extLst>
          </p:cNvPr>
          <p:cNvPicPr>
            <a:picLocks noChangeAspect="1"/>
          </p:cNvPicPr>
          <p:nvPr/>
        </p:nvPicPr>
        <p:blipFill>
          <a:blip r:embed="rId3"/>
          <a:stretch>
            <a:fillRect/>
          </a:stretch>
        </p:blipFill>
        <p:spPr>
          <a:xfrm>
            <a:off x="1870982" y="3828655"/>
            <a:ext cx="2816679" cy="2090731"/>
          </a:xfrm>
          <a:prstGeom prst="rect">
            <a:avLst/>
          </a:prstGeom>
        </p:spPr>
      </p:pic>
    </p:spTree>
    <p:extLst>
      <p:ext uri="{BB962C8B-B14F-4D97-AF65-F5344CB8AC3E}">
        <p14:creationId xmlns:p14="http://schemas.microsoft.com/office/powerpoint/2010/main" val="14822324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25A0F-32C0-1045-B574-616975693E81}"/>
              </a:ext>
            </a:extLst>
          </p:cNvPr>
          <p:cNvSpPr>
            <a:spLocks noGrp="1"/>
          </p:cNvSpPr>
          <p:nvPr>
            <p:ph type="title" idx="4294967295"/>
          </p:nvPr>
        </p:nvSpPr>
        <p:spPr>
          <a:xfrm>
            <a:off x="838200" y="130968"/>
            <a:ext cx="10515600" cy="1325563"/>
          </a:xfrm>
        </p:spPr>
        <p:txBody>
          <a:bodyPr/>
          <a:lstStyle/>
          <a:p>
            <a:r>
              <a:rPr lang="en-US" dirty="0"/>
              <a:t>Opportunity Equity – 2 </a:t>
            </a:r>
          </a:p>
        </p:txBody>
      </p:sp>
      <p:sp>
        <p:nvSpPr>
          <p:cNvPr id="5" name="Content Placeholder 2">
            <a:extLst>
              <a:ext uri="{FF2B5EF4-FFF2-40B4-BE49-F238E27FC236}">
                <a16:creationId xmlns:a16="http://schemas.microsoft.com/office/drawing/2014/main" id="{FC733CFB-459E-3A41-8CDB-F08F33F0445B}"/>
              </a:ext>
            </a:extLst>
          </p:cNvPr>
          <p:cNvSpPr>
            <a:spLocks noGrp="1"/>
          </p:cNvSpPr>
          <p:nvPr>
            <p:ph sz="half" idx="4294967295"/>
          </p:nvPr>
        </p:nvSpPr>
        <p:spPr>
          <a:xfrm>
            <a:off x="721141" y="1769931"/>
            <a:ext cx="5181600" cy="4351338"/>
          </a:xfrm>
          <a:solidFill>
            <a:schemeClr val="accent1">
              <a:lumMod val="20000"/>
              <a:lumOff val="80000"/>
            </a:schemeClr>
          </a:solidFill>
          <a:ln>
            <a:solidFill>
              <a:srgbClr val="C00000"/>
            </a:solidFill>
          </a:ln>
        </p:spPr>
        <p:txBody>
          <a:bodyPr>
            <a:noAutofit/>
          </a:bodyPr>
          <a:lstStyle/>
          <a:p>
            <a:pPr marL="0" indent="0">
              <a:lnSpc>
                <a:spcPct val="100000"/>
              </a:lnSpc>
              <a:spcBef>
                <a:spcPts val="0"/>
              </a:spcBef>
              <a:spcAft>
                <a:spcPts val="600"/>
              </a:spcAft>
              <a:buNone/>
            </a:pPr>
            <a:r>
              <a:rPr lang="en-US" sz="2400" b="1" i="1" dirty="0"/>
              <a:t>The ACC believes that, </a:t>
            </a:r>
            <a:r>
              <a:rPr lang="en-US" sz="2400" b="1" dirty="0"/>
              <a:t>as part of ensuring opportunity equity, cardiology leadership should be responsible for mitigating the effects of unconscious or implicit bias and creating a culture of inclusion. </a:t>
            </a:r>
          </a:p>
          <a:p>
            <a:pPr>
              <a:lnSpc>
                <a:spcPct val="100000"/>
              </a:lnSpc>
              <a:spcBef>
                <a:spcPts val="0"/>
              </a:spcBef>
              <a:spcAft>
                <a:spcPts val="600"/>
              </a:spcAft>
            </a:pPr>
            <a:endParaRPr lang="en-US" sz="2400" dirty="0"/>
          </a:p>
        </p:txBody>
      </p:sp>
      <p:sp>
        <p:nvSpPr>
          <p:cNvPr id="6" name="Content Placeholder 3">
            <a:extLst>
              <a:ext uri="{FF2B5EF4-FFF2-40B4-BE49-F238E27FC236}">
                <a16:creationId xmlns:a16="http://schemas.microsoft.com/office/drawing/2014/main" id="{21419867-3FFE-F149-A15B-2D1AFEF4957E}"/>
              </a:ext>
            </a:extLst>
          </p:cNvPr>
          <p:cNvSpPr>
            <a:spLocks noGrp="1"/>
          </p:cNvSpPr>
          <p:nvPr>
            <p:ph sz="half" idx="4294967295"/>
          </p:nvPr>
        </p:nvSpPr>
        <p:spPr>
          <a:xfrm>
            <a:off x="6540500" y="1593025"/>
            <a:ext cx="5651500" cy="4238625"/>
          </a:xfrm>
        </p:spPr>
        <p:txBody>
          <a:bodyPr>
            <a:normAutofit/>
          </a:bodyPr>
          <a:lstStyle/>
          <a:p>
            <a:pPr marL="0" indent="0">
              <a:lnSpc>
                <a:spcPct val="100000"/>
              </a:lnSpc>
              <a:spcBef>
                <a:spcPts val="0"/>
              </a:spcBef>
              <a:spcAft>
                <a:spcPts val="600"/>
              </a:spcAft>
              <a:buNone/>
            </a:pPr>
            <a:r>
              <a:rPr lang="en-US" sz="3200" b="1" dirty="0"/>
              <a:t>Action Checklist</a:t>
            </a:r>
          </a:p>
          <a:p>
            <a:pPr>
              <a:lnSpc>
                <a:spcPct val="100000"/>
              </a:lnSpc>
              <a:spcBef>
                <a:spcPts val="0"/>
              </a:spcBef>
              <a:spcAft>
                <a:spcPts val="600"/>
              </a:spcAft>
              <a:buFont typeface="Wingdings" pitchFamily="2" charset="2"/>
              <a:buChar char="ü"/>
            </a:pPr>
            <a:r>
              <a:rPr lang="en-US" sz="2400" dirty="0"/>
              <a:t>Develop objective systems for recruitment, compensation and advancement </a:t>
            </a:r>
          </a:p>
          <a:p>
            <a:pPr>
              <a:lnSpc>
                <a:spcPct val="100000"/>
              </a:lnSpc>
              <a:spcBef>
                <a:spcPts val="0"/>
              </a:spcBef>
              <a:spcAft>
                <a:spcPts val="600"/>
              </a:spcAft>
              <a:buFont typeface="Wingdings" pitchFamily="2" charset="2"/>
              <a:buChar char="ü"/>
            </a:pPr>
            <a:r>
              <a:rPr lang="en-US" sz="2400" dirty="0"/>
              <a:t>Ensure an inclusive workplace</a:t>
            </a:r>
          </a:p>
          <a:p>
            <a:pPr>
              <a:lnSpc>
                <a:spcPct val="100000"/>
              </a:lnSpc>
              <a:spcBef>
                <a:spcPts val="0"/>
              </a:spcBef>
              <a:spcAft>
                <a:spcPts val="600"/>
              </a:spcAft>
              <a:buFont typeface="Wingdings" pitchFamily="2" charset="2"/>
              <a:buChar char="ü"/>
            </a:pPr>
            <a:r>
              <a:rPr lang="en-US" sz="2400" dirty="0"/>
              <a:t>Provide implicit bias training </a:t>
            </a:r>
          </a:p>
          <a:p>
            <a:pPr>
              <a:lnSpc>
                <a:spcPct val="100000"/>
              </a:lnSpc>
              <a:spcBef>
                <a:spcPts val="0"/>
              </a:spcBef>
              <a:spcAft>
                <a:spcPts val="600"/>
              </a:spcAft>
              <a:buFont typeface="Wingdings" pitchFamily="2" charset="2"/>
              <a:buChar char="ü"/>
            </a:pPr>
            <a:r>
              <a:rPr lang="en-US" sz="2400" dirty="0"/>
              <a:t>Create a process for compliance</a:t>
            </a:r>
          </a:p>
          <a:p>
            <a:pPr>
              <a:lnSpc>
                <a:spcPct val="100000"/>
              </a:lnSpc>
              <a:spcBef>
                <a:spcPts val="0"/>
              </a:spcBef>
              <a:spcAft>
                <a:spcPts val="600"/>
              </a:spcAft>
              <a:buFont typeface="Wingdings" pitchFamily="2" charset="2"/>
              <a:buChar char="ü"/>
            </a:pPr>
            <a:r>
              <a:rPr lang="en-US" sz="2400" dirty="0"/>
              <a:t>Build career paths </a:t>
            </a:r>
          </a:p>
          <a:p>
            <a:pPr>
              <a:lnSpc>
                <a:spcPct val="100000"/>
              </a:lnSpc>
              <a:spcBef>
                <a:spcPts val="0"/>
              </a:spcBef>
              <a:spcAft>
                <a:spcPts val="600"/>
              </a:spcAft>
              <a:buFont typeface="Wingdings" pitchFamily="2" charset="2"/>
              <a:buChar char="ü"/>
            </a:pPr>
            <a:endParaRPr lang="en-US" sz="2400" dirty="0"/>
          </a:p>
          <a:p>
            <a:pPr>
              <a:lnSpc>
                <a:spcPct val="100000"/>
              </a:lnSpc>
              <a:spcBef>
                <a:spcPts val="0"/>
              </a:spcBef>
              <a:spcAft>
                <a:spcPts val="600"/>
              </a:spcAft>
              <a:buFont typeface="Wingdings" pitchFamily="2" charset="2"/>
              <a:buChar char="ü"/>
            </a:pPr>
            <a:endParaRPr lang="en-US" sz="2400" dirty="0"/>
          </a:p>
          <a:p>
            <a:pPr>
              <a:lnSpc>
                <a:spcPct val="100000"/>
              </a:lnSpc>
              <a:buFont typeface="Wingdings" pitchFamily="2" charset="2"/>
              <a:buChar char="ü"/>
            </a:pPr>
            <a:endParaRPr lang="en-US" sz="2400" dirty="0"/>
          </a:p>
        </p:txBody>
      </p:sp>
      <p:sp>
        <p:nvSpPr>
          <p:cNvPr id="7" name="Title 1"/>
          <p:cNvSpPr txBox="1">
            <a:spLocks/>
          </p:cNvSpPr>
          <p:nvPr/>
        </p:nvSpPr>
        <p:spPr>
          <a:xfrm>
            <a:off x="814449" y="-1"/>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a:solidFill>
                  <a:schemeClr val="tx1"/>
                </a:solidFill>
                <a:latin typeface="+mn-lt"/>
                <a:ea typeface="+mj-ea"/>
                <a:cs typeface="+mj-cs"/>
              </a:defRPr>
            </a:lvl1pPr>
          </a:lstStyle>
          <a:p>
            <a:endParaRPr lang="en-US" dirty="0"/>
          </a:p>
        </p:txBody>
      </p:sp>
      <p:pic>
        <p:nvPicPr>
          <p:cNvPr id="3" name="Picture 2"/>
          <p:cNvPicPr>
            <a:picLocks noChangeAspect="1"/>
          </p:cNvPicPr>
          <p:nvPr/>
        </p:nvPicPr>
        <p:blipFill rotWithShape="1">
          <a:blip r:embed="rId3"/>
          <a:srcRect l="52456" t="5673"/>
          <a:stretch/>
        </p:blipFill>
        <p:spPr>
          <a:xfrm>
            <a:off x="4118762" y="4169200"/>
            <a:ext cx="1614534" cy="1801829"/>
          </a:xfrm>
          <a:prstGeom prst="rect">
            <a:avLst/>
          </a:prstGeom>
        </p:spPr>
      </p:pic>
    </p:spTree>
    <p:extLst>
      <p:ext uri="{BB962C8B-B14F-4D97-AF65-F5344CB8AC3E}">
        <p14:creationId xmlns:p14="http://schemas.microsoft.com/office/powerpoint/2010/main" val="3791592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B57771C3-003B-482D-87C3-61D2D823B5A5}"/>
              </a:ext>
            </a:extLst>
          </p:cNvPr>
          <p:cNvSpPr>
            <a:spLocks noGrp="1"/>
          </p:cNvSpPr>
          <p:nvPr>
            <p:ph type="title"/>
          </p:nvPr>
        </p:nvSpPr>
        <p:spPr/>
        <p:txBody>
          <a:bodyPr/>
          <a:lstStyle/>
          <a:p>
            <a:pPr algn="ctr" eaLnBrk="1" hangingPunct="1"/>
            <a:r>
              <a:rPr lang="en-US" altLang="en-US" dirty="0">
                <a:latin typeface="Garamond" panose="02020404030301010803" pitchFamily="18" charset="0"/>
              </a:rPr>
              <a:t>Special Thanks To:</a:t>
            </a:r>
            <a:endParaRPr lang="en-US" altLang="en-US" dirty="0"/>
          </a:p>
        </p:txBody>
      </p:sp>
      <p:sp>
        <p:nvSpPr>
          <p:cNvPr id="4099" name="Content Placeholder 2">
            <a:extLst>
              <a:ext uri="{FF2B5EF4-FFF2-40B4-BE49-F238E27FC236}">
                <a16:creationId xmlns:a16="http://schemas.microsoft.com/office/drawing/2014/main" id="{58A76365-9E87-4CA9-9535-67349F94F913}"/>
              </a:ext>
            </a:extLst>
          </p:cNvPr>
          <p:cNvSpPr>
            <a:spLocks noGrp="1"/>
          </p:cNvSpPr>
          <p:nvPr>
            <p:ph idx="1"/>
          </p:nvPr>
        </p:nvSpPr>
        <p:spPr>
          <a:xfrm>
            <a:off x="838200" y="1690688"/>
            <a:ext cx="10515600" cy="4870368"/>
          </a:xfrm>
        </p:spPr>
        <p:txBody>
          <a:bodyPr>
            <a:normAutofit/>
          </a:bodyPr>
          <a:lstStyle/>
          <a:p>
            <a:pPr algn="ctr" eaLnBrk="1" hangingPunct="1">
              <a:lnSpc>
                <a:spcPct val="110000"/>
              </a:lnSpc>
              <a:buFontTx/>
              <a:buNone/>
            </a:pPr>
            <a:r>
              <a:rPr lang="en-US" altLang="en-US" sz="2000" b="1" u="sng" dirty="0">
                <a:solidFill>
                  <a:schemeClr val="accent2"/>
                </a:solidFill>
              </a:rPr>
              <a:t>Slide Set Authors</a:t>
            </a:r>
          </a:p>
          <a:p>
            <a:pPr algn="ctr">
              <a:lnSpc>
                <a:spcPct val="110000"/>
              </a:lnSpc>
              <a:buNone/>
            </a:pPr>
            <a:r>
              <a:rPr lang="en-US" altLang="en-US" sz="2000" dirty="0" err="1"/>
              <a:t>Hena</a:t>
            </a:r>
            <a:r>
              <a:rPr lang="en-US" altLang="en-US" sz="2000" dirty="0"/>
              <a:t> N. Patel, MD and Pamela S. Douglas, MD, MACC</a:t>
            </a:r>
            <a:endParaRPr lang="en-US" altLang="en-US" sz="2000" i="1" dirty="0"/>
          </a:p>
          <a:p>
            <a:pPr algn="ctr" eaLnBrk="1" hangingPunct="1">
              <a:lnSpc>
                <a:spcPct val="110000"/>
              </a:lnSpc>
              <a:spcBef>
                <a:spcPct val="0"/>
              </a:spcBef>
              <a:buFontTx/>
              <a:buNone/>
            </a:pPr>
            <a:endParaRPr lang="en-US" altLang="en-US" sz="2000" dirty="0"/>
          </a:p>
          <a:p>
            <a:pPr algn="ctr" eaLnBrk="1" hangingPunct="1">
              <a:lnSpc>
                <a:spcPct val="110000"/>
              </a:lnSpc>
              <a:buFontTx/>
              <a:buNone/>
            </a:pPr>
            <a:r>
              <a:rPr lang="en-US" altLang="en-US" sz="2000" b="1" u="sng" dirty="0">
                <a:solidFill>
                  <a:schemeClr val="accent2"/>
                </a:solidFill>
              </a:rPr>
              <a:t>2019 ACC Health Policy Statement on </a:t>
            </a:r>
          </a:p>
          <a:p>
            <a:pPr algn="ctr" eaLnBrk="1" hangingPunct="1">
              <a:lnSpc>
                <a:spcPct val="110000"/>
              </a:lnSpc>
              <a:buFontTx/>
              <a:buNone/>
            </a:pPr>
            <a:r>
              <a:rPr lang="en-US" altLang="en-US" sz="2000" b="1" u="sng" dirty="0">
                <a:solidFill>
                  <a:schemeClr val="accent2"/>
                </a:solidFill>
              </a:rPr>
              <a:t>Cardiologist Compensation and Opportunity Equity Writing Committee</a:t>
            </a:r>
          </a:p>
          <a:p>
            <a:pPr algn="ctr" eaLnBrk="1" hangingPunct="1">
              <a:lnSpc>
                <a:spcPct val="110000"/>
              </a:lnSpc>
              <a:buFontTx/>
              <a:buNone/>
            </a:pPr>
            <a:r>
              <a:rPr lang="en-US" altLang="en-US" sz="1800" dirty="0"/>
              <a:t>Pamela S. Douglas, MD, MACC,  Chair </a:t>
            </a:r>
          </a:p>
          <a:p>
            <a:pPr eaLnBrk="1" hangingPunct="1">
              <a:lnSpc>
                <a:spcPct val="110000"/>
              </a:lnSpc>
              <a:buFontTx/>
              <a:buNone/>
            </a:pPr>
            <a:endParaRPr lang="de-DE" altLang="en-US" sz="1800" dirty="0"/>
          </a:p>
          <a:p>
            <a:pPr eaLnBrk="1" hangingPunct="1">
              <a:lnSpc>
                <a:spcPct val="110000"/>
              </a:lnSpc>
              <a:buFontTx/>
              <a:buNone/>
            </a:pPr>
            <a:endParaRPr lang="en-US" altLang="en-US" sz="1400" dirty="0"/>
          </a:p>
        </p:txBody>
      </p:sp>
      <p:sp>
        <p:nvSpPr>
          <p:cNvPr id="2" name="TextBox 1"/>
          <p:cNvSpPr txBox="1"/>
          <p:nvPr/>
        </p:nvSpPr>
        <p:spPr>
          <a:xfrm>
            <a:off x="2450969" y="4722606"/>
            <a:ext cx="3572760" cy="1892826"/>
          </a:xfrm>
          <a:prstGeom prst="rect">
            <a:avLst/>
          </a:prstGeom>
          <a:noFill/>
        </p:spPr>
        <p:txBody>
          <a:bodyPr wrap="square" rtlCol="0">
            <a:spAutoFit/>
          </a:bodyPr>
          <a:lstStyle/>
          <a:p>
            <a:pPr>
              <a:lnSpc>
                <a:spcPct val="110000"/>
              </a:lnSpc>
              <a:spcBef>
                <a:spcPct val="0"/>
              </a:spcBef>
            </a:pPr>
            <a:r>
              <a:rPr lang="en-US" altLang="en-US" dirty="0"/>
              <a:t>Cathleen </a:t>
            </a:r>
            <a:r>
              <a:rPr lang="en-US" altLang="en-US" dirty="0" err="1"/>
              <a:t>Biga</a:t>
            </a:r>
            <a:r>
              <a:rPr lang="en-US" altLang="en-US" dirty="0"/>
              <a:t>, RN, MSN, FACC</a:t>
            </a:r>
          </a:p>
          <a:p>
            <a:pPr>
              <a:lnSpc>
                <a:spcPct val="110000"/>
              </a:lnSpc>
              <a:spcBef>
                <a:spcPct val="0"/>
              </a:spcBef>
            </a:pPr>
            <a:r>
              <a:rPr lang="en-US" altLang="en-US" dirty="0"/>
              <a:t>Kristin M. Burns, MD, FACC</a:t>
            </a:r>
          </a:p>
          <a:p>
            <a:pPr>
              <a:lnSpc>
                <a:spcPct val="110000"/>
              </a:lnSpc>
              <a:spcBef>
                <a:spcPct val="0"/>
              </a:spcBef>
            </a:pPr>
            <a:r>
              <a:rPr lang="en-US" altLang="en-US" dirty="0"/>
              <a:t>Richard A. Chazal, MD, MACC</a:t>
            </a:r>
          </a:p>
          <a:p>
            <a:pPr>
              <a:lnSpc>
                <a:spcPct val="110000"/>
              </a:lnSpc>
              <a:spcBef>
                <a:spcPct val="0"/>
              </a:spcBef>
            </a:pPr>
            <a:r>
              <a:rPr lang="en-US" altLang="en-US" dirty="0"/>
              <a:t>Michael S. Cuffe, MD, MBA, FACC</a:t>
            </a:r>
          </a:p>
          <a:p>
            <a:pPr>
              <a:lnSpc>
                <a:spcPct val="110000"/>
              </a:lnSpc>
              <a:spcBef>
                <a:spcPct val="0"/>
              </a:spcBef>
            </a:pPr>
            <a:r>
              <a:rPr lang="en-US" altLang="en-US" dirty="0"/>
              <a:t>James M. Daniel, Jr, JD, MBA</a:t>
            </a:r>
          </a:p>
          <a:p>
            <a:endParaRPr lang="en-US" dirty="0"/>
          </a:p>
        </p:txBody>
      </p:sp>
      <p:sp>
        <p:nvSpPr>
          <p:cNvPr id="3" name="TextBox 2"/>
          <p:cNvSpPr txBox="1"/>
          <p:nvPr/>
        </p:nvSpPr>
        <p:spPr>
          <a:xfrm>
            <a:off x="8512404" y="6117996"/>
            <a:ext cx="45719" cy="369332"/>
          </a:xfrm>
          <a:prstGeom prst="rect">
            <a:avLst/>
          </a:prstGeom>
          <a:noFill/>
        </p:spPr>
        <p:txBody>
          <a:bodyPr wrap="square" rtlCol="0">
            <a:spAutoFit/>
          </a:bodyPr>
          <a:lstStyle/>
          <a:p>
            <a:endParaRPr lang="en-US" dirty="0"/>
          </a:p>
        </p:txBody>
      </p:sp>
      <p:sp>
        <p:nvSpPr>
          <p:cNvPr id="6" name="TextBox 5"/>
          <p:cNvSpPr txBox="1"/>
          <p:nvPr/>
        </p:nvSpPr>
        <p:spPr>
          <a:xfrm>
            <a:off x="6581481" y="4722606"/>
            <a:ext cx="3572760" cy="1892826"/>
          </a:xfrm>
          <a:prstGeom prst="rect">
            <a:avLst/>
          </a:prstGeom>
          <a:noFill/>
        </p:spPr>
        <p:txBody>
          <a:bodyPr wrap="square" rtlCol="0">
            <a:spAutoFit/>
          </a:bodyPr>
          <a:lstStyle/>
          <a:p>
            <a:pPr>
              <a:lnSpc>
                <a:spcPct val="110000"/>
              </a:lnSpc>
              <a:spcBef>
                <a:spcPct val="0"/>
              </a:spcBef>
            </a:pPr>
            <a:r>
              <a:rPr lang="en-US" altLang="en-US" dirty="0"/>
              <a:t>Catherine </a:t>
            </a:r>
            <a:r>
              <a:rPr lang="en-US" altLang="en-US" dirty="0" err="1"/>
              <a:t>Garzio</a:t>
            </a:r>
            <a:r>
              <a:rPr lang="en-US" altLang="en-US" dirty="0"/>
              <a:t>, MBA</a:t>
            </a:r>
          </a:p>
          <a:p>
            <a:pPr>
              <a:lnSpc>
                <a:spcPct val="110000"/>
              </a:lnSpc>
              <a:spcBef>
                <a:spcPct val="0"/>
              </a:spcBef>
            </a:pPr>
            <a:r>
              <a:rPr lang="en-US" altLang="en-US" dirty="0"/>
              <a:t>Robert A. Harrington, MD, MACC</a:t>
            </a:r>
          </a:p>
          <a:p>
            <a:pPr>
              <a:lnSpc>
                <a:spcPct val="110000"/>
              </a:lnSpc>
              <a:spcBef>
                <a:spcPct val="0"/>
              </a:spcBef>
            </a:pPr>
            <a:r>
              <a:rPr lang="en-US" altLang="en-US" dirty="0" err="1"/>
              <a:t>Hena</a:t>
            </a:r>
            <a:r>
              <a:rPr lang="en-US" altLang="en-US" dirty="0"/>
              <a:t> N. Patel, MD</a:t>
            </a:r>
          </a:p>
          <a:p>
            <a:pPr>
              <a:lnSpc>
                <a:spcPct val="110000"/>
              </a:lnSpc>
              <a:spcBef>
                <a:spcPct val="0"/>
              </a:spcBef>
            </a:pPr>
            <a:r>
              <a:rPr lang="en-US" altLang="en-US" dirty="0"/>
              <a:t>Mary </a:t>
            </a:r>
            <a:r>
              <a:rPr lang="en-US" altLang="en-US" dirty="0" err="1"/>
              <a:t>Norine</a:t>
            </a:r>
            <a:r>
              <a:rPr lang="en-US" altLang="en-US" dirty="0"/>
              <a:t> Walsh, MD, MACC</a:t>
            </a:r>
          </a:p>
          <a:p>
            <a:pPr>
              <a:lnSpc>
                <a:spcPct val="110000"/>
              </a:lnSpc>
              <a:spcBef>
                <a:spcPct val="0"/>
              </a:spcBef>
            </a:pPr>
            <a:r>
              <a:rPr lang="en-US" altLang="en-US" dirty="0"/>
              <a:t>Michael J. </a:t>
            </a:r>
            <a:r>
              <a:rPr lang="en-US" altLang="en-US" dirty="0" err="1"/>
              <a:t>Wolk</a:t>
            </a:r>
            <a:r>
              <a:rPr lang="en-US" altLang="en-US" dirty="0"/>
              <a:t>, MD, MACC</a:t>
            </a:r>
          </a:p>
          <a:p>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80703" y="141667"/>
            <a:ext cx="10515600" cy="1325563"/>
          </a:xfrm>
        </p:spPr>
        <p:txBody>
          <a:bodyPr/>
          <a:lstStyle/>
          <a:p>
            <a:r>
              <a:rPr lang="en-US" dirty="0"/>
              <a:t>Leadership and Sustainability</a:t>
            </a:r>
          </a:p>
        </p:txBody>
      </p:sp>
      <p:sp>
        <p:nvSpPr>
          <p:cNvPr id="3" name="Content Placeholder 2"/>
          <p:cNvSpPr>
            <a:spLocks noGrp="1"/>
          </p:cNvSpPr>
          <p:nvPr>
            <p:ph sz="half" idx="4294967295"/>
          </p:nvPr>
        </p:nvSpPr>
        <p:spPr>
          <a:xfrm>
            <a:off x="914400" y="1502691"/>
            <a:ext cx="5181600" cy="4351338"/>
          </a:xfrm>
          <a:solidFill>
            <a:schemeClr val="accent1">
              <a:lumMod val="20000"/>
              <a:lumOff val="80000"/>
            </a:schemeClr>
          </a:solidFill>
          <a:ln>
            <a:solidFill>
              <a:srgbClr val="C00000"/>
            </a:solidFill>
          </a:ln>
        </p:spPr>
        <p:txBody>
          <a:bodyPr>
            <a:normAutofit/>
          </a:bodyPr>
          <a:lstStyle/>
          <a:p>
            <a:pPr marL="0" indent="0">
              <a:lnSpc>
                <a:spcPct val="100000"/>
              </a:lnSpc>
              <a:buNone/>
            </a:pPr>
            <a:r>
              <a:rPr lang="en-US" sz="2400" b="1" i="1" dirty="0"/>
              <a:t>The ACC believes that </a:t>
            </a:r>
            <a:r>
              <a:rPr lang="en-US" sz="2400" b="1" dirty="0"/>
              <a:t>cardiology practice/division leadership be responsible for equity in compensation and opportunity and should be accountable for creating and implementing fair policies and adhering to compensation best practices. </a:t>
            </a:r>
          </a:p>
          <a:p>
            <a:pPr>
              <a:lnSpc>
                <a:spcPct val="100000"/>
              </a:lnSpc>
            </a:pPr>
            <a:endParaRPr lang="en-US" sz="2400" dirty="0"/>
          </a:p>
        </p:txBody>
      </p:sp>
      <p:sp>
        <p:nvSpPr>
          <p:cNvPr id="4" name="Content Placeholder 3"/>
          <p:cNvSpPr>
            <a:spLocks noGrp="1"/>
          </p:cNvSpPr>
          <p:nvPr>
            <p:ph sz="half" idx="4294967295"/>
          </p:nvPr>
        </p:nvSpPr>
        <p:spPr>
          <a:xfrm>
            <a:off x="6430851" y="1502691"/>
            <a:ext cx="5181600" cy="4351338"/>
          </a:xfrm>
        </p:spPr>
        <p:txBody>
          <a:bodyPr>
            <a:normAutofit lnSpcReduction="10000"/>
          </a:bodyPr>
          <a:lstStyle/>
          <a:p>
            <a:pPr marL="0" indent="0">
              <a:buNone/>
            </a:pPr>
            <a:r>
              <a:rPr lang="en-US" sz="3200" b="1" dirty="0"/>
              <a:t>Action Checklist</a:t>
            </a:r>
          </a:p>
          <a:p>
            <a:pPr>
              <a:buFont typeface="Wingdings" panose="05000000000000000000" pitchFamily="2" charset="2"/>
              <a:buChar char="ü"/>
            </a:pPr>
            <a:r>
              <a:rPr lang="en-US" sz="2400" dirty="0"/>
              <a:t>Compare impact of compensation plan and other policies among ‘at-risk’ individuals/groups</a:t>
            </a:r>
          </a:p>
          <a:p>
            <a:pPr>
              <a:buFont typeface="Wingdings" panose="05000000000000000000" pitchFamily="2" charset="2"/>
              <a:buChar char="ü"/>
            </a:pPr>
            <a:r>
              <a:rPr lang="en-US" sz="2400" dirty="0"/>
              <a:t>Adopt evidence-based approaches to recruitment and retention </a:t>
            </a:r>
          </a:p>
          <a:p>
            <a:pPr>
              <a:buFont typeface="Wingdings" panose="05000000000000000000" pitchFamily="2" charset="2"/>
              <a:buChar char="ü"/>
            </a:pPr>
            <a:r>
              <a:rPr lang="en-US" sz="2400" dirty="0"/>
              <a:t>Implement objective performance evaluation using prospectively determined criteria</a:t>
            </a:r>
          </a:p>
          <a:p>
            <a:pPr>
              <a:buFont typeface="Wingdings" panose="05000000000000000000" pitchFamily="2" charset="2"/>
              <a:buChar char="ü"/>
            </a:pPr>
            <a:r>
              <a:rPr lang="en-US" sz="2400" dirty="0"/>
              <a:t>Raise awareness of and mitigate implicit bias</a:t>
            </a:r>
          </a:p>
          <a:p>
            <a:endParaRPr lang="en-US" sz="2400" dirty="0"/>
          </a:p>
        </p:txBody>
      </p:sp>
    </p:spTree>
    <p:extLst>
      <p:ext uri="{BB962C8B-B14F-4D97-AF65-F5344CB8AC3E}">
        <p14:creationId xmlns:p14="http://schemas.microsoft.com/office/powerpoint/2010/main" val="23906104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39368"/>
            <a:ext cx="10515600" cy="1325563"/>
          </a:xfrm>
        </p:spPr>
        <p:txBody>
          <a:bodyPr/>
          <a:lstStyle/>
          <a:p>
            <a:r>
              <a:rPr lang="en-US" dirty="0"/>
              <a:t>Additional Resources</a:t>
            </a:r>
          </a:p>
        </p:txBody>
      </p:sp>
      <p:sp>
        <p:nvSpPr>
          <p:cNvPr id="3" name="Content Placeholder 2"/>
          <p:cNvSpPr>
            <a:spLocks noGrp="1"/>
          </p:cNvSpPr>
          <p:nvPr>
            <p:ph idx="4294967295"/>
          </p:nvPr>
        </p:nvSpPr>
        <p:spPr>
          <a:xfrm>
            <a:off x="838200" y="1851383"/>
            <a:ext cx="10515600" cy="4351338"/>
          </a:xfrm>
        </p:spPr>
        <p:txBody>
          <a:bodyPr/>
          <a:lstStyle/>
          <a:p>
            <a:pPr marL="0" indent="0">
              <a:buNone/>
            </a:pPr>
            <a:r>
              <a:rPr lang="en-US" sz="3200" dirty="0"/>
              <a:t>For more tools and resources, visit:</a:t>
            </a:r>
            <a:endParaRPr lang="en-US" sz="3200" dirty="0">
              <a:hlinkClick r:id="rId3"/>
            </a:endParaRPr>
          </a:p>
          <a:p>
            <a:pPr marL="0" indent="0">
              <a:buNone/>
            </a:pPr>
            <a:endParaRPr lang="en-US" sz="1100" dirty="0">
              <a:hlinkClick r:id="rId3"/>
            </a:endParaRPr>
          </a:p>
          <a:p>
            <a:r>
              <a:rPr lang="en-US" sz="3200" i="1" dirty="0">
                <a:hlinkClick r:id="rId3"/>
              </a:rPr>
              <a:t>ACC.org/Guidelines</a:t>
            </a:r>
            <a:r>
              <a:rPr lang="en-US" sz="3200" i="1" dirty="0"/>
              <a:t> </a:t>
            </a:r>
          </a:p>
          <a:p>
            <a:r>
              <a:rPr lang="en-US" sz="3200" i="1" dirty="0">
                <a:hlinkClick r:id="rId4"/>
              </a:rPr>
              <a:t>ACC.org/about-acc/diversity-and-inclusion/features/2019/09/compensation-equity</a:t>
            </a:r>
            <a:endParaRPr lang="en-US" sz="3200" i="1" dirty="0"/>
          </a:p>
          <a:p>
            <a:pPr marL="0" indent="0">
              <a:buNone/>
            </a:pPr>
            <a:endParaRPr lang="en-US" sz="3200" i="1" dirty="0">
              <a:highlight>
                <a:srgbClr val="FFFF00"/>
              </a:highlight>
            </a:endParaRPr>
          </a:p>
        </p:txBody>
      </p:sp>
    </p:spTree>
    <p:extLst>
      <p:ext uri="{BB962C8B-B14F-4D97-AF65-F5344CB8AC3E}">
        <p14:creationId xmlns:p14="http://schemas.microsoft.com/office/powerpoint/2010/main" val="5127419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p:spPr>
        <p:txBody>
          <a:bodyPr/>
          <a:lstStyle/>
          <a:p>
            <a:r>
              <a:rPr lang="en-US" dirty="0"/>
              <a:t>Agenda</a:t>
            </a:r>
          </a:p>
        </p:txBody>
      </p:sp>
      <p:sp>
        <p:nvSpPr>
          <p:cNvPr id="3" name="Content Placeholder 2"/>
          <p:cNvSpPr>
            <a:spLocks noGrp="1"/>
          </p:cNvSpPr>
          <p:nvPr>
            <p:ph idx="4294967295"/>
          </p:nvPr>
        </p:nvSpPr>
        <p:spPr>
          <a:xfrm>
            <a:off x="1161245" y="1587657"/>
            <a:ext cx="10515600" cy="4697412"/>
          </a:xfrm>
        </p:spPr>
        <p:txBody>
          <a:bodyPr>
            <a:normAutofit fontScale="70000" lnSpcReduction="20000"/>
          </a:bodyPr>
          <a:lstStyle/>
          <a:p>
            <a:pPr>
              <a:lnSpc>
                <a:spcPct val="100000"/>
              </a:lnSpc>
            </a:pPr>
            <a:r>
              <a:rPr lang="en-US" dirty="0">
                <a:solidFill>
                  <a:schemeClr val="bg1">
                    <a:lumMod val="65000"/>
                  </a:schemeClr>
                </a:solidFill>
              </a:rPr>
              <a:t>Definitions and general principles</a:t>
            </a:r>
          </a:p>
          <a:p>
            <a:pPr>
              <a:lnSpc>
                <a:spcPct val="100000"/>
              </a:lnSpc>
            </a:pPr>
            <a:r>
              <a:rPr lang="en-US" dirty="0">
                <a:solidFill>
                  <a:schemeClr val="bg1">
                    <a:lumMod val="65000"/>
                  </a:schemeClr>
                </a:solidFill>
              </a:rPr>
              <a:t>Creating a compensation plan</a:t>
            </a:r>
          </a:p>
          <a:p>
            <a:pPr lvl="1">
              <a:lnSpc>
                <a:spcPct val="100000"/>
              </a:lnSpc>
            </a:pPr>
            <a:r>
              <a:rPr lang="en-US" dirty="0">
                <a:solidFill>
                  <a:schemeClr val="bg1">
                    <a:lumMod val="65000"/>
                  </a:schemeClr>
                </a:solidFill>
              </a:rPr>
              <a:t>Lay the foundation</a:t>
            </a:r>
          </a:p>
          <a:p>
            <a:pPr lvl="1">
              <a:lnSpc>
                <a:spcPct val="100000"/>
              </a:lnSpc>
            </a:pPr>
            <a:r>
              <a:rPr lang="en-US" dirty="0">
                <a:solidFill>
                  <a:schemeClr val="bg1">
                    <a:lumMod val="65000"/>
                  </a:schemeClr>
                </a:solidFill>
              </a:rPr>
              <a:t>Construct the model</a:t>
            </a:r>
          </a:p>
          <a:p>
            <a:pPr lvl="1">
              <a:lnSpc>
                <a:spcPct val="100000"/>
              </a:lnSpc>
            </a:pPr>
            <a:r>
              <a:rPr lang="en-US" dirty="0">
                <a:solidFill>
                  <a:schemeClr val="bg1">
                    <a:lumMod val="65000"/>
                  </a:schemeClr>
                </a:solidFill>
              </a:rPr>
              <a:t>Implementation</a:t>
            </a:r>
          </a:p>
          <a:p>
            <a:pPr lvl="1">
              <a:lnSpc>
                <a:spcPct val="100000"/>
              </a:lnSpc>
            </a:pPr>
            <a:r>
              <a:rPr lang="en-US" dirty="0">
                <a:solidFill>
                  <a:schemeClr val="bg1">
                    <a:lumMod val="65000"/>
                  </a:schemeClr>
                </a:solidFill>
              </a:rPr>
              <a:t>Review and revision</a:t>
            </a:r>
          </a:p>
          <a:p>
            <a:pPr lvl="1">
              <a:lnSpc>
                <a:spcPct val="100000"/>
              </a:lnSpc>
            </a:pPr>
            <a:r>
              <a:rPr lang="en-US" dirty="0">
                <a:solidFill>
                  <a:schemeClr val="bg1">
                    <a:lumMod val="65000"/>
                  </a:schemeClr>
                </a:solidFill>
              </a:rPr>
              <a:t>Legal concerns</a:t>
            </a:r>
          </a:p>
          <a:p>
            <a:pPr>
              <a:lnSpc>
                <a:spcPct val="100000"/>
              </a:lnSpc>
            </a:pPr>
            <a:r>
              <a:rPr lang="en-US" dirty="0">
                <a:solidFill>
                  <a:schemeClr val="bg1">
                    <a:lumMod val="65000"/>
                  </a:schemeClr>
                </a:solidFill>
              </a:rPr>
              <a:t>Opportunity equity</a:t>
            </a:r>
          </a:p>
          <a:p>
            <a:pPr>
              <a:lnSpc>
                <a:spcPct val="100000"/>
              </a:lnSpc>
            </a:pPr>
            <a:r>
              <a:rPr lang="en-US" dirty="0">
                <a:solidFill>
                  <a:schemeClr val="bg1">
                    <a:lumMod val="65000"/>
                  </a:schemeClr>
                </a:solidFill>
              </a:rPr>
              <a:t>Leadership and sustainability</a:t>
            </a:r>
          </a:p>
          <a:p>
            <a:pPr>
              <a:lnSpc>
                <a:spcPct val="100000"/>
              </a:lnSpc>
            </a:pPr>
            <a:r>
              <a:rPr lang="en-US" b="1" dirty="0"/>
              <a:t>Discussion</a:t>
            </a:r>
          </a:p>
        </p:txBody>
      </p:sp>
      <p:pic>
        <p:nvPicPr>
          <p:cNvPr id="4" name="Picture 3"/>
          <p:cNvPicPr>
            <a:picLocks noChangeAspect="1"/>
          </p:cNvPicPr>
          <p:nvPr/>
        </p:nvPicPr>
        <p:blipFill rotWithShape="1">
          <a:blip r:embed="rId2"/>
          <a:srcRect l="26091" t="21293"/>
          <a:stretch/>
        </p:blipFill>
        <p:spPr>
          <a:xfrm>
            <a:off x="8069678" y="1587657"/>
            <a:ext cx="4122322" cy="3205576"/>
          </a:xfrm>
          <a:prstGeom prst="rect">
            <a:avLst/>
          </a:prstGeom>
        </p:spPr>
      </p:pic>
    </p:spTree>
    <p:extLst>
      <p:ext uri="{BB962C8B-B14F-4D97-AF65-F5344CB8AC3E}">
        <p14:creationId xmlns:p14="http://schemas.microsoft.com/office/powerpoint/2010/main" val="20199362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3C3E80-485F-4287-BF72-6A73D5C34220}"/>
              </a:ext>
            </a:extLst>
          </p:cNvPr>
          <p:cNvPicPr>
            <a:picLocks noChangeAspect="1"/>
          </p:cNvPicPr>
          <p:nvPr/>
        </p:nvPicPr>
        <p:blipFill>
          <a:blip r:embed="rId2"/>
          <a:stretch>
            <a:fillRect/>
          </a:stretch>
        </p:blipFill>
        <p:spPr>
          <a:xfrm>
            <a:off x="0" y="-7395"/>
            <a:ext cx="12178881" cy="6865395"/>
          </a:xfrm>
          <a:prstGeom prst="rect">
            <a:avLst/>
          </a:prstGeom>
        </p:spPr>
      </p:pic>
    </p:spTree>
    <p:extLst>
      <p:ext uri="{BB962C8B-B14F-4D97-AF65-F5344CB8AC3E}">
        <p14:creationId xmlns:p14="http://schemas.microsoft.com/office/powerpoint/2010/main" val="31403639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Disclaimer</a:t>
            </a:r>
          </a:p>
        </p:txBody>
      </p:sp>
      <p:sp>
        <p:nvSpPr>
          <p:cNvPr id="3" name="Content Placeholder 2"/>
          <p:cNvSpPr>
            <a:spLocks noGrp="1"/>
          </p:cNvSpPr>
          <p:nvPr>
            <p:ph idx="1"/>
          </p:nvPr>
        </p:nvSpPr>
        <p:spPr/>
        <p:txBody>
          <a:bodyPr/>
          <a:lstStyle/>
          <a:p>
            <a:pPr marL="0" indent="0">
              <a:buNone/>
            </a:pPr>
            <a:r>
              <a:rPr lang="en-US" sz="2400" i="1" dirty="0"/>
              <a:t>This slide set/presentation is provided for informational purposes only and does not provide legal advice; please consult with your own counsel for legal guidance on compliance with applicable laws and regulations. This slide set/presentation is not intended to be used for, and does not encourage any coordination, between competitors with respect to compensation practices. To comply with the antitrust laws, competitors should not discuss or agree on the salaries or other compensation.</a:t>
            </a:r>
          </a:p>
        </p:txBody>
      </p:sp>
    </p:spTree>
    <p:extLst>
      <p:ext uri="{BB962C8B-B14F-4D97-AF65-F5344CB8AC3E}">
        <p14:creationId xmlns:p14="http://schemas.microsoft.com/office/powerpoint/2010/main" val="12665735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815165" y="198438"/>
            <a:ext cx="7874356" cy="6522402"/>
          </a:xfrm>
          <a:prstGeom prst="rect">
            <a:avLst/>
          </a:prstGeom>
          <a:ln>
            <a:solidFill>
              <a:srgbClr val="C00000"/>
            </a:solidFill>
          </a:ln>
        </p:spPr>
      </p:pic>
      <p:sp>
        <p:nvSpPr>
          <p:cNvPr id="5" name="TextBox 4"/>
          <p:cNvSpPr txBox="1"/>
          <p:nvPr/>
        </p:nvSpPr>
        <p:spPr>
          <a:xfrm>
            <a:off x="3160829" y="1846957"/>
            <a:ext cx="4584031" cy="1815882"/>
          </a:xfrm>
          <a:prstGeom prst="rect">
            <a:avLst/>
          </a:prstGeom>
          <a:solidFill>
            <a:schemeClr val="accent1">
              <a:lumMod val="20000"/>
              <a:lumOff val="80000"/>
            </a:schemeClr>
          </a:solidFill>
        </p:spPr>
        <p:txBody>
          <a:bodyPr wrap="square" rtlCol="0">
            <a:spAutoFit/>
          </a:bodyPr>
          <a:lstStyle/>
          <a:p>
            <a:r>
              <a:rPr lang="en-US" sz="2800" dirty="0">
                <a:solidFill>
                  <a:schemeClr val="accent1">
                    <a:lumMod val="50000"/>
                  </a:schemeClr>
                </a:solidFill>
                <a:latin typeface="Arial" panose="020B0604020202020204" pitchFamily="34" charset="0"/>
                <a:cs typeface="Arial" panose="020B0604020202020204" pitchFamily="34" charset="0"/>
              </a:rPr>
              <a:t>2019 Cardiologist Compensation and Opportunity Equity </a:t>
            </a:r>
          </a:p>
          <a:p>
            <a:endParaRPr lang="en-US" sz="2800" dirty="0">
              <a:solidFill>
                <a:schemeClr val="accent1">
                  <a:lumMod val="50000"/>
                </a:schemeClr>
              </a:solidFill>
              <a:latin typeface="Arial" panose="020B0604020202020204" pitchFamily="34" charset="0"/>
              <a:cs typeface="Arial" panose="020B0604020202020204" pitchFamily="34" charset="0"/>
            </a:endParaRPr>
          </a:p>
        </p:txBody>
      </p:sp>
      <p:sp>
        <p:nvSpPr>
          <p:cNvPr id="2" name="TextBox 1"/>
          <p:cNvSpPr txBox="1"/>
          <p:nvPr/>
        </p:nvSpPr>
        <p:spPr>
          <a:xfrm rot="20257396">
            <a:off x="3684495" y="4318072"/>
            <a:ext cx="4710713" cy="1015663"/>
          </a:xfrm>
          <a:prstGeom prst="rect">
            <a:avLst/>
          </a:prstGeom>
          <a:solidFill>
            <a:schemeClr val="bg1"/>
          </a:solidFill>
          <a:ln>
            <a:solidFill>
              <a:srgbClr val="FF0000"/>
            </a:solidFill>
          </a:ln>
        </p:spPr>
        <p:txBody>
          <a:bodyPr wrap="none" rtlCol="0">
            <a:spAutoFit/>
          </a:bodyPr>
          <a:lstStyle/>
          <a:p>
            <a:r>
              <a:rPr lang="en-US" sz="6000" dirty="0">
                <a:solidFill>
                  <a:srgbClr val="FF0000"/>
                </a:solidFill>
              </a:rPr>
              <a:t>PLACEHOLDER</a:t>
            </a:r>
          </a:p>
        </p:txBody>
      </p:sp>
    </p:spTree>
    <p:extLst>
      <p:ext uri="{BB962C8B-B14F-4D97-AF65-F5344CB8AC3E}">
        <p14:creationId xmlns:p14="http://schemas.microsoft.com/office/powerpoint/2010/main" val="15786418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274973"/>
            <a:ext cx="10515600" cy="1325563"/>
          </a:xfrm>
        </p:spPr>
        <p:txBody>
          <a:bodyPr/>
          <a:lstStyle/>
          <a:p>
            <a:r>
              <a:rPr lang="en-US" dirty="0"/>
              <a:t>Agenda</a:t>
            </a:r>
          </a:p>
        </p:txBody>
      </p:sp>
      <p:sp>
        <p:nvSpPr>
          <p:cNvPr id="3" name="Content Placeholder 2"/>
          <p:cNvSpPr>
            <a:spLocks noGrp="1"/>
          </p:cNvSpPr>
          <p:nvPr>
            <p:ph idx="4294967295"/>
          </p:nvPr>
        </p:nvSpPr>
        <p:spPr>
          <a:xfrm>
            <a:off x="838200" y="1600536"/>
            <a:ext cx="10515600" cy="4722812"/>
          </a:xfrm>
        </p:spPr>
        <p:txBody>
          <a:bodyPr>
            <a:normAutofit lnSpcReduction="10000"/>
          </a:bodyPr>
          <a:lstStyle/>
          <a:p>
            <a:pPr>
              <a:lnSpc>
                <a:spcPct val="100000"/>
              </a:lnSpc>
            </a:pPr>
            <a:r>
              <a:rPr lang="en-US" sz="2800" dirty="0"/>
              <a:t>Definitions and General Principles</a:t>
            </a:r>
          </a:p>
          <a:p>
            <a:pPr>
              <a:lnSpc>
                <a:spcPct val="100000"/>
              </a:lnSpc>
            </a:pPr>
            <a:r>
              <a:rPr lang="en-US" sz="2800" dirty="0"/>
              <a:t>Creating a Compensation Plan</a:t>
            </a:r>
          </a:p>
          <a:p>
            <a:pPr lvl="1">
              <a:lnSpc>
                <a:spcPct val="100000"/>
              </a:lnSpc>
            </a:pPr>
            <a:r>
              <a:rPr lang="en-US" sz="2400" dirty="0"/>
              <a:t>Lay the Foundation</a:t>
            </a:r>
          </a:p>
          <a:p>
            <a:pPr lvl="1">
              <a:lnSpc>
                <a:spcPct val="100000"/>
              </a:lnSpc>
            </a:pPr>
            <a:r>
              <a:rPr lang="en-US" sz="2400" dirty="0"/>
              <a:t>Construct the Model</a:t>
            </a:r>
          </a:p>
          <a:p>
            <a:pPr lvl="1">
              <a:lnSpc>
                <a:spcPct val="100000"/>
              </a:lnSpc>
            </a:pPr>
            <a:r>
              <a:rPr lang="en-US" sz="2400" dirty="0"/>
              <a:t>Implement the Plan</a:t>
            </a:r>
          </a:p>
          <a:p>
            <a:pPr lvl="1">
              <a:lnSpc>
                <a:spcPct val="100000"/>
              </a:lnSpc>
            </a:pPr>
            <a:r>
              <a:rPr lang="en-US" sz="2400" dirty="0"/>
              <a:t>Review and Revise</a:t>
            </a:r>
          </a:p>
          <a:p>
            <a:pPr lvl="1">
              <a:lnSpc>
                <a:spcPct val="100000"/>
              </a:lnSpc>
            </a:pPr>
            <a:r>
              <a:rPr lang="en-US" sz="2400" dirty="0"/>
              <a:t>Address Legal Concerns </a:t>
            </a:r>
          </a:p>
          <a:p>
            <a:pPr>
              <a:lnSpc>
                <a:spcPct val="100000"/>
              </a:lnSpc>
            </a:pPr>
            <a:r>
              <a:rPr lang="en-US" sz="2800" dirty="0"/>
              <a:t>Opportunity Equity</a:t>
            </a:r>
          </a:p>
          <a:p>
            <a:pPr>
              <a:lnSpc>
                <a:spcPct val="100000"/>
              </a:lnSpc>
            </a:pPr>
            <a:r>
              <a:rPr lang="en-US" sz="2800" dirty="0"/>
              <a:t>Leadership and Sustainability</a:t>
            </a:r>
          </a:p>
          <a:p>
            <a:pPr>
              <a:lnSpc>
                <a:spcPct val="100000"/>
              </a:lnSpc>
            </a:pPr>
            <a:r>
              <a:rPr lang="en-US" sz="2800" dirty="0"/>
              <a:t>Discussion</a:t>
            </a:r>
          </a:p>
        </p:txBody>
      </p:sp>
      <p:pic>
        <p:nvPicPr>
          <p:cNvPr id="4" name="Picture 3">
            <a:extLst>
              <a:ext uri="{FF2B5EF4-FFF2-40B4-BE49-F238E27FC236}">
                <a16:creationId xmlns:a16="http://schemas.microsoft.com/office/drawing/2014/main" id="{D0B9647F-F62D-4920-97D1-5C4E3EC21A7D}"/>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630956" y="1879600"/>
            <a:ext cx="4561044" cy="3296067"/>
          </a:xfrm>
          <a:prstGeom prst="rect">
            <a:avLst/>
          </a:prstGeom>
        </p:spPr>
      </p:pic>
    </p:spTree>
    <p:extLst>
      <p:ext uri="{BB962C8B-B14F-4D97-AF65-F5344CB8AC3E}">
        <p14:creationId xmlns:p14="http://schemas.microsoft.com/office/powerpoint/2010/main" val="14552516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112377"/>
            <a:ext cx="10515600" cy="1325563"/>
          </a:xfrm>
        </p:spPr>
        <p:txBody>
          <a:bodyPr/>
          <a:lstStyle/>
          <a:p>
            <a:r>
              <a:rPr lang="en-US" dirty="0"/>
              <a:t>Definitions</a:t>
            </a:r>
          </a:p>
        </p:txBody>
      </p:sp>
      <p:sp>
        <p:nvSpPr>
          <p:cNvPr id="3" name="Content Placeholder 2"/>
          <p:cNvSpPr>
            <a:spLocks noGrp="1"/>
          </p:cNvSpPr>
          <p:nvPr>
            <p:ph idx="4294967295"/>
          </p:nvPr>
        </p:nvSpPr>
        <p:spPr>
          <a:xfrm>
            <a:off x="838200" y="1356060"/>
            <a:ext cx="10515600" cy="5389563"/>
          </a:xfrm>
        </p:spPr>
        <p:txBody>
          <a:bodyPr>
            <a:normAutofit fontScale="70000" lnSpcReduction="20000"/>
          </a:bodyPr>
          <a:lstStyle/>
          <a:p>
            <a:pPr>
              <a:lnSpc>
                <a:spcPct val="110000"/>
              </a:lnSpc>
              <a:spcBef>
                <a:spcPts val="0"/>
              </a:spcBef>
              <a:spcAft>
                <a:spcPts val="600"/>
              </a:spcAft>
            </a:pPr>
            <a:r>
              <a:rPr lang="en-US" sz="4000" b="1" dirty="0"/>
              <a:t>Compensation</a:t>
            </a:r>
          </a:p>
          <a:p>
            <a:pPr lvl="1">
              <a:lnSpc>
                <a:spcPct val="110000"/>
              </a:lnSpc>
              <a:spcBef>
                <a:spcPts val="0"/>
              </a:spcBef>
              <a:spcAft>
                <a:spcPts val="600"/>
              </a:spcAft>
            </a:pPr>
            <a:r>
              <a:rPr lang="en-US" sz="3400" dirty="0"/>
              <a:t>Dollar amount including base salary plus supplemental compensation</a:t>
            </a:r>
          </a:p>
          <a:p>
            <a:pPr lvl="1">
              <a:lnSpc>
                <a:spcPct val="110000"/>
              </a:lnSpc>
              <a:spcBef>
                <a:spcPts val="0"/>
              </a:spcBef>
              <a:spcAft>
                <a:spcPts val="600"/>
              </a:spcAft>
            </a:pPr>
            <a:r>
              <a:rPr lang="en-US" sz="3400" dirty="0"/>
              <a:t>Encompasses a broad variety of activities, including: call, administrative, incentives (eg, clinical, quality, research, education, strategic initiatives, etc.) </a:t>
            </a:r>
          </a:p>
          <a:p>
            <a:pPr lvl="1">
              <a:lnSpc>
                <a:spcPct val="110000"/>
              </a:lnSpc>
              <a:spcBef>
                <a:spcPts val="0"/>
              </a:spcBef>
              <a:spcAft>
                <a:spcPts val="600"/>
              </a:spcAft>
            </a:pPr>
            <a:r>
              <a:rPr lang="en-US" sz="3400" dirty="0"/>
              <a:t>Intentionally broad: all funding and resources provided to recruit, retain, reward and enhance cardiologists’ careers </a:t>
            </a:r>
          </a:p>
          <a:p>
            <a:pPr marL="609585" lvl="1" indent="0">
              <a:lnSpc>
                <a:spcPct val="110000"/>
              </a:lnSpc>
              <a:spcBef>
                <a:spcPts val="0"/>
              </a:spcBef>
              <a:spcAft>
                <a:spcPts val="600"/>
              </a:spcAft>
              <a:buNone/>
            </a:pPr>
            <a:endParaRPr lang="en-US" sz="3400" dirty="0"/>
          </a:p>
          <a:p>
            <a:pPr>
              <a:lnSpc>
                <a:spcPct val="110000"/>
              </a:lnSpc>
              <a:spcBef>
                <a:spcPts val="0"/>
              </a:spcBef>
              <a:spcAft>
                <a:spcPts val="600"/>
              </a:spcAft>
            </a:pPr>
            <a:r>
              <a:rPr lang="en-US" sz="4000" dirty="0"/>
              <a:t> </a:t>
            </a:r>
            <a:r>
              <a:rPr lang="en-US" sz="4000" b="1" dirty="0"/>
              <a:t>Opportunity</a:t>
            </a:r>
          </a:p>
          <a:p>
            <a:pPr lvl="1">
              <a:lnSpc>
                <a:spcPct val="110000"/>
              </a:lnSpc>
              <a:spcBef>
                <a:spcPts val="0"/>
              </a:spcBef>
              <a:spcAft>
                <a:spcPts val="600"/>
              </a:spcAft>
            </a:pPr>
            <a:r>
              <a:rPr lang="en-US" sz="3400" dirty="0"/>
              <a:t>All factors that directly or indirectly affect compensation (career advancement, work environment and culture, access to resources, etc.)</a:t>
            </a:r>
          </a:p>
          <a:p>
            <a:pPr lvl="1">
              <a:lnSpc>
                <a:spcPct val="110000"/>
              </a:lnSpc>
              <a:spcBef>
                <a:spcPts val="0"/>
              </a:spcBef>
              <a:spcAft>
                <a:spcPts val="600"/>
              </a:spcAft>
            </a:pPr>
            <a:r>
              <a:rPr lang="en-US" sz="3400" dirty="0"/>
              <a:t>Essential prerequisite to ensuring compensation equity </a:t>
            </a:r>
          </a:p>
          <a:p>
            <a:pPr lvl="1">
              <a:lnSpc>
                <a:spcPct val="110000"/>
              </a:lnSpc>
              <a:spcBef>
                <a:spcPts val="0"/>
              </a:spcBef>
              <a:spcAft>
                <a:spcPts val="600"/>
              </a:spcAft>
            </a:pPr>
            <a:endParaRPr lang="en-US" dirty="0"/>
          </a:p>
        </p:txBody>
      </p:sp>
    </p:spTree>
    <p:extLst>
      <p:ext uri="{BB962C8B-B14F-4D97-AF65-F5344CB8AC3E}">
        <p14:creationId xmlns:p14="http://schemas.microsoft.com/office/powerpoint/2010/main" val="42342685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20634"/>
            <a:ext cx="10515600" cy="1325563"/>
          </a:xfrm>
        </p:spPr>
        <p:txBody>
          <a:bodyPr/>
          <a:lstStyle/>
          <a:p>
            <a:r>
              <a:rPr lang="en-US" sz="4800" dirty="0"/>
              <a:t>Why is a Compensation Plan Important?</a:t>
            </a:r>
          </a:p>
        </p:txBody>
      </p:sp>
      <p:sp>
        <p:nvSpPr>
          <p:cNvPr id="3" name="Content Placeholder 2"/>
          <p:cNvSpPr>
            <a:spLocks noGrp="1"/>
          </p:cNvSpPr>
          <p:nvPr>
            <p:ph idx="4294967295"/>
          </p:nvPr>
        </p:nvSpPr>
        <p:spPr>
          <a:xfrm>
            <a:off x="838200" y="1700253"/>
            <a:ext cx="10515600" cy="4837113"/>
          </a:xfrm>
        </p:spPr>
        <p:txBody>
          <a:bodyPr>
            <a:normAutofit/>
          </a:bodyPr>
          <a:lstStyle/>
          <a:p>
            <a:pPr>
              <a:lnSpc>
                <a:spcPct val="100000"/>
              </a:lnSpc>
            </a:pPr>
            <a:r>
              <a:rPr lang="en-US" sz="2800" b="1" dirty="0"/>
              <a:t>Advantages of a structured compensation plan</a:t>
            </a:r>
          </a:p>
          <a:p>
            <a:pPr lvl="1">
              <a:lnSpc>
                <a:spcPct val="100000"/>
              </a:lnSpc>
            </a:pPr>
            <a:r>
              <a:rPr lang="en-US" sz="2400" dirty="0"/>
              <a:t>Strategic approach</a:t>
            </a:r>
          </a:p>
          <a:p>
            <a:pPr lvl="1">
              <a:lnSpc>
                <a:spcPct val="100000"/>
              </a:lnSpc>
            </a:pPr>
            <a:r>
              <a:rPr lang="en-US" sz="2400" dirty="0"/>
              <a:t>Market and mission alignment</a:t>
            </a:r>
          </a:p>
          <a:p>
            <a:pPr lvl="1">
              <a:lnSpc>
                <a:spcPct val="100000"/>
              </a:lnSpc>
            </a:pPr>
            <a:r>
              <a:rPr lang="en-US" sz="2400" dirty="0"/>
              <a:t>Development process can engage physicians</a:t>
            </a:r>
          </a:p>
          <a:p>
            <a:pPr lvl="1">
              <a:lnSpc>
                <a:spcPct val="100000"/>
              </a:lnSpc>
            </a:pPr>
            <a:r>
              <a:rPr lang="en-US" sz="2400" dirty="0"/>
              <a:t>Maximizes workforce satisfaction and collegiality </a:t>
            </a:r>
          </a:p>
          <a:p>
            <a:pPr lvl="1">
              <a:lnSpc>
                <a:spcPct val="100000"/>
              </a:lnSpc>
            </a:pPr>
            <a:r>
              <a:rPr lang="en-US" sz="2400" dirty="0"/>
              <a:t>Attracts and retains talent</a:t>
            </a:r>
          </a:p>
          <a:p>
            <a:pPr lvl="1">
              <a:lnSpc>
                <a:spcPct val="100000"/>
              </a:lnSpc>
            </a:pPr>
            <a:r>
              <a:rPr lang="en-US" sz="2400" dirty="0"/>
              <a:t>Prospective approach for new hires, retentions, leave </a:t>
            </a:r>
          </a:p>
          <a:p>
            <a:pPr lvl="1">
              <a:lnSpc>
                <a:spcPct val="100000"/>
              </a:lnSpc>
            </a:pPr>
            <a:r>
              <a:rPr lang="en-US" sz="2400" dirty="0"/>
              <a:t>Prepares for shift to value based reimbursement</a:t>
            </a:r>
          </a:p>
        </p:txBody>
      </p:sp>
      <p:pic>
        <p:nvPicPr>
          <p:cNvPr id="5" name="Picture 4" descr="A picture containing indoor, LEGO&#10;&#10;Description automatically generated">
            <a:extLst>
              <a:ext uri="{FF2B5EF4-FFF2-40B4-BE49-F238E27FC236}">
                <a16:creationId xmlns:a16="http://schemas.microsoft.com/office/drawing/2014/main" id="{82D5EA35-72B5-4B05-A2BA-097014CC7B6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804992" y="1646197"/>
            <a:ext cx="3387007" cy="2907030"/>
          </a:xfrm>
          <a:prstGeom prst="rect">
            <a:avLst/>
          </a:prstGeom>
        </p:spPr>
      </p:pic>
    </p:spTree>
    <p:extLst>
      <p:ext uri="{BB962C8B-B14F-4D97-AF65-F5344CB8AC3E}">
        <p14:creationId xmlns:p14="http://schemas.microsoft.com/office/powerpoint/2010/main" val="20225193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224662"/>
            <a:ext cx="10515600" cy="1325563"/>
          </a:xfrm>
        </p:spPr>
        <p:txBody>
          <a:bodyPr/>
          <a:lstStyle/>
          <a:p>
            <a:r>
              <a:rPr lang="en-US" sz="4400" dirty="0"/>
              <a:t>No Compensation Plan = Missed Opportunity</a:t>
            </a:r>
          </a:p>
        </p:txBody>
      </p:sp>
      <p:sp>
        <p:nvSpPr>
          <p:cNvPr id="3" name="Content Placeholder 2"/>
          <p:cNvSpPr>
            <a:spLocks noGrp="1"/>
          </p:cNvSpPr>
          <p:nvPr>
            <p:ph idx="4294967295"/>
          </p:nvPr>
        </p:nvSpPr>
        <p:spPr>
          <a:xfrm>
            <a:off x="838200" y="1550225"/>
            <a:ext cx="10515600" cy="5145088"/>
          </a:xfrm>
        </p:spPr>
        <p:txBody>
          <a:bodyPr>
            <a:normAutofit/>
          </a:bodyPr>
          <a:lstStyle/>
          <a:p>
            <a:pPr>
              <a:lnSpc>
                <a:spcPct val="100000"/>
              </a:lnSpc>
            </a:pPr>
            <a:r>
              <a:rPr lang="en-US" sz="2800" b="1" dirty="0"/>
              <a:t>Without a structured compensation plan</a:t>
            </a:r>
          </a:p>
          <a:p>
            <a:pPr lvl="1">
              <a:lnSpc>
                <a:spcPct val="100000"/>
              </a:lnSpc>
            </a:pPr>
            <a:r>
              <a:rPr lang="en-US" sz="2400" dirty="0"/>
              <a:t>Goals and strategies may not be well-defined</a:t>
            </a:r>
          </a:p>
          <a:p>
            <a:pPr lvl="1">
              <a:lnSpc>
                <a:spcPct val="100000"/>
              </a:lnSpc>
            </a:pPr>
            <a:r>
              <a:rPr lang="en-US" sz="2400" dirty="0"/>
              <a:t>Compensation may not address market imperatives</a:t>
            </a:r>
          </a:p>
          <a:p>
            <a:pPr lvl="1">
              <a:lnSpc>
                <a:spcPct val="100000"/>
              </a:lnSpc>
            </a:pPr>
            <a:r>
              <a:rPr lang="en-US" sz="2400" dirty="0"/>
              <a:t>Physicians may be disengaged, with little incentive to achieve desired behaviors</a:t>
            </a:r>
          </a:p>
          <a:p>
            <a:pPr lvl="1">
              <a:lnSpc>
                <a:spcPct val="100000"/>
              </a:lnSpc>
            </a:pPr>
            <a:r>
              <a:rPr lang="en-US" sz="2400" dirty="0"/>
              <a:t>No mechanism to reward team care, value/quality or non billable contributions</a:t>
            </a:r>
          </a:p>
          <a:p>
            <a:pPr lvl="1">
              <a:lnSpc>
                <a:spcPct val="100000"/>
              </a:lnSpc>
            </a:pPr>
            <a:r>
              <a:rPr lang="en-US" sz="2400" dirty="0"/>
              <a:t>Fertile environment for suspecting non-level playing field, reducing trust and collegiality </a:t>
            </a:r>
          </a:p>
          <a:p>
            <a:pPr lvl="1">
              <a:lnSpc>
                <a:spcPct val="100000"/>
              </a:lnSpc>
            </a:pPr>
            <a:r>
              <a:rPr lang="en-US" sz="2400" dirty="0"/>
              <a:t>No easy road map for new hires, retentions, leave, etc.</a:t>
            </a:r>
          </a:p>
        </p:txBody>
      </p:sp>
    </p:spTree>
    <p:extLst>
      <p:ext uri="{BB962C8B-B14F-4D97-AF65-F5344CB8AC3E}">
        <p14:creationId xmlns:p14="http://schemas.microsoft.com/office/powerpoint/2010/main" val="435089805"/>
      </p:ext>
    </p:extLst>
  </p:cSld>
  <p:clrMapOvr>
    <a:masterClrMapping/>
  </p:clrMapOvr>
</p:sld>
</file>

<file path=ppt/theme/theme1.xml><?xml version="1.0" encoding="utf-8"?>
<a:theme xmlns:a="http://schemas.openxmlformats.org/drawingml/2006/main" name="ACC 16:9 Master">
  <a:themeElements>
    <a:clrScheme name="ACC">
      <a:dk1>
        <a:srgbClr val="00386B"/>
      </a:dk1>
      <a:lt1>
        <a:sysClr val="window" lastClr="FFFFFF"/>
      </a:lt1>
      <a:dk2>
        <a:srgbClr val="00386B"/>
      </a:dk2>
      <a:lt2>
        <a:srgbClr val="EEECE1"/>
      </a:lt2>
      <a:accent1>
        <a:srgbClr val="C6D9F0"/>
      </a:accent1>
      <a:accent2>
        <a:srgbClr val="8DB3E2"/>
      </a:accent2>
      <a:accent3>
        <a:srgbClr val="548DD4"/>
      </a:accent3>
      <a:accent4>
        <a:srgbClr val="17365D"/>
      </a:accent4>
      <a:accent5>
        <a:srgbClr val="0F243E"/>
      </a:accent5>
      <a:accent6>
        <a:srgbClr val="7F7F7F"/>
      </a:accent6>
      <a:hlink>
        <a:srgbClr val="006ED2"/>
      </a:hlink>
      <a:folHlink>
        <a:srgbClr val="A5A5A5"/>
      </a:folHlink>
    </a:clrScheme>
    <a:fontScheme name="Custom 2">
      <a:majorFont>
        <a:latin typeface="Garamond"/>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Custom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008D8B"/>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6314</TotalTime>
  <Words>2020</Words>
  <Application>Microsoft Office PowerPoint</Application>
  <PresentationFormat>Widescreen</PresentationFormat>
  <Paragraphs>334</Paragraphs>
  <Slides>33</Slides>
  <Notes>26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33</vt:i4>
      </vt:variant>
    </vt:vector>
  </HeadingPairs>
  <TitlesOfParts>
    <vt:vector size="42" baseType="lpstr">
      <vt:lpstr>Arial</vt:lpstr>
      <vt:lpstr>Calibri</vt:lpstr>
      <vt:lpstr>Franklin Gothic Book</vt:lpstr>
      <vt:lpstr>Garamond</vt:lpstr>
      <vt:lpstr>Georgia</vt:lpstr>
      <vt:lpstr>Times New Roman</vt:lpstr>
      <vt:lpstr>Wingdings</vt:lpstr>
      <vt:lpstr>ACC 16:9 Master</vt:lpstr>
      <vt:lpstr>Custom Design</vt:lpstr>
      <vt:lpstr>PowerPoint Presentation</vt:lpstr>
      <vt:lpstr>Citation</vt:lpstr>
      <vt:lpstr>Special Thanks To:</vt:lpstr>
      <vt:lpstr>Disclaimer</vt:lpstr>
      <vt:lpstr>PowerPoint Presentation</vt:lpstr>
      <vt:lpstr>Agenda</vt:lpstr>
      <vt:lpstr>Definitions</vt:lpstr>
      <vt:lpstr>Why is a Compensation Plan Important?</vt:lpstr>
      <vt:lpstr>No Compensation Plan = Missed Opportunity</vt:lpstr>
      <vt:lpstr> ACC Basic Principles</vt:lpstr>
      <vt:lpstr>Creating a Compensation Model Key Steps</vt:lpstr>
      <vt:lpstr>Step 1 Laying the Foundation for a Compensation Plan</vt:lpstr>
      <vt:lpstr>PowerPoint Presentation</vt:lpstr>
      <vt:lpstr>Step 2 Construct the Model – 1 </vt:lpstr>
      <vt:lpstr>Construct the Model – 2</vt:lpstr>
      <vt:lpstr>Compensation Components and Metrics</vt:lpstr>
      <vt:lpstr>Components of a Compensation Model</vt:lpstr>
      <vt:lpstr>Construct the Model – 3</vt:lpstr>
      <vt:lpstr>Construct the Model – 4 </vt:lpstr>
      <vt:lpstr>Construct the Model – 5 </vt:lpstr>
      <vt:lpstr>Construct the Model – 6 </vt:lpstr>
      <vt:lpstr>Construct the Model – 7 </vt:lpstr>
      <vt:lpstr>Step 3 Implement</vt:lpstr>
      <vt:lpstr>Map the Transition For a Seamless Rollout</vt:lpstr>
      <vt:lpstr>Step 4 Review/Revise</vt:lpstr>
      <vt:lpstr>Legal Concerns</vt:lpstr>
      <vt:lpstr>Agenda</vt:lpstr>
      <vt:lpstr>Opportunity Equity – 1  </vt:lpstr>
      <vt:lpstr>Opportunity Equity – 2 </vt:lpstr>
      <vt:lpstr>Leadership and Sustainability</vt:lpstr>
      <vt:lpstr>Additional Resources</vt:lpstr>
      <vt:lpstr>Agenda</vt:lpstr>
      <vt:lpstr>PowerPoint Presentation</vt:lpstr>
    </vt:vector>
  </TitlesOfParts>
  <Company>Duke Medicine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Cardiologist Compensation Plans: Principles and Implementation</dc:title>
  <dc:creator>Pamela S Douglas, M.D.</dc:creator>
  <cp:lastModifiedBy>Andreea Candela</cp:lastModifiedBy>
  <cp:revision>141</cp:revision>
  <cp:lastPrinted>2019-07-19T13:36:48Z</cp:lastPrinted>
  <dcterms:created xsi:type="dcterms:W3CDTF">2019-02-20T19:23:56Z</dcterms:created>
  <dcterms:modified xsi:type="dcterms:W3CDTF">2019-09-13T20:51:34Z</dcterms:modified>
</cp:coreProperties>
</file>