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 id="2147483796" r:id="rId6"/>
    <p:sldMasterId id="2147483808" r:id="rId7"/>
  </p:sldMasterIdLst>
  <p:notesMasterIdLst>
    <p:notesMasterId r:id="rId33"/>
  </p:notesMasterIdLst>
  <p:sldIdLst>
    <p:sldId id="283" r:id="rId8"/>
    <p:sldId id="260" r:id="rId9"/>
    <p:sldId id="284" r:id="rId10"/>
    <p:sldId id="262" r:id="rId11"/>
    <p:sldId id="263" r:id="rId12"/>
    <p:sldId id="264" r:id="rId13"/>
    <p:sldId id="265" r:id="rId14"/>
    <p:sldId id="266" r:id="rId15"/>
    <p:sldId id="267" r:id="rId16"/>
    <p:sldId id="285"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6" r:id="rId31"/>
    <p:sldId id="258" r:id="rId3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7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A5981-2A12-45A8-83E9-E0805C2730CF}" type="doc">
      <dgm:prSet loTypeId="urn:microsoft.com/office/officeart/2005/8/layout/default" loCatId="Inbox" qsTypeId="urn:microsoft.com/office/officeart/2005/8/quickstyle/simple1" qsCatId="simple" csTypeId="urn:microsoft.com/office/officeart/2005/8/colors/colorful2" csCatId="colorful" phldr="1"/>
      <dgm:spPr/>
      <dgm:t>
        <a:bodyPr/>
        <a:lstStyle/>
        <a:p>
          <a:endParaRPr lang="en-US"/>
        </a:p>
      </dgm:t>
    </dgm:pt>
    <dgm:pt modelId="{E0E8838D-907F-4DE5-A452-D51301FD0D03}">
      <dgm:prSet/>
      <dgm:spPr/>
      <dgm:t>
        <a:bodyPr/>
        <a:lstStyle/>
        <a:p>
          <a:r>
            <a:rPr lang="en-US"/>
            <a:t>High Risk PCI (HRPCI</a:t>
          </a:r>
        </a:p>
      </dgm:t>
    </dgm:pt>
    <dgm:pt modelId="{4143A5BC-BD71-4951-AE65-A6540D49A856}" type="parTrans" cxnId="{1C8514FA-5916-4C2D-974C-403D2EC85854}">
      <dgm:prSet/>
      <dgm:spPr/>
      <dgm:t>
        <a:bodyPr/>
        <a:lstStyle/>
        <a:p>
          <a:endParaRPr lang="en-US"/>
        </a:p>
      </dgm:t>
    </dgm:pt>
    <dgm:pt modelId="{2FFC02FF-34EE-485D-8474-9B425AB7B981}" type="sibTrans" cxnId="{1C8514FA-5916-4C2D-974C-403D2EC85854}">
      <dgm:prSet/>
      <dgm:spPr/>
      <dgm:t>
        <a:bodyPr/>
        <a:lstStyle/>
        <a:p>
          <a:endParaRPr lang="en-US"/>
        </a:p>
      </dgm:t>
    </dgm:pt>
    <dgm:pt modelId="{248F842F-9DEB-4B3E-8F3E-032E57963EAB}">
      <dgm:prSet/>
      <dgm:spPr/>
      <dgm:t>
        <a:bodyPr/>
        <a:lstStyle/>
        <a:p>
          <a:r>
            <a:rPr lang="en-US"/>
            <a:t>The surgically ineligible patient</a:t>
          </a:r>
        </a:p>
      </dgm:t>
    </dgm:pt>
    <dgm:pt modelId="{8E4B0991-737F-49F4-988C-7D3F5439D546}" type="parTrans" cxnId="{5FB3553E-F36D-426D-9DE3-2BDD38C488FB}">
      <dgm:prSet/>
      <dgm:spPr/>
      <dgm:t>
        <a:bodyPr/>
        <a:lstStyle/>
        <a:p>
          <a:endParaRPr lang="en-US"/>
        </a:p>
      </dgm:t>
    </dgm:pt>
    <dgm:pt modelId="{6B328656-5A15-4BBA-984A-2C9FBA1811F5}" type="sibTrans" cxnId="{5FB3553E-F36D-426D-9DE3-2BDD38C488FB}">
      <dgm:prSet/>
      <dgm:spPr/>
      <dgm:t>
        <a:bodyPr/>
        <a:lstStyle/>
        <a:p>
          <a:endParaRPr lang="en-US"/>
        </a:p>
      </dgm:t>
    </dgm:pt>
    <dgm:pt modelId="{7D1922C4-D1F0-4CE2-9DAD-FB50AE053D3D}">
      <dgm:prSet/>
      <dgm:spPr/>
      <dgm:t>
        <a:bodyPr/>
        <a:lstStyle/>
        <a:p>
          <a:r>
            <a:rPr lang="en-US" dirty="0"/>
            <a:t>Undiagnosed CAD in the heart failure population</a:t>
          </a:r>
        </a:p>
      </dgm:t>
    </dgm:pt>
    <dgm:pt modelId="{0D36521E-91A0-4E18-9893-044188349811}" type="parTrans" cxnId="{3358112B-1E70-4DC3-9D44-D47238FEC1D9}">
      <dgm:prSet/>
      <dgm:spPr/>
      <dgm:t>
        <a:bodyPr/>
        <a:lstStyle/>
        <a:p>
          <a:endParaRPr lang="en-US"/>
        </a:p>
      </dgm:t>
    </dgm:pt>
    <dgm:pt modelId="{8D28C67C-D964-4AAF-8FB3-E13B203959CD}" type="sibTrans" cxnId="{3358112B-1E70-4DC3-9D44-D47238FEC1D9}">
      <dgm:prSet/>
      <dgm:spPr/>
      <dgm:t>
        <a:bodyPr/>
        <a:lstStyle/>
        <a:p>
          <a:endParaRPr lang="en-US"/>
        </a:p>
      </dgm:t>
    </dgm:pt>
    <dgm:pt modelId="{6595E584-559B-44FE-AEF7-05FD059D0089}" type="pres">
      <dgm:prSet presAssocID="{55AA5981-2A12-45A8-83E9-E0805C2730CF}" presName="diagram" presStyleCnt="0">
        <dgm:presLayoutVars>
          <dgm:dir/>
          <dgm:resizeHandles val="exact"/>
        </dgm:presLayoutVars>
      </dgm:prSet>
      <dgm:spPr/>
    </dgm:pt>
    <dgm:pt modelId="{B3ABB42B-2C96-415D-9CF7-340DF7AFB517}" type="pres">
      <dgm:prSet presAssocID="{E0E8838D-907F-4DE5-A452-D51301FD0D03}" presName="node" presStyleLbl="node1" presStyleIdx="0" presStyleCnt="3">
        <dgm:presLayoutVars>
          <dgm:bulletEnabled val="1"/>
        </dgm:presLayoutVars>
      </dgm:prSet>
      <dgm:spPr/>
    </dgm:pt>
    <dgm:pt modelId="{D1A0B3A8-AA20-4936-97F4-6182CC9DC6EB}" type="pres">
      <dgm:prSet presAssocID="{2FFC02FF-34EE-485D-8474-9B425AB7B981}" presName="sibTrans" presStyleCnt="0"/>
      <dgm:spPr/>
    </dgm:pt>
    <dgm:pt modelId="{A0CDB4AB-1500-4DDA-8EAA-1B74FBF04711}" type="pres">
      <dgm:prSet presAssocID="{248F842F-9DEB-4B3E-8F3E-032E57963EAB}" presName="node" presStyleLbl="node1" presStyleIdx="1" presStyleCnt="3">
        <dgm:presLayoutVars>
          <dgm:bulletEnabled val="1"/>
        </dgm:presLayoutVars>
      </dgm:prSet>
      <dgm:spPr/>
    </dgm:pt>
    <dgm:pt modelId="{5E2B32C2-0972-447D-AB2B-19058FC4F47F}" type="pres">
      <dgm:prSet presAssocID="{6B328656-5A15-4BBA-984A-2C9FBA1811F5}" presName="sibTrans" presStyleCnt="0"/>
      <dgm:spPr/>
    </dgm:pt>
    <dgm:pt modelId="{2C8BDCE4-4F86-424F-82CB-F4BD281945DF}" type="pres">
      <dgm:prSet presAssocID="{7D1922C4-D1F0-4CE2-9DAD-FB50AE053D3D}" presName="node" presStyleLbl="node1" presStyleIdx="2" presStyleCnt="3">
        <dgm:presLayoutVars>
          <dgm:bulletEnabled val="1"/>
        </dgm:presLayoutVars>
      </dgm:prSet>
      <dgm:spPr/>
    </dgm:pt>
  </dgm:ptLst>
  <dgm:cxnLst>
    <dgm:cxn modelId="{5CBCE22A-E2BC-482C-AB32-67E44DE81481}" type="presOf" srcId="{E0E8838D-907F-4DE5-A452-D51301FD0D03}" destId="{B3ABB42B-2C96-415D-9CF7-340DF7AFB517}" srcOrd="0" destOrd="0" presId="urn:microsoft.com/office/officeart/2005/8/layout/default"/>
    <dgm:cxn modelId="{3358112B-1E70-4DC3-9D44-D47238FEC1D9}" srcId="{55AA5981-2A12-45A8-83E9-E0805C2730CF}" destId="{7D1922C4-D1F0-4CE2-9DAD-FB50AE053D3D}" srcOrd="2" destOrd="0" parTransId="{0D36521E-91A0-4E18-9893-044188349811}" sibTransId="{8D28C67C-D964-4AAF-8FB3-E13B203959CD}"/>
    <dgm:cxn modelId="{5FB3553E-F36D-426D-9DE3-2BDD38C488FB}" srcId="{55AA5981-2A12-45A8-83E9-E0805C2730CF}" destId="{248F842F-9DEB-4B3E-8F3E-032E57963EAB}" srcOrd="1" destOrd="0" parTransId="{8E4B0991-737F-49F4-988C-7D3F5439D546}" sibTransId="{6B328656-5A15-4BBA-984A-2C9FBA1811F5}"/>
    <dgm:cxn modelId="{B8EA9576-AAD1-4F82-BDC6-5F85B15D6D88}" type="presOf" srcId="{7D1922C4-D1F0-4CE2-9DAD-FB50AE053D3D}" destId="{2C8BDCE4-4F86-424F-82CB-F4BD281945DF}" srcOrd="0" destOrd="0" presId="urn:microsoft.com/office/officeart/2005/8/layout/default"/>
    <dgm:cxn modelId="{ADD264B6-2687-495A-B953-18AB5BA4E933}" type="presOf" srcId="{55AA5981-2A12-45A8-83E9-E0805C2730CF}" destId="{6595E584-559B-44FE-AEF7-05FD059D0089}" srcOrd="0" destOrd="0" presId="urn:microsoft.com/office/officeart/2005/8/layout/default"/>
    <dgm:cxn modelId="{744CEFE2-8290-4E2B-9868-17D1E19FBF9A}" type="presOf" srcId="{248F842F-9DEB-4B3E-8F3E-032E57963EAB}" destId="{A0CDB4AB-1500-4DDA-8EAA-1B74FBF04711}" srcOrd="0" destOrd="0" presId="urn:microsoft.com/office/officeart/2005/8/layout/default"/>
    <dgm:cxn modelId="{1C8514FA-5916-4C2D-974C-403D2EC85854}" srcId="{55AA5981-2A12-45A8-83E9-E0805C2730CF}" destId="{E0E8838D-907F-4DE5-A452-D51301FD0D03}" srcOrd="0" destOrd="0" parTransId="{4143A5BC-BD71-4951-AE65-A6540D49A856}" sibTransId="{2FFC02FF-34EE-485D-8474-9B425AB7B981}"/>
    <dgm:cxn modelId="{CF217376-E6A4-4F78-8117-555A71F88633}" type="presParOf" srcId="{6595E584-559B-44FE-AEF7-05FD059D0089}" destId="{B3ABB42B-2C96-415D-9CF7-340DF7AFB517}" srcOrd="0" destOrd="0" presId="urn:microsoft.com/office/officeart/2005/8/layout/default"/>
    <dgm:cxn modelId="{E19173D0-DF53-405A-A0F0-46A650BB0067}" type="presParOf" srcId="{6595E584-559B-44FE-AEF7-05FD059D0089}" destId="{D1A0B3A8-AA20-4936-97F4-6182CC9DC6EB}" srcOrd="1" destOrd="0" presId="urn:microsoft.com/office/officeart/2005/8/layout/default"/>
    <dgm:cxn modelId="{61FDA960-88CB-4C02-A833-B91151FAE1E2}" type="presParOf" srcId="{6595E584-559B-44FE-AEF7-05FD059D0089}" destId="{A0CDB4AB-1500-4DDA-8EAA-1B74FBF04711}" srcOrd="2" destOrd="0" presId="urn:microsoft.com/office/officeart/2005/8/layout/default"/>
    <dgm:cxn modelId="{50EAFBE4-4B88-4A83-A6DD-6B61F3367797}" type="presParOf" srcId="{6595E584-559B-44FE-AEF7-05FD059D0089}" destId="{5E2B32C2-0972-447D-AB2B-19058FC4F47F}" srcOrd="3" destOrd="0" presId="urn:microsoft.com/office/officeart/2005/8/layout/default"/>
    <dgm:cxn modelId="{730738BC-8119-4345-8462-CE71FC3D1CEE}" type="presParOf" srcId="{6595E584-559B-44FE-AEF7-05FD059D0089}" destId="{2C8BDCE4-4F86-424F-82CB-F4BD281945D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86FAF1-113C-48C4-8808-6B164E823C7B}"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144B97A7-BC57-4086-8233-B936DF5CCE63}">
      <dgm:prSet/>
      <dgm:spPr>
        <a:solidFill>
          <a:schemeClr val="accent3"/>
        </a:solidFill>
      </dgm:spPr>
      <dgm:t>
        <a:bodyPr/>
        <a:lstStyle/>
        <a:p>
          <a:r>
            <a:rPr lang="en-US" dirty="0"/>
            <a:t>Intravascular imaging</a:t>
          </a:r>
        </a:p>
      </dgm:t>
    </dgm:pt>
    <dgm:pt modelId="{46615039-6B27-4A0C-91BA-710F2B12409F}" type="parTrans" cxnId="{236BDDCA-11FE-4A15-8180-37BE37E22C59}">
      <dgm:prSet/>
      <dgm:spPr/>
      <dgm:t>
        <a:bodyPr/>
        <a:lstStyle/>
        <a:p>
          <a:endParaRPr lang="en-US"/>
        </a:p>
      </dgm:t>
    </dgm:pt>
    <dgm:pt modelId="{65A5C140-4950-4F2D-BA9C-A03C53C79BE7}" type="sibTrans" cxnId="{236BDDCA-11FE-4A15-8180-37BE37E22C59}">
      <dgm:prSet/>
      <dgm:spPr/>
      <dgm:t>
        <a:bodyPr/>
        <a:lstStyle/>
        <a:p>
          <a:endParaRPr lang="en-US"/>
        </a:p>
      </dgm:t>
    </dgm:pt>
    <dgm:pt modelId="{CF0A8EDA-BAD0-4238-ACB7-926502818805}">
      <dgm:prSet/>
      <dgm:spPr>
        <a:solidFill>
          <a:schemeClr val="accent3"/>
        </a:solidFill>
      </dgm:spPr>
      <dgm:t>
        <a:bodyPr/>
        <a:lstStyle/>
        <a:p>
          <a:r>
            <a:rPr lang="fr-FR" dirty="0" err="1"/>
            <a:t>Aggressive</a:t>
          </a:r>
          <a:r>
            <a:rPr lang="fr-FR" dirty="0"/>
            <a:t> </a:t>
          </a:r>
          <a:r>
            <a:rPr lang="fr-FR" dirty="0" err="1"/>
            <a:t>noncompliant</a:t>
          </a:r>
          <a:r>
            <a:rPr lang="fr-FR" dirty="0"/>
            <a:t> and plaque-modification </a:t>
          </a:r>
          <a:r>
            <a:rPr lang="fr-FR" dirty="0" err="1"/>
            <a:t>balloons</a:t>
          </a:r>
          <a:endParaRPr lang="en-US" dirty="0"/>
        </a:p>
      </dgm:t>
    </dgm:pt>
    <dgm:pt modelId="{B792D3EB-50FE-43C2-B86B-09BFA34D3AA3}" type="parTrans" cxnId="{32723F3E-947F-447C-87F7-33EFA824BD4E}">
      <dgm:prSet/>
      <dgm:spPr/>
      <dgm:t>
        <a:bodyPr/>
        <a:lstStyle/>
        <a:p>
          <a:endParaRPr lang="en-US"/>
        </a:p>
      </dgm:t>
    </dgm:pt>
    <dgm:pt modelId="{5CB2F81A-7E56-44D5-B335-0F6013D9B01A}" type="sibTrans" cxnId="{32723F3E-947F-447C-87F7-33EFA824BD4E}">
      <dgm:prSet/>
      <dgm:spPr/>
      <dgm:t>
        <a:bodyPr/>
        <a:lstStyle/>
        <a:p>
          <a:endParaRPr lang="en-US"/>
        </a:p>
      </dgm:t>
    </dgm:pt>
    <dgm:pt modelId="{599CB39A-526A-4159-86F4-A46BDA803B71}">
      <dgm:prSet/>
      <dgm:spPr>
        <a:solidFill>
          <a:schemeClr val="accent3"/>
        </a:solidFill>
      </dgm:spPr>
      <dgm:t>
        <a:bodyPr/>
        <a:lstStyle/>
        <a:p>
          <a:r>
            <a:rPr lang="en-US" dirty="0"/>
            <a:t>Atherectomy </a:t>
          </a:r>
          <a:br>
            <a:rPr lang="en-US" dirty="0"/>
          </a:br>
          <a:r>
            <a:rPr lang="en-US" dirty="0"/>
            <a:t>(laser, rotational)</a:t>
          </a:r>
        </a:p>
      </dgm:t>
    </dgm:pt>
    <dgm:pt modelId="{C417DAFD-861B-42F3-908F-A9D33182CF30}" type="parTrans" cxnId="{F69718BF-1019-4F55-A219-F3B0EE4FBA5F}">
      <dgm:prSet/>
      <dgm:spPr/>
      <dgm:t>
        <a:bodyPr/>
        <a:lstStyle/>
        <a:p>
          <a:endParaRPr lang="en-US"/>
        </a:p>
      </dgm:t>
    </dgm:pt>
    <dgm:pt modelId="{AB6C7888-FC63-46FE-A4B7-CF497484735C}" type="sibTrans" cxnId="{F69718BF-1019-4F55-A219-F3B0EE4FBA5F}">
      <dgm:prSet/>
      <dgm:spPr/>
      <dgm:t>
        <a:bodyPr/>
        <a:lstStyle/>
        <a:p>
          <a:endParaRPr lang="en-US"/>
        </a:p>
      </dgm:t>
    </dgm:pt>
    <dgm:pt modelId="{DD307666-10E9-44BB-8164-938EF511120D}">
      <dgm:prSet/>
      <dgm:spPr>
        <a:solidFill>
          <a:schemeClr val="accent3"/>
        </a:solidFill>
      </dgm:spPr>
      <dgm:t>
        <a:bodyPr/>
        <a:lstStyle/>
        <a:p>
          <a:r>
            <a:rPr lang="en-US"/>
            <a:t>Vascular brachytherapy</a:t>
          </a:r>
        </a:p>
      </dgm:t>
    </dgm:pt>
    <dgm:pt modelId="{EB5F0FFB-BC42-4D54-AC1C-FD2ED42BB5B4}" type="parTrans" cxnId="{5BB2F382-D0C6-4D09-9242-BC67E8747985}">
      <dgm:prSet/>
      <dgm:spPr/>
      <dgm:t>
        <a:bodyPr/>
        <a:lstStyle/>
        <a:p>
          <a:endParaRPr lang="en-US"/>
        </a:p>
      </dgm:t>
    </dgm:pt>
    <dgm:pt modelId="{BFD5313B-1817-4A89-A5E2-83917338E7E7}" type="sibTrans" cxnId="{5BB2F382-D0C6-4D09-9242-BC67E8747985}">
      <dgm:prSet/>
      <dgm:spPr/>
      <dgm:t>
        <a:bodyPr/>
        <a:lstStyle/>
        <a:p>
          <a:endParaRPr lang="en-US"/>
        </a:p>
      </dgm:t>
    </dgm:pt>
    <dgm:pt modelId="{DCA4B1C5-E593-4D4A-B60F-D8A9E170C1F0}" type="pres">
      <dgm:prSet presAssocID="{2386FAF1-113C-48C4-8808-6B164E823C7B}" presName="diagram" presStyleCnt="0">
        <dgm:presLayoutVars>
          <dgm:dir/>
          <dgm:resizeHandles val="exact"/>
        </dgm:presLayoutVars>
      </dgm:prSet>
      <dgm:spPr/>
    </dgm:pt>
    <dgm:pt modelId="{2F662ED8-E73F-4736-82D7-61B3BEA57AD4}" type="pres">
      <dgm:prSet presAssocID="{144B97A7-BC57-4086-8233-B936DF5CCE63}" presName="node" presStyleLbl="node1" presStyleIdx="0" presStyleCnt="4">
        <dgm:presLayoutVars>
          <dgm:bulletEnabled val="1"/>
        </dgm:presLayoutVars>
      </dgm:prSet>
      <dgm:spPr/>
    </dgm:pt>
    <dgm:pt modelId="{35BF3FFB-C509-447C-A257-17AF1CB21748}" type="pres">
      <dgm:prSet presAssocID="{65A5C140-4950-4F2D-BA9C-A03C53C79BE7}" presName="sibTrans" presStyleCnt="0"/>
      <dgm:spPr/>
    </dgm:pt>
    <dgm:pt modelId="{CBBD59D5-9B71-4E21-80A4-B74446DB6224}" type="pres">
      <dgm:prSet presAssocID="{CF0A8EDA-BAD0-4238-ACB7-926502818805}" presName="node" presStyleLbl="node1" presStyleIdx="1" presStyleCnt="4">
        <dgm:presLayoutVars>
          <dgm:bulletEnabled val="1"/>
        </dgm:presLayoutVars>
      </dgm:prSet>
      <dgm:spPr/>
    </dgm:pt>
    <dgm:pt modelId="{B765DB69-9DD7-4306-B1B9-64A7AA1C5C21}" type="pres">
      <dgm:prSet presAssocID="{5CB2F81A-7E56-44D5-B335-0F6013D9B01A}" presName="sibTrans" presStyleCnt="0"/>
      <dgm:spPr/>
    </dgm:pt>
    <dgm:pt modelId="{D51ECBB1-4C8D-4671-867E-E13917378A1F}" type="pres">
      <dgm:prSet presAssocID="{599CB39A-526A-4159-86F4-A46BDA803B71}" presName="node" presStyleLbl="node1" presStyleIdx="2" presStyleCnt="4">
        <dgm:presLayoutVars>
          <dgm:bulletEnabled val="1"/>
        </dgm:presLayoutVars>
      </dgm:prSet>
      <dgm:spPr/>
    </dgm:pt>
    <dgm:pt modelId="{BAE4D7A0-9C83-46BC-B9C3-63A426495249}" type="pres">
      <dgm:prSet presAssocID="{AB6C7888-FC63-46FE-A4B7-CF497484735C}" presName="sibTrans" presStyleCnt="0"/>
      <dgm:spPr/>
    </dgm:pt>
    <dgm:pt modelId="{A51A6E2A-8091-43BA-B6FF-5D6EA5E11E7E}" type="pres">
      <dgm:prSet presAssocID="{DD307666-10E9-44BB-8164-938EF511120D}" presName="node" presStyleLbl="node1" presStyleIdx="3" presStyleCnt="4">
        <dgm:presLayoutVars>
          <dgm:bulletEnabled val="1"/>
        </dgm:presLayoutVars>
      </dgm:prSet>
      <dgm:spPr/>
    </dgm:pt>
  </dgm:ptLst>
  <dgm:cxnLst>
    <dgm:cxn modelId="{32723F3E-947F-447C-87F7-33EFA824BD4E}" srcId="{2386FAF1-113C-48C4-8808-6B164E823C7B}" destId="{CF0A8EDA-BAD0-4238-ACB7-926502818805}" srcOrd="1" destOrd="0" parTransId="{B792D3EB-50FE-43C2-B86B-09BFA34D3AA3}" sibTransId="{5CB2F81A-7E56-44D5-B335-0F6013D9B01A}"/>
    <dgm:cxn modelId="{C936693F-E1B6-4AEE-83CE-0548D16F5FC6}" type="presOf" srcId="{DD307666-10E9-44BB-8164-938EF511120D}" destId="{A51A6E2A-8091-43BA-B6FF-5D6EA5E11E7E}" srcOrd="0" destOrd="0" presId="urn:microsoft.com/office/officeart/2005/8/layout/default"/>
    <dgm:cxn modelId="{919D5D47-86DC-4EF4-A66F-B6656C592830}" type="presOf" srcId="{2386FAF1-113C-48C4-8808-6B164E823C7B}" destId="{DCA4B1C5-E593-4D4A-B60F-D8A9E170C1F0}" srcOrd="0" destOrd="0" presId="urn:microsoft.com/office/officeart/2005/8/layout/default"/>
    <dgm:cxn modelId="{5BB2F382-D0C6-4D09-9242-BC67E8747985}" srcId="{2386FAF1-113C-48C4-8808-6B164E823C7B}" destId="{DD307666-10E9-44BB-8164-938EF511120D}" srcOrd="3" destOrd="0" parTransId="{EB5F0FFB-BC42-4D54-AC1C-FD2ED42BB5B4}" sibTransId="{BFD5313B-1817-4A89-A5E2-83917338E7E7}"/>
    <dgm:cxn modelId="{EE2B868C-4015-4033-8AC4-A644D6088AB9}" type="presOf" srcId="{599CB39A-526A-4159-86F4-A46BDA803B71}" destId="{D51ECBB1-4C8D-4671-867E-E13917378A1F}" srcOrd="0" destOrd="0" presId="urn:microsoft.com/office/officeart/2005/8/layout/default"/>
    <dgm:cxn modelId="{DF67FF90-6054-4429-93B5-590BA8E22EB0}" type="presOf" srcId="{144B97A7-BC57-4086-8233-B936DF5CCE63}" destId="{2F662ED8-E73F-4736-82D7-61B3BEA57AD4}" srcOrd="0" destOrd="0" presId="urn:microsoft.com/office/officeart/2005/8/layout/default"/>
    <dgm:cxn modelId="{D8C3DDAA-B66C-42C9-89A3-3EDCE119E11B}" type="presOf" srcId="{CF0A8EDA-BAD0-4238-ACB7-926502818805}" destId="{CBBD59D5-9B71-4E21-80A4-B74446DB6224}" srcOrd="0" destOrd="0" presId="urn:microsoft.com/office/officeart/2005/8/layout/default"/>
    <dgm:cxn modelId="{F69718BF-1019-4F55-A219-F3B0EE4FBA5F}" srcId="{2386FAF1-113C-48C4-8808-6B164E823C7B}" destId="{599CB39A-526A-4159-86F4-A46BDA803B71}" srcOrd="2" destOrd="0" parTransId="{C417DAFD-861B-42F3-908F-A9D33182CF30}" sibTransId="{AB6C7888-FC63-46FE-A4B7-CF497484735C}"/>
    <dgm:cxn modelId="{236BDDCA-11FE-4A15-8180-37BE37E22C59}" srcId="{2386FAF1-113C-48C4-8808-6B164E823C7B}" destId="{144B97A7-BC57-4086-8233-B936DF5CCE63}" srcOrd="0" destOrd="0" parTransId="{46615039-6B27-4A0C-91BA-710F2B12409F}" sibTransId="{65A5C140-4950-4F2D-BA9C-A03C53C79BE7}"/>
    <dgm:cxn modelId="{622C30D6-C7F5-44A9-B616-2E66E718343B}" type="presParOf" srcId="{DCA4B1C5-E593-4D4A-B60F-D8A9E170C1F0}" destId="{2F662ED8-E73F-4736-82D7-61B3BEA57AD4}" srcOrd="0" destOrd="0" presId="urn:microsoft.com/office/officeart/2005/8/layout/default"/>
    <dgm:cxn modelId="{45707B6D-646A-43FE-9698-7F9169E33183}" type="presParOf" srcId="{DCA4B1C5-E593-4D4A-B60F-D8A9E170C1F0}" destId="{35BF3FFB-C509-447C-A257-17AF1CB21748}" srcOrd="1" destOrd="0" presId="urn:microsoft.com/office/officeart/2005/8/layout/default"/>
    <dgm:cxn modelId="{75378474-5A75-455D-9BD6-3AB8FD0EC647}" type="presParOf" srcId="{DCA4B1C5-E593-4D4A-B60F-D8A9E170C1F0}" destId="{CBBD59D5-9B71-4E21-80A4-B74446DB6224}" srcOrd="2" destOrd="0" presId="urn:microsoft.com/office/officeart/2005/8/layout/default"/>
    <dgm:cxn modelId="{079FC14E-C396-472D-B6A0-E966663F8BE3}" type="presParOf" srcId="{DCA4B1C5-E593-4D4A-B60F-D8A9E170C1F0}" destId="{B765DB69-9DD7-4306-B1B9-64A7AA1C5C21}" srcOrd="3" destOrd="0" presId="urn:microsoft.com/office/officeart/2005/8/layout/default"/>
    <dgm:cxn modelId="{62B3AA99-AA82-400B-872D-7E76B87D5DA2}" type="presParOf" srcId="{DCA4B1C5-E593-4D4A-B60F-D8A9E170C1F0}" destId="{D51ECBB1-4C8D-4671-867E-E13917378A1F}" srcOrd="4" destOrd="0" presId="urn:microsoft.com/office/officeart/2005/8/layout/default"/>
    <dgm:cxn modelId="{E8DFA1C9-01A7-48FE-8E25-8D4A8FEF3F02}" type="presParOf" srcId="{DCA4B1C5-E593-4D4A-B60F-D8A9E170C1F0}" destId="{BAE4D7A0-9C83-46BC-B9C3-63A426495249}" srcOrd="5" destOrd="0" presId="urn:microsoft.com/office/officeart/2005/8/layout/default"/>
    <dgm:cxn modelId="{11C133A2-38DE-4ADE-8A4B-57A339EA9087}" type="presParOf" srcId="{DCA4B1C5-E593-4D4A-B60F-D8A9E170C1F0}" destId="{A51A6E2A-8091-43BA-B6FF-5D6EA5E11E7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528CA3-475B-457C-A791-8BD738379027}"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B660872B-5EE5-4ADA-AD39-986F74C02D0F}">
      <dgm:prSet/>
      <dgm:spPr>
        <a:solidFill>
          <a:schemeClr val="accent3"/>
        </a:solidFill>
      </dgm:spPr>
      <dgm:t>
        <a:bodyPr/>
        <a:lstStyle/>
        <a:p>
          <a:r>
            <a:rPr lang="en-US"/>
            <a:t>Dual access and injections</a:t>
          </a:r>
        </a:p>
      </dgm:t>
    </dgm:pt>
    <dgm:pt modelId="{D543DD8D-BDBB-4223-B660-DA8BBFB957DC}" type="parTrans" cxnId="{72C85408-9E05-4A2C-99A1-12FEA63C5DA8}">
      <dgm:prSet/>
      <dgm:spPr/>
      <dgm:t>
        <a:bodyPr/>
        <a:lstStyle/>
        <a:p>
          <a:endParaRPr lang="en-US"/>
        </a:p>
      </dgm:t>
    </dgm:pt>
    <dgm:pt modelId="{A8731919-4943-440A-8CE0-7CBBF924A693}" type="sibTrans" cxnId="{72C85408-9E05-4A2C-99A1-12FEA63C5DA8}">
      <dgm:prSet/>
      <dgm:spPr/>
      <dgm:t>
        <a:bodyPr/>
        <a:lstStyle/>
        <a:p>
          <a:endParaRPr lang="en-US"/>
        </a:p>
      </dgm:t>
    </dgm:pt>
    <dgm:pt modelId="{117866AF-FBFD-40BC-A619-CFD19F82DB33}">
      <dgm:prSet/>
      <dgm:spPr>
        <a:solidFill>
          <a:schemeClr val="accent3"/>
        </a:solidFill>
      </dgm:spPr>
      <dgm:t>
        <a:bodyPr/>
        <a:lstStyle/>
        <a:p>
          <a:r>
            <a:rPr lang="en-US"/>
            <a:t>Antegrade and retrograde techniques, including dissection/re-entry devices</a:t>
          </a:r>
        </a:p>
      </dgm:t>
    </dgm:pt>
    <dgm:pt modelId="{84ACF9D3-4AE4-4B8F-A4FB-0BD31C0AD93F}" type="parTrans" cxnId="{00B63549-CBAD-4C52-8A04-FF082B788C7F}">
      <dgm:prSet/>
      <dgm:spPr/>
      <dgm:t>
        <a:bodyPr/>
        <a:lstStyle/>
        <a:p>
          <a:endParaRPr lang="en-US"/>
        </a:p>
      </dgm:t>
    </dgm:pt>
    <dgm:pt modelId="{60E19290-1BCB-48FF-AA50-8708F6365B35}" type="sibTrans" cxnId="{00B63549-CBAD-4C52-8A04-FF082B788C7F}">
      <dgm:prSet/>
      <dgm:spPr/>
      <dgm:t>
        <a:bodyPr/>
        <a:lstStyle/>
        <a:p>
          <a:endParaRPr lang="en-US"/>
        </a:p>
      </dgm:t>
    </dgm:pt>
    <dgm:pt modelId="{33C05147-4AB9-4F01-8C5D-E8A48B0486E0}">
      <dgm:prSet/>
      <dgm:spPr>
        <a:solidFill>
          <a:schemeClr val="accent3"/>
        </a:solidFill>
      </dgm:spPr>
      <dgm:t>
        <a:bodyPr/>
        <a:lstStyle/>
        <a:p>
          <a:r>
            <a:rPr lang="en-US" dirty="0"/>
            <a:t>Specialty wires, microcatheters, devices for increasing guide/catheter support, externalization techniques</a:t>
          </a:r>
        </a:p>
      </dgm:t>
    </dgm:pt>
    <dgm:pt modelId="{A7C80FF9-DF50-45AE-BD83-A37E428A761E}" type="parTrans" cxnId="{6729BFDD-ACCC-43D1-B0F1-7D3720B8D541}">
      <dgm:prSet/>
      <dgm:spPr/>
      <dgm:t>
        <a:bodyPr/>
        <a:lstStyle/>
        <a:p>
          <a:endParaRPr lang="en-US"/>
        </a:p>
      </dgm:t>
    </dgm:pt>
    <dgm:pt modelId="{070D19D2-7D18-4FC6-A659-0CB26C4B8247}" type="sibTrans" cxnId="{6729BFDD-ACCC-43D1-B0F1-7D3720B8D541}">
      <dgm:prSet/>
      <dgm:spPr/>
      <dgm:t>
        <a:bodyPr/>
        <a:lstStyle/>
        <a:p>
          <a:endParaRPr lang="en-US"/>
        </a:p>
      </dgm:t>
    </dgm:pt>
    <dgm:pt modelId="{A7A38961-9818-46D2-AED2-0F797E08203F}" type="pres">
      <dgm:prSet presAssocID="{D6528CA3-475B-457C-A791-8BD738379027}" presName="diagram" presStyleCnt="0">
        <dgm:presLayoutVars>
          <dgm:dir/>
          <dgm:resizeHandles val="exact"/>
        </dgm:presLayoutVars>
      </dgm:prSet>
      <dgm:spPr/>
    </dgm:pt>
    <dgm:pt modelId="{A115587E-210E-490D-9C35-3F387E6643F4}" type="pres">
      <dgm:prSet presAssocID="{B660872B-5EE5-4ADA-AD39-986F74C02D0F}" presName="node" presStyleLbl="node1" presStyleIdx="0" presStyleCnt="3">
        <dgm:presLayoutVars>
          <dgm:bulletEnabled val="1"/>
        </dgm:presLayoutVars>
      </dgm:prSet>
      <dgm:spPr/>
    </dgm:pt>
    <dgm:pt modelId="{8583C47B-DB83-4EFC-B0B9-DF96641BF0A4}" type="pres">
      <dgm:prSet presAssocID="{A8731919-4943-440A-8CE0-7CBBF924A693}" presName="sibTrans" presStyleCnt="0"/>
      <dgm:spPr/>
    </dgm:pt>
    <dgm:pt modelId="{DD97CEC4-A18F-4B21-9DF4-CFDECF1FAE21}" type="pres">
      <dgm:prSet presAssocID="{117866AF-FBFD-40BC-A619-CFD19F82DB33}" presName="node" presStyleLbl="node1" presStyleIdx="1" presStyleCnt="3">
        <dgm:presLayoutVars>
          <dgm:bulletEnabled val="1"/>
        </dgm:presLayoutVars>
      </dgm:prSet>
      <dgm:spPr/>
    </dgm:pt>
    <dgm:pt modelId="{A2639EDA-B881-4E59-B0AF-3D332239F0D9}" type="pres">
      <dgm:prSet presAssocID="{60E19290-1BCB-48FF-AA50-8708F6365B35}" presName="sibTrans" presStyleCnt="0"/>
      <dgm:spPr/>
    </dgm:pt>
    <dgm:pt modelId="{755C468B-9E03-4477-BFAD-B423A3DB2DC6}" type="pres">
      <dgm:prSet presAssocID="{33C05147-4AB9-4F01-8C5D-E8A48B0486E0}" presName="node" presStyleLbl="node1" presStyleIdx="2" presStyleCnt="3">
        <dgm:presLayoutVars>
          <dgm:bulletEnabled val="1"/>
        </dgm:presLayoutVars>
      </dgm:prSet>
      <dgm:spPr/>
    </dgm:pt>
  </dgm:ptLst>
  <dgm:cxnLst>
    <dgm:cxn modelId="{72C85408-9E05-4A2C-99A1-12FEA63C5DA8}" srcId="{D6528CA3-475B-457C-A791-8BD738379027}" destId="{B660872B-5EE5-4ADA-AD39-986F74C02D0F}" srcOrd="0" destOrd="0" parTransId="{D543DD8D-BDBB-4223-B660-DA8BBFB957DC}" sibTransId="{A8731919-4943-440A-8CE0-7CBBF924A693}"/>
    <dgm:cxn modelId="{24924428-14BA-4A1C-9E7E-54A745CD620A}" type="presOf" srcId="{33C05147-4AB9-4F01-8C5D-E8A48B0486E0}" destId="{755C468B-9E03-4477-BFAD-B423A3DB2DC6}" srcOrd="0" destOrd="0" presId="urn:microsoft.com/office/officeart/2005/8/layout/default"/>
    <dgm:cxn modelId="{00B63549-CBAD-4C52-8A04-FF082B788C7F}" srcId="{D6528CA3-475B-457C-A791-8BD738379027}" destId="{117866AF-FBFD-40BC-A619-CFD19F82DB33}" srcOrd="1" destOrd="0" parTransId="{84ACF9D3-4AE4-4B8F-A4FB-0BD31C0AD93F}" sibTransId="{60E19290-1BCB-48FF-AA50-8708F6365B35}"/>
    <dgm:cxn modelId="{8328C077-2B13-4F1D-AB37-1CF32222CAE8}" type="presOf" srcId="{B660872B-5EE5-4ADA-AD39-986F74C02D0F}" destId="{A115587E-210E-490D-9C35-3F387E6643F4}" srcOrd="0" destOrd="0" presId="urn:microsoft.com/office/officeart/2005/8/layout/default"/>
    <dgm:cxn modelId="{2E4C31AD-95D5-4865-B699-7A74AC7FB5D7}" type="presOf" srcId="{117866AF-FBFD-40BC-A619-CFD19F82DB33}" destId="{DD97CEC4-A18F-4B21-9DF4-CFDECF1FAE21}" srcOrd="0" destOrd="0" presId="urn:microsoft.com/office/officeart/2005/8/layout/default"/>
    <dgm:cxn modelId="{6729BFDD-ACCC-43D1-B0F1-7D3720B8D541}" srcId="{D6528CA3-475B-457C-A791-8BD738379027}" destId="{33C05147-4AB9-4F01-8C5D-E8A48B0486E0}" srcOrd="2" destOrd="0" parTransId="{A7C80FF9-DF50-45AE-BD83-A37E428A761E}" sibTransId="{070D19D2-7D18-4FC6-A659-0CB26C4B8247}"/>
    <dgm:cxn modelId="{99719EFF-846A-46CE-B6C5-906868F439B3}" type="presOf" srcId="{D6528CA3-475B-457C-A791-8BD738379027}" destId="{A7A38961-9818-46D2-AED2-0F797E08203F}" srcOrd="0" destOrd="0" presId="urn:microsoft.com/office/officeart/2005/8/layout/default"/>
    <dgm:cxn modelId="{D3A5CAF7-B285-42CE-A1EA-2D78DD670011}" type="presParOf" srcId="{A7A38961-9818-46D2-AED2-0F797E08203F}" destId="{A115587E-210E-490D-9C35-3F387E6643F4}" srcOrd="0" destOrd="0" presId="urn:microsoft.com/office/officeart/2005/8/layout/default"/>
    <dgm:cxn modelId="{3FAF3E5B-B301-4D23-B24B-DB449E3E7278}" type="presParOf" srcId="{A7A38961-9818-46D2-AED2-0F797E08203F}" destId="{8583C47B-DB83-4EFC-B0B9-DF96641BF0A4}" srcOrd="1" destOrd="0" presId="urn:microsoft.com/office/officeart/2005/8/layout/default"/>
    <dgm:cxn modelId="{E1F4EF3C-318D-4CD1-9A21-FB22C37977C4}" type="presParOf" srcId="{A7A38961-9818-46D2-AED2-0F797E08203F}" destId="{DD97CEC4-A18F-4B21-9DF4-CFDECF1FAE21}" srcOrd="2" destOrd="0" presId="urn:microsoft.com/office/officeart/2005/8/layout/default"/>
    <dgm:cxn modelId="{9D96E6A2-E41A-42D5-BF4E-0212CA334C57}" type="presParOf" srcId="{A7A38961-9818-46D2-AED2-0F797E08203F}" destId="{A2639EDA-B881-4E59-B0AF-3D332239F0D9}" srcOrd="3" destOrd="0" presId="urn:microsoft.com/office/officeart/2005/8/layout/default"/>
    <dgm:cxn modelId="{D7CC561D-EAAE-45B1-92F0-8339D5D642F3}" type="presParOf" srcId="{A7A38961-9818-46D2-AED2-0F797E08203F}" destId="{755C468B-9E03-4477-BFAD-B423A3DB2DC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0AFC71-B8FE-4C19-B6CF-0AED08EFB3E4}"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EFEDD35F-5085-4843-AB15-4AC0A4C84B62}">
      <dgm:prSet/>
      <dgm:spPr>
        <a:solidFill>
          <a:schemeClr val="accent3"/>
        </a:solidFill>
      </dgm:spPr>
      <dgm:t>
        <a:bodyPr/>
        <a:lstStyle/>
        <a:p>
          <a:r>
            <a:rPr lang="en-US"/>
            <a:t>Echocardiography-guided pericardiocentesis</a:t>
          </a:r>
        </a:p>
      </dgm:t>
    </dgm:pt>
    <dgm:pt modelId="{47261EB7-3934-4B9E-BFBE-C4A00558AB47}" type="parTrans" cxnId="{0F45980F-6B27-487C-8FD3-5088339B9557}">
      <dgm:prSet/>
      <dgm:spPr/>
      <dgm:t>
        <a:bodyPr/>
        <a:lstStyle/>
        <a:p>
          <a:endParaRPr lang="en-US"/>
        </a:p>
      </dgm:t>
    </dgm:pt>
    <dgm:pt modelId="{A4DD4AF1-E53F-45D5-A3F4-1C1C5AEA8737}" type="sibTrans" cxnId="{0F45980F-6B27-487C-8FD3-5088339B9557}">
      <dgm:prSet/>
      <dgm:spPr/>
      <dgm:t>
        <a:bodyPr/>
        <a:lstStyle/>
        <a:p>
          <a:endParaRPr lang="en-US"/>
        </a:p>
      </dgm:t>
    </dgm:pt>
    <dgm:pt modelId="{45423187-8AD3-492A-A0FE-A1CF254F3160}">
      <dgm:prSet/>
      <dgm:spPr>
        <a:solidFill>
          <a:schemeClr val="accent3"/>
        </a:solidFill>
      </dgm:spPr>
      <dgm:t>
        <a:bodyPr/>
        <a:lstStyle/>
        <a:p>
          <a:r>
            <a:rPr lang="en-US" dirty="0"/>
            <a:t>Covered stents, coils, beads</a:t>
          </a:r>
        </a:p>
      </dgm:t>
    </dgm:pt>
    <dgm:pt modelId="{DDC0DA73-BB55-490B-B1AF-BF7A00BF8D62}" type="parTrans" cxnId="{34FF4231-F2BA-47CD-95D1-2858BF53C435}">
      <dgm:prSet/>
      <dgm:spPr/>
      <dgm:t>
        <a:bodyPr/>
        <a:lstStyle/>
        <a:p>
          <a:endParaRPr lang="en-US"/>
        </a:p>
      </dgm:t>
    </dgm:pt>
    <dgm:pt modelId="{46935681-0FAF-4C83-AD17-9B000D0D8B72}" type="sibTrans" cxnId="{34FF4231-F2BA-47CD-95D1-2858BF53C435}">
      <dgm:prSet/>
      <dgm:spPr/>
      <dgm:t>
        <a:bodyPr/>
        <a:lstStyle/>
        <a:p>
          <a:endParaRPr lang="en-US"/>
        </a:p>
      </dgm:t>
    </dgm:pt>
    <dgm:pt modelId="{A0A6A1DA-8E9C-4757-BE2D-CFC0748F444A}">
      <dgm:prSet/>
      <dgm:spPr>
        <a:solidFill>
          <a:schemeClr val="accent3"/>
        </a:solidFill>
      </dgm:spPr>
      <dgm:t>
        <a:bodyPr/>
        <a:lstStyle/>
        <a:p>
          <a:r>
            <a:rPr lang="en-US"/>
            <a:t>Snares/snaring techniques</a:t>
          </a:r>
        </a:p>
      </dgm:t>
    </dgm:pt>
    <dgm:pt modelId="{E27D7E9F-8BED-47CD-8A36-9955488412F8}" type="parTrans" cxnId="{EC17F2F9-C328-451F-8E25-68842EFB81C4}">
      <dgm:prSet/>
      <dgm:spPr/>
      <dgm:t>
        <a:bodyPr/>
        <a:lstStyle/>
        <a:p>
          <a:endParaRPr lang="en-US"/>
        </a:p>
      </dgm:t>
    </dgm:pt>
    <dgm:pt modelId="{270659CD-B458-4691-89D5-72B3A9E2D2FC}" type="sibTrans" cxnId="{EC17F2F9-C328-451F-8E25-68842EFB81C4}">
      <dgm:prSet/>
      <dgm:spPr/>
      <dgm:t>
        <a:bodyPr/>
        <a:lstStyle/>
        <a:p>
          <a:endParaRPr lang="en-US"/>
        </a:p>
      </dgm:t>
    </dgm:pt>
    <dgm:pt modelId="{2C6546F3-433E-48ED-952C-0A178B522B9F}">
      <dgm:prSet/>
      <dgm:spPr>
        <a:solidFill>
          <a:schemeClr val="accent3"/>
        </a:solidFill>
      </dgm:spPr>
      <dgm:t>
        <a:bodyPr/>
        <a:lstStyle/>
        <a:p>
          <a:r>
            <a:rPr lang="en-US"/>
            <a:t>Dual guide techniques</a:t>
          </a:r>
        </a:p>
      </dgm:t>
    </dgm:pt>
    <dgm:pt modelId="{83858049-850B-4987-8EF2-AE2FC81EB9DF}" type="parTrans" cxnId="{FE0CC9CF-B71B-4CFB-AC50-44155E402C45}">
      <dgm:prSet/>
      <dgm:spPr/>
      <dgm:t>
        <a:bodyPr/>
        <a:lstStyle/>
        <a:p>
          <a:endParaRPr lang="en-US"/>
        </a:p>
      </dgm:t>
    </dgm:pt>
    <dgm:pt modelId="{CB964F16-E568-4F0E-849F-1EC9B0232506}" type="sibTrans" cxnId="{FE0CC9CF-B71B-4CFB-AC50-44155E402C45}">
      <dgm:prSet/>
      <dgm:spPr/>
      <dgm:t>
        <a:bodyPr/>
        <a:lstStyle/>
        <a:p>
          <a:endParaRPr lang="en-US"/>
        </a:p>
      </dgm:t>
    </dgm:pt>
    <dgm:pt modelId="{150E86AB-8FB2-4C02-B5BE-438E05F6C289}">
      <dgm:prSet/>
      <dgm:spPr>
        <a:solidFill>
          <a:schemeClr val="accent3"/>
        </a:solidFill>
      </dgm:spPr>
      <dgm:t>
        <a:bodyPr/>
        <a:lstStyle/>
        <a:p>
          <a:r>
            <a:rPr lang="en-US" dirty="0"/>
            <a:t>Dissection/re-entry to salvage distal flow</a:t>
          </a:r>
        </a:p>
      </dgm:t>
    </dgm:pt>
    <dgm:pt modelId="{860ADE0F-EC54-496A-BBB4-86D936F24BCB}" type="parTrans" cxnId="{AEC25015-C613-4752-A402-1CC2AF4B89DE}">
      <dgm:prSet/>
      <dgm:spPr/>
      <dgm:t>
        <a:bodyPr/>
        <a:lstStyle/>
        <a:p>
          <a:endParaRPr lang="en-US"/>
        </a:p>
      </dgm:t>
    </dgm:pt>
    <dgm:pt modelId="{C1CBC084-68B9-4A8C-9CBA-C920B8003025}" type="sibTrans" cxnId="{AEC25015-C613-4752-A402-1CC2AF4B89DE}">
      <dgm:prSet/>
      <dgm:spPr/>
      <dgm:t>
        <a:bodyPr/>
        <a:lstStyle/>
        <a:p>
          <a:endParaRPr lang="en-US"/>
        </a:p>
      </dgm:t>
    </dgm:pt>
    <dgm:pt modelId="{280234BB-E7FF-4E9E-94AE-5A65AF78F9B6}">
      <dgm:prSet/>
      <dgm:spPr>
        <a:solidFill>
          <a:schemeClr val="accent3"/>
        </a:solidFill>
      </dgm:spPr>
      <dgm:t>
        <a:bodyPr/>
        <a:lstStyle/>
        <a:p>
          <a:r>
            <a:rPr lang="en-US"/>
            <a:t>Endovascular rescue</a:t>
          </a:r>
        </a:p>
      </dgm:t>
    </dgm:pt>
    <dgm:pt modelId="{CED00CAB-8662-4771-B398-BF9476357923}" type="parTrans" cxnId="{20DB7E5F-D086-44D1-8A25-5604BE506048}">
      <dgm:prSet/>
      <dgm:spPr/>
      <dgm:t>
        <a:bodyPr/>
        <a:lstStyle/>
        <a:p>
          <a:endParaRPr lang="en-US"/>
        </a:p>
      </dgm:t>
    </dgm:pt>
    <dgm:pt modelId="{AE0B9619-4483-4AB2-B90A-86F1D57A649D}" type="sibTrans" cxnId="{20DB7E5F-D086-44D1-8A25-5604BE506048}">
      <dgm:prSet/>
      <dgm:spPr/>
      <dgm:t>
        <a:bodyPr/>
        <a:lstStyle/>
        <a:p>
          <a:endParaRPr lang="en-US"/>
        </a:p>
      </dgm:t>
    </dgm:pt>
    <dgm:pt modelId="{79780984-D150-4C6C-82D2-F04D0968EA61}" type="pres">
      <dgm:prSet presAssocID="{800AFC71-B8FE-4C19-B6CF-0AED08EFB3E4}" presName="diagram" presStyleCnt="0">
        <dgm:presLayoutVars>
          <dgm:dir/>
          <dgm:resizeHandles val="exact"/>
        </dgm:presLayoutVars>
      </dgm:prSet>
      <dgm:spPr/>
    </dgm:pt>
    <dgm:pt modelId="{2F44AE39-BECC-4121-97C5-D24BED8544DB}" type="pres">
      <dgm:prSet presAssocID="{EFEDD35F-5085-4843-AB15-4AC0A4C84B62}" presName="node" presStyleLbl="node1" presStyleIdx="0" presStyleCnt="6">
        <dgm:presLayoutVars>
          <dgm:bulletEnabled val="1"/>
        </dgm:presLayoutVars>
      </dgm:prSet>
      <dgm:spPr/>
    </dgm:pt>
    <dgm:pt modelId="{E50071CA-0BFA-4F44-838E-509163313D76}" type="pres">
      <dgm:prSet presAssocID="{A4DD4AF1-E53F-45D5-A3F4-1C1C5AEA8737}" presName="sibTrans" presStyleCnt="0"/>
      <dgm:spPr/>
    </dgm:pt>
    <dgm:pt modelId="{4054DF1F-A12B-4715-9428-B6DB192EC715}" type="pres">
      <dgm:prSet presAssocID="{45423187-8AD3-492A-A0FE-A1CF254F3160}" presName="node" presStyleLbl="node1" presStyleIdx="1" presStyleCnt="6">
        <dgm:presLayoutVars>
          <dgm:bulletEnabled val="1"/>
        </dgm:presLayoutVars>
      </dgm:prSet>
      <dgm:spPr/>
    </dgm:pt>
    <dgm:pt modelId="{2E4B33B0-AA5C-4D79-A239-F8E1955D152D}" type="pres">
      <dgm:prSet presAssocID="{46935681-0FAF-4C83-AD17-9B000D0D8B72}" presName="sibTrans" presStyleCnt="0"/>
      <dgm:spPr/>
    </dgm:pt>
    <dgm:pt modelId="{D66F8522-5FFE-467F-91AC-E2DA90D70D33}" type="pres">
      <dgm:prSet presAssocID="{A0A6A1DA-8E9C-4757-BE2D-CFC0748F444A}" presName="node" presStyleLbl="node1" presStyleIdx="2" presStyleCnt="6">
        <dgm:presLayoutVars>
          <dgm:bulletEnabled val="1"/>
        </dgm:presLayoutVars>
      </dgm:prSet>
      <dgm:spPr/>
    </dgm:pt>
    <dgm:pt modelId="{A5A3F3F6-D5FB-4040-B00D-5FFBDFF78444}" type="pres">
      <dgm:prSet presAssocID="{270659CD-B458-4691-89D5-72B3A9E2D2FC}" presName="sibTrans" presStyleCnt="0"/>
      <dgm:spPr/>
    </dgm:pt>
    <dgm:pt modelId="{60968849-065B-437D-9EF4-5229E2578C2A}" type="pres">
      <dgm:prSet presAssocID="{2C6546F3-433E-48ED-952C-0A178B522B9F}" presName="node" presStyleLbl="node1" presStyleIdx="3" presStyleCnt="6">
        <dgm:presLayoutVars>
          <dgm:bulletEnabled val="1"/>
        </dgm:presLayoutVars>
      </dgm:prSet>
      <dgm:spPr/>
    </dgm:pt>
    <dgm:pt modelId="{F5E98B8F-3BB4-445F-ABAF-402DC61BE6E2}" type="pres">
      <dgm:prSet presAssocID="{CB964F16-E568-4F0E-849F-1EC9B0232506}" presName="sibTrans" presStyleCnt="0"/>
      <dgm:spPr/>
    </dgm:pt>
    <dgm:pt modelId="{C916A434-8E0C-47A0-969C-C00DB638DE73}" type="pres">
      <dgm:prSet presAssocID="{150E86AB-8FB2-4C02-B5BE-438E05F6C289}" presName="node" presStyleLbl="node1" presStyleIdx="4" presStyleCnt="6">
        <dgm:presLayoutVars>
          <dgm:bulletEnabled val="1"/>
        </dgm:presLayoutVars>
      </dgm:prSet>
      <dgm:spPr/>
    </dgm:pt>
    <dgm:pt modelId="{6CB50E27-2B05-4399-9B8B-3DE3765C0187}" type="pres">
      <dgm:prSet presAssocID="{C1CBC084-68B9-4A8C-9CBA-C920B8003025}" presName="sibTrans" presStyleCnt="0"/>
      <dgm:spPr/>
    </dgm:pt>
    <dgm:pt modelId="{DF2EC37D-4C09-4C9B-AB98-F2AB52E43C38}" type="pres">
      <dgm:prSet presAssocID="{280234BB-E7FF-4E9E-94AE-5A65AF78F9B6}" presName="node" presStyleLbl="node1" presStyleIdx="5" presStyleCnt="6">
        <dgm:presLayoutVars>
          <dgm:bulletEnabled val="1"/>
        </dgm:presLayoutVars>
      </dgm:prSet>
      <dgm:spPr/>
    </dgm:pt>
  </dgm:ptLst>
  <dgm:cxnLst>
    <dgm:cxn modelId="{0F45980F-6B27-487C-8FD3-5088339B9557}" srcId="{800AFC71-B8FE-4C19-B6CF-0AED08EFB3E4}" destId="{EFEDD35F-5085-4843-AB15-4AC0A4C84B62}" srcOrd="0" destOrd="0" parTransId="{47261EB7-3934-4B9E-BFBE-C4A00558AB47}" sibTransId="{A4DD4AF1-E53F-45D5-A3F4-1C1C5AEA8737}"/>
    <dgm:cxn modelId="{AEC25015-C613-4752-A402-1CC2AF4B89DE}" srcId="{800AFC71-B8FE-4C19-B6CF-0AED08EFB3E4}" destId="{150E86AB-8FB2-4C02-B5BE-438E05F6C289}" srcOrd="4" destOrd="0" parTransId="{860ADE0F-EC54-496A-BBB4-86D936F24BCB}" sibTransId="{C1CBC084-68B9-4A8C-9CBA-C920B8003025}"/>
    <dgm:cxn modelId="{34FF4231-F2BA-47CD-95D1-2858BF53C435}" srcId="{800AFC71-B8FE-4C19-B6CF-0AED08EFB3E4}" destId="{45423187-8AD3-492A-A0FE-A1CF254F3160}" srcOrd="1" destOrd="0" parTransId="{DDC0DA73-BB55-490B-B1AF-BF7A00BF8D62}" sibTransId="{46935681-0FAF-4C83-AD17-9B000D0D8B72}"/>
    <dgm:cxn modelId="{8165CF32-2EBE-48FA-816D-90E7A7EBB803}" type="presOf" srcId="{A0A6A1DA-8E9C-4757-BE2D-CFC0748F444A}" destId="{D66F8522-5FFE-467F-91AC-E2DA90D70D33}" srcOrd="0" destOrd="0" presId="urn:microsoft.com/office/officeart/2005/8/layout/default"/>
    <dgm:cxn modelId="{20DB7E5F-D086-44D1-8A25-5604BE506048}" srcId="{800AFC71-B8FE-4C19-B6CF-0AED08EFB3E4}" destId="{280234BB-E7FF-4E9E-94AE-5A65AF78F9B6}" srcOrd="5" destOrd="0" parTransId="{CED00CAB-8662-4771-B398-BF9476357923}" sibTransId="{AE0B9619-4483-4AB2-B90A-86F1D57A649D}"/>
    <dgm:cxn modelId="{C2B80570-E811-4FA9-B512-12E6CB6F7DBE}" type="presOf" srcId="{150E86AB-8FB2-4C02-B5BE-438E05F6C289}" destId="{C916A434-8E0C-47A0-969C-C00DB638DE73}" srcOrd="0" destOrd="0" presId="urn:microsoft.com/office/officeart/2005/8/layout/default"/>
    <dgm:cxn modelId="{E71D7B55-037F-4C17-918E-F26397191187}" type="presOf" srcId="{45423187-8AD3-492A-A0FE-A1CF254F3160}" destId="{4054DF1F-A12B-4715-9428-B6DB192EC715}" srcOrd="0" destOrd="0" presId="urn:microsoft.com/office/officeart/2005/8/layout/default"/>
    <dgm:cxn modelId="{055FFA9A-9420-404F-BF61-F06DE477F0E2}" type="presOf" srcId="{280234BB-E7FF-4E9E-94AE-5A65AF78F9B6}" destId="{DF2EC37D-4C09-4C9B-AB98-F2AB52E43C38}" srcOrd="0" destOrd="0" presId="urn:microsoft.com/office/officeart/2005/8/layout/default"/>
    <dgm:cxn modelId="{966DBBAD-4B89-4A2A-B1DA-D1FE61A9F6D1}" type="presOf" srcId="{800AFC71-B8FE-4C19-B6CF-0AED08EFB3E4}" destId="{79780984-D150-4C6C-82D2-F04D0968EA61}" srcOrd="0" destOrd="0" presId="urn:microsoft.com/office/officeart/2005/8/layout/default"/>
    <dgm:cxn modelId="{932FB6CA-F151-4343-AE0B-65696D9E6983}" type="presOf" srcId="{EFEDD35F-5085-4843-AB15-4AC0A4C84B62}" destId="{2F44AE39-BECC-4121-97C5-D24BED8544DB}" srcOrd="0" destOrd="0" presId="urn:microsoft.com/office/officeart/2005/8/layout/default"/>
    <dgm:cxn modelId="{FE0CC9CF-B71B-4CFB-AC50-44155E402C45}" srcId="{800AFC71-B8FE-4C19-B6CF-0AED08EFB3E4}" destId="{2C6546F3-433E-48ED-952C-0A178B522B9F}" srcOrd="3" destOrd="0" parTransId="{83858049-850B-4987-8EF2-AE2FC81EB9DF}" sibTransId="{CB964F16-E568-4F0E-849F-1EC9B0232506}"/>
    <dgm:cxn modelId="{EC17F2F9-C328-451F-8E25-68842EFB81C4}" srcId="{800AFC71-B8FE-4C19-B6CF-0AED08EFB3E4}" destId="{A0A6A1DA-8E9C-4757-BE2D-CFC0748F444A}" srcOrd="2" destOrd="0" parTransId="{E27D7E9F-8BED-47CD-8A36-9955488412F8}" sibTransId="{270659CD-B458-4691-89D5-72B3A9E2D2FC}"/>
    <dgm:cxn modelId="{850F85FB-26D9-4DCC-B920-9A5485739D91}" type="presOf" srcId="{2C6546F3-433E-48ED-952C-0A178B522B9F}" destId="{60968849-065B-437D-9EF4-5229E2578C2A}" srcOrd="0" destOrd="0" presId="urn:microsoft.com/office/officeart/2005/8/layout/default"/>
    <dgm:cxn modelId="{D3DD102F-4C23-4853-A6D5-854150F9E561}" type="presParOf" srcId="{79780984-D150-4C6C-82D2-F04D0968EA61}" destId="{2F44AE39-BECC-4121-97C5-D24BED8544DB}" srcOrd="0" destOrd="0" presId="urn:microsoft.com/office/officeart/2005/8/layout/default"/>
    <dgm:cxn modelId="{A4BFD338-7318-4088-930F-A4E33C561E0A}" type="presParOf" srcId="{79780984-D150-4C6C-82D2-F04D0968EA61}" destId="{E50071CA-0BFA-4F44-838E-509163313D76}" srcOrd="1" destOrd="0" presId="urn:microsoft.com/office/officeart/2005/8/layout/default"/>
    <dgm:cxn modelId="{0BC86342-3DC6-4619-A651-3D79E2E062CE}" type="presParOf" srcId="{79780984-D150-4C6C-82D2-F04D0968EA61}" destId="{4054DF1F-A12B-4715-9428-B6DB192EC715}" srcOrd="2" destOrd="0" presId="urn:microsoft.com/office/officeart/2005/8/layout/default"/>
    <dgm:cxn modelId="{5036546D-B776-47EF-8D48-8CC602F3530F}" type="presParOf" srcId="{79780984-D150-4C6C-82D2-F04D0968EA61}" destId="{2E4B33B0-AA5C-4D79-A239-F8E1955D152D}" srcOrd="3" destOrd="0" presId="urn:microsoft.com/office/officeart/2005/8/layout/default"/>
    <dgm:cxn modelId="{90F948B3-E6D8-4391-99E2-6C5D57C713FC}" type="presParOf" srcId="{79780984-D150-4C6C-82D2-F04D0968EA61}" destId="{D66F8522-5FFE-467F-91AC-E2DA90D70D33}" srcOrd="4" destOrd="0" presId="urn:microsoft.com/office/officeart/2005/8/layout/default"/>
    <dgm:cxn modelId="{8188A339-8BC4-4B61-BDE8-7BDFD1356C13}" type="presParOf" srcId="{79780984-D150-4C6C-82D2-F04D0968EA61}" destId="{A5A3F3F6-D5FB-4040-B00D-5FFBDFF78444}" srcOrd="5" destOrd="0" presId="urn:microsoft.com/office/officeart/2005/8/layout/default"/>
    <dgm:cxn modelId="{8B8D6F93-CDC8-41D5-B46D-E4D56D7E7967}" type="presParOf" srcId="{79780984-D150-4C6C-82D2-F04D0968EA61}" destId="{60968849-065B-437D-9EF4-5229E2578C2A}" srcOrd="6" destOrd="0" presId="urn:microsoft.com/office/officeart/2005/8/layout/default"/>
    <dgm:cxn modelId="{045D74F5-18AB-4403-88E0-4AFE6C542B18}" type="presParOf" srcId="{79780984-D150-4C6C-82D2-F04D0968EA61}" destId="{F5E98B8F-3BB4-445F-ABAF-402DC61BE6E2}" srcOrd="7" destOrd="0" presId="urn:microsoft.com/office/officeart/2005/8/layout/default"/>
    <dgm:cxn modelId="{D0CBAEB0-7008-4D79-889A-B35F1E6D522E}" type="presParOf" srcId="{79780984-D150-4C6C-82D2-F04D0968EA61}" destId="{C916A434-8E0C-47A0-969C-C00DB638DE73}" srcOrd="8" destOrd="0" presId="urn:microsoft.com/office/officeart/2005/8/layout/default"/>
    <dgm:cxn modelId="{CE0D3164-580D-4D9C-8AB1-4021A65B5A6C}" type="presParOf" srcId="{79780984-D150-4C6C-82D2-F04D0968EA61}" destId="{6CB50E27-2B05-4399-9B8B-3DE3765C0187}" srcOrd="9" destOrd="0" presId="urn:microsoft.com/office/officeart/2005/8/layout/default"/>
    <dgm:cxn modelId="{0DD9E781-4F0C-421F-9527-E19A0B4F507E}" type="presParOf" srcId="{79780984-D150-4C6C-82D2-F04D0968EA61}" destId="{DF2EC37D-4C09-4C9B-AB98-F2AB52E43C3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157BBC-6F40-431E-8475-878949A3BCC4}" type="doc">
      <dgm:prSet loTypeId="urn:microsoft.com/office/officeart/2005/8/layout/hProcess9" loCatId="Inbox" qsTypeId="urn:microsoft.com/office/officeart/2005/8/quickstyle/simple1" qsCatId="simple" csTypeId="urn:microsoft.com/office/officeart/2005/8/colors/colorful2" csCatId="colorful" phldr="1"/>
      <dgm:spPr/>
      <dgm:t>
        <a:bodyPr/>
        <a:lstStyle/>
        <a:p>
          <a:endParaRPr lang="en-US"/>
        </a:p>
      </dgm:t>
    </dgm:pt>
    <dgm:pt modelId="{D293DD29-BDE5-4695-A44C-3C06FBE3498C}">
      <dgm:prSet/>
      <dgm:spPr>
        <a:solidFill>
          <a:schemeClr val="accent2"/>
        </a:solidFill>
      </dgm:spPr>
      <dgm:t>
        <a:bodyPr/>
        <a:lstStyle/>
        <a:p>
          <a:r>
            <a:rPr lang="en-US" dirty="0">
              <a:solidFill>
                <a:schemeClr val="bg1"/>
              </a:solidFill>
            </a:rPr>
            <a:t>It is not only your skill set!</a:t>
          </a:r>
        </a:p>
      </dgm:t>
    </dgm:pt>
    <dgm:pt modelId="{CACCD786-6132-413C-87FA-DF3F147455D5}" type="parTrans" cxnId="{EBC7709A-802F-47E3-9958-C6354CD4CDE1}">
      <dgm:prSet/>
      <dgm:spPr/>
      <dgm:t>
        <a:bodyPr/>
        <a:lstStyle/>
        <a:p>
          <a:endParaRPr lang="en-US"/>
        </a:p>
      </dgm:t>
    </dgm:pt>
    <dgm:pt modelId="{8815A350-008E-4013-994C-C4EA541DF777}" type="sibTrans" cxnId="{EBC7709A-802F-47E3-9958-C6354CD4CDE1}">
      <dgm:prSet/>
      <dgm:spPr/>
      <dgm:t>
        <a:bodyPr/>
        <a:lstStyle/>
        <a:p>
          <a:endParaRPr lang="en-US"/>
        </a:p>
      </dgm:t>
    </dgm:pt>
    <dgm:pt modelId="{2850F7A7-DC75-4862-8F7C-059FF7158B56}">
      <dgm:prSet/>
      <dgm:spPr>
        <a:solidFill>
          <a:schemeClr val="accent3"/>
        </a:solidFill>
      </dgm:spPr>
      <dgm:t>
        <a:bodyPr/>
        <a:lstStyle/>
        <a:p>
          <a:r>
            <a:rPr lang="en-US" dirty="0">
              <a:solidFill>
                <a:schemeClr val="bg1"/>
              </a:solidFill>
            </a:rPr>
            <a:t>Seasoned well trained nurses, scrub techs and RT’s</a:t>
          </a:r>
        </a:p>
      </dgm:t>
    </dgm:pt>
    <dgm:pt modelId="{75CEC316-3319-4257-8B44-AC09118CE6A8}" type="parTrans" cxnId="{1C94C4F7-99AB-4A7A-90BC-2A9EFAD85342}">
      <dgm:prSet/>
      <dgm:spPr/>
      <dgm:t>
        <a:bodyPr/>
        <a:lstStyle/>
        <a:p>
          <a:endParaRPr lang="en-US"/>
        </a:p>
      </dgm:t>
    </dgm:pt>
    <dgm:pt modelId="{DA7970B9-9690-4B1C-8F7F-FC786E6A5797}" type="sibTrans" cxnId="{1C94C4F7-99AB-4A7A-90BC-2A9EFAD85342}">
      <dgm:prSet/>
      <dgm:spPr/>
      <dgm:t>
        <a:bodyPr/>
        <a:lstStyle/>
        <a:p>
          <a:endParaRPr lang="en-US"/>
        </a:p>
      </dgm:t>
    </dgm:pt>
    <dgm:pt modelId="{5284813F-314E-4978-9A08-1AB85E4DE0A5}">
      <dgm:prSet/>
      <dgm:spPr>
        <a:solidFill>
          <a:schemeClr val="accent4"/>
        </a:solidFill>
      </dgm:spPr>
      <dgm:t>
        <a:bodyPr/>
        <a:lstStyle/>
        <a:p>
          <a:r>
            <a:rPr lang="en-US" dirty="0">
              <a:solidFill>
                <a:schemeClr val="bg1"/>
              </a:solidFill>
            </a:rPr>
            <a:t>Standardized drug protocols</a:t>
          </a:r>
        </a:p>
      </dgm:t>
    </dgm:pt>
    <dgm:pt modelId="{9908DD10-ED6C-4464-9F21-81CE58AA0FCB}" type="parTrans" cxnId="{6E308061-290E-4E5A-AF6C-9397A9B13B71}">
      <dgm:prSet/>
      <dgm:spPr/>
      <dgm:t>
        <a:bodyPr/>
        <a:lstStyle/>
        <a:p>
          <a:endParaRPr lang="en-US"/>
        </a:p>
      </dgm:t>
    </dgm:pt>
    <dgm:pt modelId="{002E09FD-6E67-492B-B14E-8C9507B8C092}" type="sibTrans" cxnId="{6E308061-290E-4E5A-AF6C-9397A9B13B71}">
      <dgm:prSet/>
      <dgm:spPr/>
      <dgm:t>
        <a:bodyPr/>
        <a:lstStyle/>
        <a:p>
          <a:endParaRPr lang="en-US"/>
        </a:p>
      </dgm:t>
    </dgm:pt>
    <dgm:pt modelId="{42716059-F447-41AA-95CD-81202276BDF9}">
      <dgm:prSet/>
      <dgm:spPr>
        <a:solidFill>
          <a:schemeClr val="accent5"/>
        </a:solidFill>
      </dgm:spPr>
      <dgm:t>
        <a:bodyPr/>
        <a:lstStyle/>
        <a:p>
          <a:r>
            <a:rPr lang="en-US" dirty="0">
              <a:solidFill>
                <a:schemeClr val="bg1"/>
              </a:solidFill>
            </a:rPr>
            <a:t>Skillsets to rapidly deploy LV support devices </a:t>
          </a:r>
        </a:p>
      </dgm:t>
    </dgm:pt>
    <dgm:pt modelId="{4A107DD5-DBF0-43F3-9C86-1F5C2BE46666}" type="parTrans" cxnId="{4D69FDE1-6DC4-4894-A991-52AD53168429}">
      <dgm:prSet/>
      <dgm:spPr/>
      <dgm:t>
        <a:bodyPr/>
        <a:lstStyle/>
        <a:p>
          <a:endParaRPr lang="en-US"/>
        </a:p>
      </dgm:t>
    </dgm:pt>
    <dgm:pt modelId="{ADA5C8B5-76EF-4485-A334-F14A4C664122}" type="sibTrans" cxnId="{4D69FDE1-6DC4-4894-A991-52AD53168429}">
      <dgm:prSet/>
      <dgm:spPr/>
      <dgm:t>
        <a:bodyPr/>
        <a:lstStyle/>
        <a:p>
          <a:endParaRPr lang="en-US"/>
        </a:p>
      </dgm:t>
    </dgm:pt>
    <dgm:pt modelId="{929B070D-7BB6-49CC-876C-094A2052492E}">
      <dgm:prSet/>
      <dgm:spPr>
        <a:solidFill>
          <a:schemeClr val="accent6"/>
        </a:solidFill>
      </dgm:spPr>
      <dgm:t>
        <a:bodyPr/>
        <a:lstStyle/>
        <a:p>
          <a:r>
            <a:rPr lang="en-US" dirty="0">
              <a:solidFill>
                <a:schemeClr val="bg1"/>
              </a:solidFill>
            </a:rPr>
            <a:t>Access to appropriate tools and trouble shooting in an emergency</a:t>
          </a:r>
        </a:p>
      </dgm:t>
    </dgm:pt>
    <dgm:pt modelId="{240D6F6D-B420-4F06-B55E-DB8A21E654DD}" type="parTrans" cxnId="{E70F91B2-C7D0-4CFB-BF6C-8568E1B64823}">
      <dgm:prSet/>
      <dgm:spPr/>
      <dgm:t>
        <a:bodyPr/>
        <a:lstStyle/>
        <a:p>
          <a:endParaRPr lang="en-US"/>
        </a:p>
      </dgm:t>
    </dgm:pt>
    <dgm:pt modelId="{86E70245-19BB-4238-83EC-00085D0F1A4E}" type="sibTrans" cxnId="{E70F91B2-C7D0-4CFB-BF6C-8568E1B64823}">
      <dgm:prSet/>
      <dgm:spPr/>
      <dgm:t>
        <a:bodyPr/>
        <a:lstStyle/>
        <a:p>
          <a:endParaRPr lang="en-US"/>
        </a:p>
      </dgm:t>
    </dgm:pt>
    <dgm:pt modelId="{48F0FC89-B5B1-460C-8B6A-4C04E62639DC}" type="pres">
      <dgm:prSet presAssocID="{57157BBC-6F40-431E-8475-878949A3BCC4}" presName="CompostProcess" presStyleCnt="0">
        <dgm:presLayoutVars>
          <dgm:dir/>
          <dgm:resizeHandles val="exact"/>
        </dgm:presLayoutVars>
      </dgm:prSet>
      <dgm:spPr/>
    </dgm:pt>
    <dgm:pt modelId="{4E9813B5-CECD-4982-882C-859D193C79E8}" type="pres">
      <dgm:prSet presAssocID="{57157BBC-6F40-431E-8475-878949A3BCC4}" presName="arrow" presStyleLbl="bgShp" presStyleIdx="0" presStyleCnt="1"/>
      <dgm:spPr>
        <a:solidFill>
          <a:schemeClr val="accent1"/>
        </a:solidFill>
      </dgm:spPr>
    </dgm:pt>
    <dgm:pt modelId="{C2ED2A41-D863-4505-A7E5-39B76075A255}" type="pres">
      <dgm:prSet presAssocID="{57157BBC-6F40-431E-8475-878949A3BCC4}" presName="linearProcess" presStyleCnt="0"/>
      <dgm:spPr/>
    </dgm:pt>
    <dgm:pt modelId="{4BEC1C19-7D03-4B9E-82A3-AC505558796B}" type="pres">
      <dgm:prSet presAssocID="{D293DD29-BDE5-4695-A44C-3C06FBE3498C}" presName="textNode" presStyleLbl="node1" presStyleIdx="0" presStyleCnt="5">
        <dgm:presLayoutVars>
          <dgm:bulletEnabled val="1"/>
        </dgm:presLayoutVars>
      </dgm:prSet>
      <dgm:spPr/>
    </dgm:pt>
    <dgm:pt modelId="{4326DA97-76AB-4EB1-8A12-D539110468C1}" type="pres">
      <dgm:prSet presAssocID="{8815A350-008E-4013-994C-C4EA541DF777}" presName="sibTrans" presStyleCnt="0"/>
      <dgm:spPr/>
    </dgm:pt>
    <dgm:pt modelId="{48C4BCE8-8D02-4F0D-A52E-27492DF6A158}" type="pres">
      <dgm:prSet presAssocID="{2850F7A7-DC75-4862-8F7C-059FF7158B56}" presName="textNode" presStyleLbl="node1" presStyleIdx="1" presStyleCnt="5">
        <dgm:presLayoutVars>
          <dgm:bulletEnabled val="1"/>
        </dgm:presLayoutVars>
      </dgm:prSet>
      <dgm:spPr/>
    </dgm:pt>
    <dgm:pt modelId="{6547E360-E5FE-40E9-8C1B-11155BE3B1CE}" type="pres">
      <dgm:prSet presAssocID="{DA7970B9-9690-4B1C-8F7F-FC786E6A5797}" presName="sibTrans" presStyleCnt="0"/>
      <dgm:spPr/>
    </dgm:pt>
    <dgm:pt modelId="{8AA215D6-08BE-447A-8EA8-621186A19A2A}" type="pres">
      <dgm:prSet presAssocID="{5284813F-314E-4978-9A08-1AB85E4DE0A5}" presName="textNode" presStyleLbl="node1" presStyleIdx="2" presStyleCnt="5">
        <dgm:presLayoutVars>
          <dgm:bulletEnabled val="1"/>
        </dgm:presLayoutVars>
      </dgm:prSet>
      <dgm:spPr/>
    </dgm:pt>
    <dgm:pt modelId="{272BD05B-465E-4358-944D-309F97AA3E10}" type="pres">
      <dgm:prSet presAssocID="{002E09FD-6E67-492B-B14E-8C9507B8C092}" presName="sibTrans" presStyleCnt="0"/>
      <dgm:spPr/>
    </dgm:pt>
    <dgm:pt modelId="{9CF0BA80-CA08-45C3-A05A-811B52493B62}" type="pres">
      <dgm:prSet presAssocID="{42716059-F447-41AA-95CD-81202276BDF9}" presName="textNode" presStyleLbl="node1" presStyleIdx="3" presStyleCnt="5">
        <dgm:presLayoutVars>
          <dgm:bulletEnabled val="1"/>
        </dgm:presLayoutVars>
      </dgm:prSet>
      <dgm:spPr/>
    </dgm:pt>
    <dgm:pt modelId="{082B58FF-C98A-48B0-A3C3-41787E46B125}" type="pres">
      <dgm:prSet presAssocID="{ADA5C8B5-76EF-4485-A334-F14A4C664122}" presName="sibTrans" presStyleCnt="0"/>
      <dgm:spPr/>
    </dgm:pt>
    <dgm:pt modelId="{54097C48-99F6-423A-A4D3-6FB3A984F2CB}" type="pres">
      <dgm:prSet presAssocID="{929B070D-7BB6-49CC-876C-094A2052492E}" presName="textNode" presStyleLbl="node1" presStyleIdx="4" presStyleCnt="5">
        <dgm:presLayoutVars>
          <dgm:bulletEnabled val="1"/>
        </dgm:presLayoutVars>
      </dgm:prSet>
      <dgm:spPr/>
    </dgm:pt>
  </dgm:ptLst>
  <dgm:cxnLst>
    <dgm:cxn modelId="{B9A12917-F7D7-4589-9F25-7B95932A1608}" type="presOf" srcId="{2850F7A7-DC75-4862-8F7C-059FF7158B56}" destId="{48C4BCE8-8D02-4F0D-A52E-27492DF6A158}" srcOrd="0" destOrd="0" presId="urn:microsoft.com/office/officeart/2005/8/layout/hProcess9"/>
    <dgm:cxn modelId="{CF7CD332-BDED-4A05-BD9A-86D1706DBEBB}" type="presOf" srcId="{57157BBC-6F40-431E-8475-878949A3BCC4}" destId="{48F0FC89-B5B1-460C-8B6A-4C04E62639DC}" srcOrd="0" destOrd="0" presId="urn:microsoft.com/office/officeart/2005/8/layout/hProcess9"/>
    <dgm:cxn modelId="{6E308061-290E-4E5A-AF6C-9397A9B13B71}" srcId="{57157BBC-6F40-431E-8475-878949A3BCC4}" destId="{5284813F-314E-4978-9A08-1AB85E4DE0A5}" srcOrd="2" destOrd="0" parTransId="{9908DD10-ED6C-4464-9F21-81CE58AA0FCB}" sibTransId="{002E09FD-6E67-492B-B14E-8C9507B8C092}"/>
    <dgm:cxn modelId="{3B5A3B76-6069-4175-AFEA-B392F6D8EAD8}" type="presOf" srcId="{42716059-F447-41AA-95CD-81202276BDF9}" destId="{9CF0BA80-CA08-45C3-A05A-811B52493B62}" srcOrd="0" destOrd="0" presId="urn:microsoft.com/office/officeart/2005/8/layout/hProcess9"/>
    <dgm:cxn modelId="{EBC7709A-802F-47E3-9958-C6354CD4CDE1}" srcId="{57157BBC-6F40-431E-8475-878949A3BCC4}" destId="{D293DD29-BDE5-4695-A44C-3C06FBE3498C}" srcOrd="0" destOrd="0" parTransId="{CACCD786-6132-413C-87FA-DF3F147455D5}" sibTransId="{8815A350-008E-4013-994C-C4EA541DF777}"/>
    <dgm:cxn modelId="{E70F91B2-C7D0-4CFB-BF6C-8568E1B64823}" srcId="{57157BBC-6F40-431E-8475-878949A3BCC4}" destId="{929B070D-7BB6-49CC-876C-094A2052492E}" srcOrd="4" destOrd="0" parTransId="{240D6F6D-B420-4F06-B55E-DB8A21E654DD}" sibTransId="{86E70245-19BB-4238-83EC-00085D0F1A4E}"/>
    <dgm:cxn modelId="{E432DEC6-51EA-4DFA-A9AC-0973AAB0E314}" type="presOf" srcId="{D293DD29-BDE5-4695-A44C-3C06FBE3498C}" destId="{4BEC1C19-7D03-4B9E-82A3-AC505558796B}" srcOrd="0" destOrd="0" presId="urn:microsoft.com/office/officeart/2005/8/layout/hProcess9"/>
    <dgm:cxn modelId="{2FE4C6CD-869E-4549-84C4-3A7E35DF2131}" type="presOf" srcId="{929B070D-7BB6-49CC-876C-094A2052492E}" destId="{54097C48-99F6-423A-A4D3-6FB3A984F2CB}" srcOrd="0" destOrd="0" presId="urn:microsoft.com/office/officeart/2005/8/layout/hProcess9"/>
    <dgm:cxn modelId="{331346E0-6B82-4D51-813C-DDB04A1B2643}" type="presOf" srcId="{5284813F-314E-4978-9A08-1AB85E4DE0A5}" destId="{8AA215D6-08BE-447A-8EA8-621186A19A2A}" srcOrd="0" destOrd="0" presId="urn:microsoft.com/office/officeart/2005/8/layout/hProcess9"/>
    <dgm:cxn modelId="{4D69FDE1-6DC4-4894-A991-52AD53168429}" srcId="{57157BBC-6F40-431E-8475-878949A3BCC4}" destId="{42716059-F447-41AA-95CD-81202276BDF9}" srcOrd="3" destOrd="0" parTransId="{4A107DD5-DBF0-43F3-9C86-1F5C2BE46666}" sibTransId="{ADA5C8B5-76EF-4485-A334-F14A4C664122}"/>
    <dgm:cxn modelId="{1C94C4F7-99AB-4A7A-90BC-2A9EFAD85342}" srcId="{57157BBC-6F40-431E-8475-878949A3BCC4}" destId="{2850F7A7-DC75-4862-8F7C-059FF7158B56}" srcOrd="1" destOrd="0" parTransId="{75CEC316-3319-4257-8B44-AC09118CE6A8}" sibTransId="{DA7970B9-9690-4B1C-8F7F-FC786E6A5797}"/>
    <dgm:cxn modelId="{926FB592-9BEA-4078-8558-37EBBEACBCC5}" type="presParOf" srcId="{48F0FC89-B5B1-460C-8B6A-4C04E62639DC}" destId="{4E9813B5-CECD-4982-882C-859D193C79E8}" srcOrd="0" destOrd="0" presId="urn:microsoft.com/office/officeart/2005/8/layout/hProcess9"/>
    <dgm:cxn modelId="{04990553-81A4-4FB5-930E-60FD7041657D}" type="presParOf" srcId="{48F0FC89-B5B1-460C-8B6A-4C04E62639DC}" destId="{C2ED2A41-D863-4505-A7E5-39B76075A255}" srcOrd="1" destOrd="0" presId="urn:microsoft.com/office/officeart/2005/8/layout/hProcess9"/>
    <dgm:cxn modelId="{0D5ADBCA-8E9B-42B7-9200-6886D48ACFC2}" type="presParOf" srcId="{C2ED2A41-D863-4505-A7E5-39B76075A255}" destId="{4BEC1C19-7D03-4B9E-82A3-AC505558796B}" srcOrd="0" destOrd="0" presId="urn:microsoft.com/office/officeart/2005/8/layout/hProcess9"/>
    <dgm:cxn modelId="{C407FF24-87C4-45C9-B7CB-5DEDB1318D68}" type="presParOf" srcId="{C2ED2A41-D863-4505-A7E5-39B76075A255}" destId="{4326DA97-76AB-4EB1-8A12-D539110468C1}" srcOrd="1" destOrd="0" presId="urn:microsoft.com/office/officeart/2005/8/layout/hProcess9"/>
    <dgm:cxn modelId="{1829919D-4A15-4179-A230-3037543A7C4D}" type="presParOf" srcId="{C2ED2A41-D863-4505-A7E5-39B76075A255}" destId="{48C4BCE8-8D02-4F0D-A52E-27492DF6A158}" srcOrd="2" destOrd="0" presId="urn:microsoft.com/office/officeart/2005/8/layout/hProcess9"/>
    <dgm:cxn modelId="{87B9D22D-72F3-465B-B2DB-7E4781798BB5}" type="presParOf" srcId="{C2ED2A41-D863-4505-A7E5-39B76075A255}" destId="{6547E360-E5FE-40E9-8C1B-11155BE3B1CE}" srcOrd="3" destOrd="0" presId="urn:microsoft.com/office/officeart/2005/8/layout/hProcess9"/>
    <dgm:cxn modelId="{61AEB784-A5FD-40B7-A8B1-DC9649A55413}" type="presParOf" srcId="{C2ED2A41-D863-4505-A7E5-39B76075A255}" destId="{8AA215D6-08BE-447A-8EA8-621186A19A2A}" srcOrd="4" destOrd="0" presId="urn:microsoft.com/office/officeart/2005/8/layout/hProcess9"/>
    <dgm:cxn modelId="{273D5F84-046C-41B8-9292-462701A62F34}" type="presParOf" srcId="{C2ED2A41-D863-4505-A7E5-39B76075A255}" destId="{272BD05B-465E-4358-944D-309F97AA3E10}" srcOrd="5" destOrd="0" presId="urn:microsoft.com/office/officeart/2005/8/layout/hProcess9"/>
    <dgm:cxn modelId="{E894E757-5AB1-4750-B522-2769A88A4C0B}" type="presParOf" srcId="{C2ED2A41-D863-4505-A7E5-39B76075A255}" destId="{9CF0BA80-CA08-45C3-A05A-811B52493B62}" srcOrd="6" destOrd="0" presId="urn:microsoft.com/office/officeart/2005/8/layout/hProcess9"/>
    <dgm:cxn modelId="{6B1FCAC3-42AD-4BA7-BBF6-B69E4EF9FE77}" type="presParOf" srcId="{C2ED2A41-D863-4505-A7E5-39B76075A255}" destId="{082B58FF-C98A-48B0-A3C3-41787E46B125}" srcOrd="7" destOrd="0" presId="urn:microsoft.com/office/officeart/2005/8/layout/hProcess9"/>
    <dgm:cxn modelId="{AB8B1E89-29F0-4D4E-81C9-0CD89C33AB7D}" type="presParOf" srcId="{C2ED2A41-D863-4505-A7E5-39B76075A255}" destId="{54097C48-99F6-423A-A4D3-6FB3A984F2C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700D6E-F19E-444D-8108-5230BBDE16D8}" type="doc">
      <dgm:prSet loTypeId="urn:microsoft.com/office/officeart/2011/layout/HexagonRadial#1" loCatId="cycle" qsTypeId="urn:microsoft.com/office/officeart/2005/8/quickstyle/simple1" qsCatId="simple" csTypeId="urn:microsoft.com/office/officeart/2005/8/colors/accent4_2" csCatId="accent4" phldr="1"/>
      <dgm:spPr/>
      <dgm:t>
        <a:bodyPr/>
        <a:lstStyle/>
        <a:p>
          <a:endParaRPr lang="en-US"/>
        </a:p>
      </dgm:t>
    </dgm:pt>
    <dgm:pt modelId="{9937032B-78EF-42FE-8FD6-62F81A5FCD84}">
      <dgm:prSet phldrT="[Text]"/>
      <dgm:spPr>
        <a:solidFill>
          <a:schemeClr val="accent2"/>
        </a:solidFill>
      </dgm:spPr>
      <dgm:t>
        <a:bodyPr/>
        <a:lstStyle/>
        <a:p>
          <a:r>
            <a:rPr lang="en-US" dirty="0">
              <a:solidFill>
                <a:schemeClr val="tx1"/>
              </a:solidFill>
            </a:rPr>
            <a:t>Protected PCI Coordinator</a:t>
          </a:r>
        </a:p>
      </dgm:t>
    </dgm:pt>
    <dgm:pt modelId="{C7DEBB6B-CBE5-476C-AF01-64CCCB6F9957}" type="parTrans" cxnId="{54BCA56D-FE52-42A9-A39D-4C2E3F20C083}">
      <dgm:prSet/>
      <dgm:spPr/>
      <dgm:t>
        <a:bodyPr/>
        <a:lstStyle/>
        <a:p>
          <a:endParaRPr lang="en-US"/>
        </a:p>
      </dgm:t>
    </dgm:pt>
    <dgm:pt modelId="{56D705AF-B415-41BE-BA48-EC4954B9FEBA}" type="sibTrans" cxnId="{54BCA56D-FE52-42A9-A39D-4C2E3F20C083}">
      <dgm:prSet/>
      <dgm:spPr/>
      <dgm:t>
        <a:bodyPr/>
        <a:lstStyle/>
        <a:p>
          <a:endParaRPr lang="en-US"/>
        </a:p>
      </dgm:t>
    </dgm:pt>
    <dgm:pt modelId="{68D017CA-C42F-416F-A1F1-7198C5B586B3}">
      <dgm:prSet phldrT="[Text]"/>
      <dgm:spPr>
        <a:solidFill>
          <a:schemeClr val="accent2"/>
        </a:solidFill>
      </dgm:spPr>
      <dgm:t>
        <a:bodyPr/>
        <a:lstStyle/>
        <a:p>
          <a:r>
            <a:rPr lang="en-US" dirty="0">
              <a:solidFill>
                <a:schemeClr val="tx1"/>
              </a:solidFill>
            </a:rPr>
            <a:t>Initial Consult</a:t>
          </a:r>
        </a:p>
      </dgm:t>
    </dgm:pt>
    <dgm:pt modelId="{A90C6DFB-4E1B-46B4-AC64-B44BAA3FD3BE}" type="parTrans" cxnId="{BCFCC0F9-803B-46F4-B998-1DA29037632B}">
      <dgm:prSet/>
      <dgm:spPr/>
      <dgm:t>
        <a:bodyPr/>
        <a:lstStyle/>
        <a:p>
          <a:endParaRPr lang="en-US"/>
        </a:p>
      </dgm:t>
    </dgm:pt>
    <dgm:pt modelId="{C89E9F9F-01E5-4AB2-B323-2406AAE29E2C}" type="sibTrans" cxnId="{BCFCC0F9-803B-46F4-B998-1DA29037632B}">
      <dgm:prSet/>
      <dgm:spPr/>
      <dgm:t>
        <a:bodyPr/>
        <a:lstStyle/>
        <a:p>
          <a:endParaRPr lang="en-US"/>
        </a:p>
      </dgm:t>
    </dgm:pt>
    <dgm:pt modelId="{107DDC63-81E7-4F57-89B5-267365A62947}">
      <dgm:prSet phldrT="[Text]"/>
      <dgm:spPr>
        <a:solidFill>
          <a:schemeClr val="accent2"/>
        </a:solidFill>
      </dgm:spPr>
      <dgm:t>
        <a:bodyPr/>
        <a:lstStyle/>
        <a:p>
          <a:r>
            <a:rPr lang="en-US" dirty="0">
              <a:solidFill>
                <a:schemeClr val="tx1"/>
              </a:solidFill>
            </a:rPr>
            <a:t>Heart Cath Procedure</a:t>
          </a:r>
        </a:p>
      </dgm:t>
    </dgm:pt>
    <dgm:pt modelId="{F5B72A27-7CFC-40AE-8673-7EFBF9170A8F}" type="parTrans" cxnId="{31686053-98FA-4981-BE2A-E318A9D6B722}">
      <dgm:prSet/>
      <dgm:spPr/>
      <dgm:t>
        <a:bodyPr/>
        <a:lstStyle/>
        <a:p>
          <a:endParaRPr lang="en-US"/>
        </a:p>
      </dgm:t>
    </dgm:pt>
    <dgm:pt modelId="{512969DA-47A1-42DF-88E2-2DB9B9D90E13}" type="sibTrans" cxnId="{31686053-98FA-4981-BE2A-E318A9D6B722}">
      <dgm:prSet/>
      <dgm:spPr/>
      <dgm:t>
        <a:bodyPr/>
        <a:lstStyle/>
        <a:p>
          <a:endParaRPr lang="en-US"/>
        </a:p>
      </dgm:t>
    </dgm:pt>
    <dgm:pt modelId="{D42D7533-6E27-4D59-B91A-66615AEBEE5F}">
      <dgm:prSet phldrT="[Text]"/>
      <dgm:spPr>
        <a:solidFill>
          <a:schemeClr val="accent2"/>
        </a:solidFill>
      </dgm:spPr>
      <dgm:t>
        <a:bodyPr/>
        <a:lstStyle/>
        <a:p>
          <a:r>
            <a:rPr lang="en-US" dirty="0">
              <a:solidFill>
                <a:schemeClr val="tx1"/>
              </a:solidFill>
            </a:rPr>
            <a:t>Heart Team Evaluation</a:t>
          </a:r>
        </a:p>
      </dgm:t>
    </dgm:pt>
    <dgm:pt modelId="{F3EF5C23-043E-42D2-8D6E-F2A4CA884C6F}" type="parTrans" cxnId="{139B09E7-0AF2-41D5-A65D-2038AC9C766C}">
      <dgm:prSet/>
      <dgm:spPr/>
      <dgm:t>
        <a:bodyPr/>
        <a:lstStyle/>
        <a:p>
          <a:endParaRPr lang="en-US"/>
        </a:p>
      </dgm:t>
    </dgm:pt>
    <dgm:pt modelId="{D87C8143-EF2B-423A-9CDB-70C0E9F992C3}" type="sibTrans" cxnId="{139B09E7-0AF2-41D5-A65D-2038AC9C766C}">
      <dgm:prSet/>
      <dgm:spPr/>
      <dgm:t>
        <a:bodyPr/>
        <a:lstStyle/>
        <a:p>
          <a:endParaRPr lang="en-US"/>
        </a:p>
      </dgm:t>
    </dgm:pt>
    <dgm:pt modelId="{678DA677-5F9F-4115-85ED-F433534CAD44}">
      <dgm:prSet phldrT="[Text]"/>
      <dgm:spPr>
        <a:solidFill>
          <a:schemeClr val="accent2"/>
        </a:solidFill>
      </dgm:spPr>
      <dgm:t>
        <a:bodyPr/>
        <a:lstStyle/>
        <a:p>
          <a:r>
            <a:rPr lang="en-US" dirty="0">
              <a:solidFill>
                <a:schemeClr val="tx1"/>
              </a:solidFill>
            </a:rPr>
            <a:t>High risk PCI performed</a:t>
          </a:r>
        </a:p>
      </dgm:t>
    </dgm:pt>
    <dgm:pt modelId="{740DF8EE-9A32-40C1-B6F7-19DE6EB643FA}" type="parTrans" cxnId="{D6331058-595C-45DC-B391-037DF6E92EEF}">
      <dgm:prSet/>
      <dgm:spPr/>
      <dgm:t>
        <a:bodyPr/>
        <a:lstStyle/>
        <a:p>
          <a:endParaRPr lang="en-US"/>
        </a:p>
      </dgm:t>
    </dgm:pt>
    <dgm:pt modelId="{6DB5C872-F1CD-44D4-8201-3695C12D1164}" type="sibTrans" cxnId="{D6331058-595C-45DC-B391-037DF6E92EEF}">
      <dgm:prSet/>
      <dgm:spPr/>
      <dgm:t>
        <a:bodyPr/>
        <a:lstStyle/>
        <a:p>
          <a:endParaRPr lang="en-US"/>
        </a:p>
      </dgm:t>
    </dgm:pt>
    <dgm:pt modelId="{F838A2BE-4AF6-45BB-9B13-884AD7C9234E}">
      <dgm:prSet phldrT="[Text]"/>
      <dgm:spPr>
        <a:solidFill>
          <a:schemeClr val="accent2"/>
        </a:solidFill>
      </dgm:spPr>
      <dgm:t>
        <a:bodyPr/>
        <a:lstStyle/>
        <a:p>
          <a:r>
            <a:rPr lang="en-US" dirty="0">
              <a:solidFill>
                <a:schemeClr val="tx1"/>
              </a:solidFill>
            </a:rPr>
            <a:t>Follow Up</a:t>
          </a:r>
        </a:p>
        <a:p>
          <a:r>
            <a:rPr lang="en-US" dirty="0">
              <a:solidFill>
                <a:schemeClr val="tx1"/>
              </a:solidFill>
            </a:rPr>
            <a:t>Care with </a:t>
          </a:r>
        </a:p>
        <a:p>
          <a:r>
            <a:rPr lang="en-US" dirty="0">
              <a:solidFill>
                <a:schemeClr val="tx1"/>
              </a:solidFill>
            </a:rPr>
            <a:t>Referral MD </a:t>
          </a:r>
        </a:p>
      </dgm:t>
    </dgm:pt>
    <dgm:pt modelId="{3594AE3E-C276-4A75-B658-E96B9415E691}" type="parTrans" cxnId="{D3E2DFDA-027F-45FD-ADAF-5B01FD02B658}">
      <dgm:prSet/>
      <dgm:spPr/>
      <dgm:t>
        <a:bodyPr/>
        <a:lstStyle/>
        <a:p>
          <a:endParaRPr lang="en-US"/>
        </a:p>
      </dgm:t>
    </dgm:pt>
    <dgm:pt modelId="{2413C1B5-A3E3-49D4-A4ED-F383257C7B97}" type="sibTrans" cxnId="{D3E2DFDA-027F-45FD-ADAF-5B01FD02B658}">
      <dgm:prSet/>
      <dgm:spPr/>
      <dgm:t>
        <a:bodyPr/>
        <a:lstStyle/>
        <a:p>
          <a:endParaRPr lang="en-US"/>
        </a:p>
      </dgm:t>
    </dgm:pt>
    <dgm:pt modelId="{AB7CE182-6E95-43DA-B05E-C04EAD585FF6}">
      <dgm:prSet phldrT="[Text]" phldr="1"/>
      <dgm:spPr/>
      <dgm:t>
        <a:bodyPr/>
        <a:lstStyle/>
        <a:p>
          <a:endParaRPr lang="en-US" dirty="0"/>
        </a:p>
      </dgm:t>
    </dgm:pt>
    <dgm:pt modelId="{6D013996-CB3D-460C-A23D-678C3E755EE9}" type="parTrans" cxnId="{BE0DB464-3A83-4A23-AE4E-7D72524AF801}">
      <dgm:prSet/>
      <dgm:spPr/>
      <dgm:t>
        <a:bodyPr/>
        <a:lstStyle/>
        <a:p>
          <a:endParaRPr lang="en-US"/>
        </a:p>
      </dgm:t>
    </dgm:pt>
    <dgm:pt modelId="{A7A638B8-CFD3-4C45-8F1B-2AFF739FC5F2}" type="sibTrans" cxnId="{BE0DB464-3A83-4A23-AE4E-7D72524AF801}">
      <dgm:prSet/>
      <dgm:spPr/>
      <dgm:t>
        <a:bodyPr/>
        <a:lstStyle/>
        <a:p>
          <a:endParaRPr lang="en-US"/>
        </a:p>
      </dgm:t>
    </dgm:pt>
    <dgm:pt modelId="{24E22613-73E9-48CA-A3AD-C9372E80694D}">
      <dgm:prSet/>
      <dgm:spPr>
        <a:solidFill>
          <a:schemeClr val="accent2"/>
        </a:solidFill>
      </dgm:spPr>
      <dgm:t>
        <a:bodyPr/>
        <a:lstStyle/>
        <a:p>
          <a:r>
            <a:rPr lang="en-US" dirty="0">
              <a:solidFill>
                <a:schemeClr val="tx1"/>
              </a:solidFill>
            </a:rPr>
            <a:t>Outreach education</a:t>
          </a:r>
        </a:p>
      </dgm:t>
    </dgm:pt>
    <dgm:pt modelId="{397268C6-CDA5-4509-95C3-B54699A4893D}" type="parTrans" cxnId="{CD131DC4-C259-441E-87E8-C72007C60424}">
      <dgm:prSet/>
      <dgm:spPr/>
      <dgm:t>
        <a:bodyPr/>
        <a:lstStyle/>
        <a:p>
          <a:endParaRPr lang="en-US"/>
        </a:p>
      </dgm:t>
    </dgm:pt>
    <dgm:pt modelId="{0A1A8371-1F5F-4D07-8FA0-CEF688AF8A82}" type="sibTrans" cxnId="{CD131DC4-C259-441E-87E8-C72007C60424}">
      <dgm:prSet/>
      <dgm:spPr/>
      <dgm:t>
        <a:bodyPr/>
        <a:lstStyle/>
        <a:p>
          <a:endParaRPr lang="en-US"/>
        </a:p>
      </dgm:t>
    </dgm:pt>
    <dgm:pt modelId="{A529B6C3-57CA-4C6D-8EE6-4B7A740DF828}" type="pres">
      <dgm:prSet presAssocID="{E7700D6E-F19E-444D-8108-5230BBDE16D8}" presName="Name0" presStyleCnt="0">
        <dgm:presLayoutVars>
          <dgm:chMax val="1"/>
          <dgm:chPref val="1"/>
          <dgm:dir/>
          <dgm:animOne val="branch"/>
          <dgm:animLvl val="lvl"/>
        </dgm:presLayoutVars>
      </dgm:prSet>
      <dgm:spPr/>
    </dgm:pt>
    <dgm:pt modelId="{03C30DF4-494F-4AD3-ABD1-1D71A6501C3F}" type="pres">
      <dgm:prSet presAssocID="{9937032B-78EF-42FE-8FD6-62F81A5FCD84}" presName="Parent" presStyleLbl="node0" presStyleIdx="0" presStyleCnt="1">
        <dgm:presLayoutVars>
          <dgm:chMax val="6"/>
          <dgm:chPref val="6"/>
        </dgm:presLayoutVars>
      </dgm:prSet>
      <dgm:spPr/>
    </dgm:pt>
    <dgm:pt modelId="{E67F309B-D6B0-4F8F-853B-B50D76FCADD5}" type="pres">
      <dgm:prSet presAssocID="{68D017CA-C42F-416F-A1F1-7198C5B586B3}" presName="Accent1" presStyleCnt="0"/>
      <dgm:spPr/>
    </dgm:pt>
    <dgm:pt modelId="{C8584D72-E6BB-4DE8-917B-A5578B5E5B98}" type="pres">
      <dgm:prSet presAssocID="{68D017CA-C42F-416F-A1F1-7198C5B586B3}" presName="Accent" presStyleLbl="bgShp" presStyleIdx="0" presStyleCnt="6"/>
      <dgm:spPr/>
    </dgm:pt>
    <dgm:pt modelId="{A89A8799-4FE5-4B6C-B863-68C30146C77B}" type="pres">
      <dgm:prSet presAssocID="{68D017CA-C42F-416F-A1F1-7198C5B586B3}" presName="Child1" presStyleLbl="node1" presStyleIdx="0" presStyleCnt="6">
        <dgm:presLayoutVars>
          <dgm:chMax val="0"/>
          <dgm:chPref val="0"/>
          <dgm:bulletEnabled val="1"/>
        </dgm:presLayoutVars>
      </dgm:prSet>
      <dgm:spPr/>
    </dgm:pt>
    <dgm:pt modelId="{CE483637-0218-4FB0-AB74-3B15324B7993}" type="pres">
      <dgm:prSet presAssocID="{107DDC63-81E7-4F57-89B5-267365A62947}" presName="Accent2" presStyleCnt="0"/>
      <dgm:spPr/>
    </dgm:pt>
    <dgm:pt modelId="{D3D077AF-B3BE-4F89-87C3-8EB9920D0519}" type="pres">
      <dgm:prSet presAssocID="{107DDC63-81E7-4F57-89B5-267365A62947}" presName="Accent" presStyleLbl="bgShp" presStyleIdx="1" presStyleCnt="6"/>
      <dgm:spPr/>
    </dgm:pt>
    <dgm:pt modelId="{2E49B787-B94D-4EE5-935F-D9625FE78612}" type="pres">
      <dgm:prSet presAssocID="{107DDC63-81E7-4F57-89B5-267365A62947}" presName="Child2" presStyleLbl="node1" presStyleIdx="1" presStyleCnt="6">
        <dgm:presLayoutVars>
          <dgm:chMax val="0"/>
          <dgm:chPref val="0"/>
          <dgm:bulletEnabled val="1"/>
        </dgm:presLayoutVars>
      </dgm:prSet>
      <dgm:spPr/>
    </dgm:pt>
    <dgm:pt modelId="{96434F46-4FDC-48F8-A251-50EA9006C57B}" type="pres">
      <dgm:prSet presAssocID="{D42D7533-6E27-4D59-B91A-66615AEBEE5F}" presName="Accent3" presStyleCnt="0"/>
      <dgm:spPr/>
    </dgm:pt>
    <dgm:pt modelId="{824F9739-0906-4363-9246-AEF4F392BEFE}" type="pres">
      <dgm:prSet presAssocID="{D42D7533-6E27-4D59-B91A-66615AEBEE5F}" presName="Accent" presStyleLbl="bgShp" presStyleIdx="2" presStyleCnt="6"/>
      <dgm:spPr/>
    </dgm:pt>
    <dgm:pt modelId="{20E43481-A224-4D95-A0FF-A113800563DE}" type="pres">
      <dgm:prSet presAssocID="{D42D7533-6E27-4D59-B91A-66615AEBEE5F}" presName="Child3" presStyleLbl="node1" presStyleIdx="2" presStyleCnt="6">
        <dgm:presLayoutVars>
          <dgm:chMax val="0"/>
          <dgm:chPref val="0"/>
          <dgm:bulletEnabled val="1"/>
        </dgm:presLayoutVars>
      </dgm:prSet>
      <dgm:spPr/>
    </dgm:pt>
    <dgm:pt modelId="{28F4B3E7-D31B-421A-8426-B292853427DE}" type="pres">
      <dgm:prSet presAssocID="{678DA677-5F9F-4115-85ED-F433534CAD44}" presName="Accent4" presStyleCnt="0"/>
      <dgm:spPr/>
    </dgm:pt>
    <dgm:pt modelId="{5A0FBEDB-C8A3-4CEF-A102-401C73540CAC}" type="pres">
      <dgm:prSet presAssocID="{678DA677-5F9F-4115-85ED-F433534CAD44}" presName="Accent" presStyleLbl="bgShp" presStyleIdx="3" presStyleCnt="6"/>
      <dgm:spPr/>
    </dgm:pt>
    <dgm:pt modelId="{92801401-A665-433F-BFAE-02E632F31AB2}" type="pres">
      <dgm:prSet presAssocID="{678DA677-5F9F-4115-85ED-F433534CAD44}" presName="Child4" presStyleLbl="node1" presStyleIdx="3" presStyleCnt="6">
        <dgm:presLayoutVars>
          <dgm:chMax val="0"/>
          <dgm:chPref val="0"/>
          <dgm:bulletEnabled val="1"/>
        </dgm:presLayoutVars>
      </dgm:prSet>
      <dgm:spPr/>
    </dgm:pt>
    <dgm:pt modelId="{A3BE6AEF-726F-4149-81C5-1E1391E88A70}" type="pres">
      <dgm:prSet presAssocID="{F838A2BE-4AF6-45BB-9B13-884AD7C9234E}" presName="Accent5" presStyleCnt="0"/>
      <dgm:spPr/>
    </dgm:pt>
    <dgm:pt modelId="{3FC95AD9-E771-4CCD-8927-0659045446D6}" type="pres">
      <dgm:prSet presAssocID="{F838A2BE-4AF6-45BB-9B13-884AD7C9234E}" presName="Accent" presStyleLbl="bgShp" presStyleIdx="4" presStyleCnt="6"/>
      <dgm:spPr/>
    </dgm:pt>
    <dgm:pt modelId="{4F6D85E5-B211-4EF6-93AB-28CA23063979}" type="pres">
      <dgm:prSet presAssocID="{F838A2BE-4AF6-45BB-9B13-884AD7C9234E}" presName="Child5" presStyleLbl="node1" presStyleIdx="4" presStyleCnt="6">
        <dgm:presLayoutVars>
          <dgm:chMax val="0"/>
          <dgm:chPref val="0"/>
          <dgm:bulletEnabled val="1"/>
        </dgm:presLayoutVars>
      </dgm:prSet>
      <dgm:spPr/>
    </dgm:pt>
    <dgm:pt modelId="{C3EF294A-489D-4FBD-B5F1-4ACAACD6E9C3}" type="pres">
      <dgm:prSet presAssocID="{24E22613-73E9-48CA-A3AD-C9372E80694D}" presName="Accent6" presStyleCnt="0"/>
      <dgm:spPr/>
    </dgm:pt>
    <dgm:pt modelId="{01A991E5-6E89-43EE-83AB-A856492279A5}" type="pres">
      <dgm:prSet presAssocID="{24E22613-73E9-48CA-A3AD-C9372E80694D}" presName="Accent" presStyleLbl="bgShp" presStyleIdx="5" presStyleCnt="6"/>
      <dgm:spPr/>
    </dgm:pt>
    <dgm:pt modelId="{170B2C43-DEF9-45AC-8FAA-B2C96E587418}" type="pres">
      <dgm:prSet presAssocID="{24E22613-73E9-48CA-A3AD-C9372E80694D}" presName="Child6" presStyleLbl="node1" presStyleIdx="5" presStyleCnt="6">
        <dgm:presLayoutVars>
          <dgm:chMax val="0"/>
          <dgm:chPref val="0"/>
          <dgm:bulletEnabled val="1"/>
        </dgm:presLayoutVars>
      </dgm:prSet>
      <dgm:spPr/>
    </dgm:pt>
  </dgm:ptLst>
  <dgm:cxnLst>
    <dgm:cxn modelId="{8BB22926-02D6-45C8-ABC4-114511BB699B}" type="presOf" srcId="{107DDC63-81E7-4F57-89B5-267365A62947}" destId="{2E49B787-B94D-4EE5-935F-D9625FE78612}" srcOrd="0" destOrd="0" presId="urn:microsoft.com/office/officeart/2011/layout/HexagonRadial#1"/>
    <dgm:cxn modelId="{7B51972B-4FED-457C-820C-D4F60F0BFC0E}" type="presOf" srcId="{D42D7533-6E27-4D59-B91A-66615AEBEE5F}" destId="{20E43481-A224-4D95-A0FF-A113800563DE}" srcOrd="0" destOrd="0" presId="urn:microsoft.com/office/officeart/2011/layout/HexagonRadial#1"/>
    <dgm:cxn modelId="{F6B37C61-FCEE-41B3-AB37-1D274FA53A0D}" type="presOf" srcId="{9937032B-78EF-42FE-8FD6-62F81A5FCD84}" destId="{03C30DF4-494F-4AD3-ABD1-1D71A6501C3F}" srcOrd="0" destOrd="0" presId="urn:microsoft.com/office/officeart/2011/layout/HexagonRadial#1"/>
    <dgm:cxn modelId="{BE0DB464-3A83-4A23-AE4E-7D72524AF801}" srcId="{9937032B-78EF-42FE-8FD6-62F81A5FCD84}" destId="{AB7CE182-6E95-43DA-B05E-C04EAD585FF6}" srcOrd="6" destOrd="0" parTransId="{6D013996-CB3D-460C-A23D-678C3E755EE9}" sibTransId="{A7A638B8-CFD3-4C45-8F1B-2AFF739FC5F2}"/>
    <dgm:cxn modelId="{54BCA56D-FE52-42A9-A39D-4C2E3F20C083}" srcId="{E7700D6E-F19E-444D-8108-5230BBDE16D8}" destId="{9937032B-78EF-42FE-8FD6-62F81A5FCD84}" srcOrd="0" destOrd="0" parTransId="{C7DEBB6B-CBE5-476C-AF01-64CCCB6F9957}" sibTransId="{56D705AF-B415-41BE-BA48-EC4954B9FEBA}"/>
    <dgm:cxn modelId="{31686053-98FA-4981-BE2A-E318A9D6B722}" srcId="{9937032B-78EF-42FE-8FD6-62F81A5FCD84}" destId="{107DDC63-81E7-4F57-89B5-267365A62947}" srcOrd="1" destOrd="0" parTransId="{F5B72A27-7CFC-40AE-8673-7EFBF9170A8F}" sibTransId="{512969DA-47A1-42DF-88E2-2DB9B9D90E13}"/>
    <dgm:cxn modelId="{D6331058-595C-45DC-B391-037DF6E92EEF}" srcId="{9937032B-78EF-42FE-8FD6-62F81A5FCD84}" destId="{678DA677-5F9F-4115-85ED-F433534CAD44}" srcOrd="3" destOrd="0" parTransId="{740DF8EE-9A32-40C1-B6F7-19DE6EB643FA}" sibTransId="{6DB5C872-F1CD-44D4-8201-3695C12D1164}"/>
    <dgm:cxn modelId="{617188A1-E36F-43C3-81EA-322BD8AD4E52}" type="presOf" srcId="{24E22613-73E9-48CA-A3AD-C9372E80694D}" destId="{170B2C43-DEF9-45AC-8FAA-B2C96E587418}" srcOrd="0" destOrd="0" presId="urn:microsoft.com/office/officeart/2011/layout/HexagonRadial#1"/>
    <dgm:cxn modelId="{A4284CB3-FB9B-45A7-AC69-E30BF9A8DB67}" type="presOf" srcId="{E7700D6E-F19E-444D-8108-5230BBDE16D8}" destId="{A529B6C3-57CA-4C6D-8EE6-4B7A740DF828}" srcOrd="0" destOrd="0" presId="urn:microsoft.com/office/officeart/2011/layout/HexagonRadial#1"/>
    <dgm:cxn modelId="{CD131DC4-C259-441E-87E8-C72007C60424}" srcId="{9937032B-78EF-42FE-8FD6-62F81A5FCD84}" destId="{24E22613-73E9-48CA-A3AD-C9372E80694D}" srcOrd="5" destOrd="0" parTransId="{397268C6-CDA5-4509-95C3-B54699A4893D}" sibTransId="{0A1A8371-1F5F-4D07-8FA0-CEF688AF8A82}"/>
    <dgm:cxn modelId="{D44647C5-65BB-4F2D-84E0-7C306D916578}" type="presOf" srcId="{68D017CA-C42F-416F-A1F1-7198C5B586B3}" destId="{A89A8799-4FE5-4B6C-B863-68C30146C77B}" srcOrd="0" destOrd="0" presId="urn:microsoft.com/office/officeart/2011/layout/HexagonRadial#1"/>
    <dgm:cxn modelId="{1A9D63C9-C35C-471C-ABEA-F8F5E16305E6}" type="presOf" srcId="{678DA677-5F9F-4115-85ED-F433534CAD44}" destId="{92801401-A665-433F-BFAE-02E632F31AB2}" srcOrd="0" destOrd="0" presId="urn:microsoft.com/office/officeart/2011/layout/HexagonRadial#1"/>
    <dgm:cxn modelId="{FA64EBC9-AA20-45E2-96AC-7501915696CD}" type="presOf" srcId="{F838A2BE-4AF6-45BB-9B13-884AD7C9234E}" destId="{4F6D85E5-B211-4EF6-93AB-28CA23063979}" srcOrd="0" destOrd="0" presId="urn:microsoft.com/office/officeart/2011/layout/HexagonRadial#1"/>
    <dgm:cxn modelId="{D3E2DFDA-027F-45FD-ADAF-5B01FD02B658}" srcId="{9937032B-78EF-42FE-8FD6-62F81A5FCD84}" destId="{F838A2BE-4AF6-45BB-9B13-884AD7C9234E}" srcOrd="4" destOrd="0" parTransId="{3594AE3E-C276-4A75-B658-E96B9415E691}" sibTransId="{2413C1B5-A3E3-49D4-A4ED-F383257C7B97}"/>
    <dgm:cxn modelId="{139B09E7-0AF2-41D5-A65D-2038AC9C766C}" srcId="{9937032B-78EF-42FE-8FD6-62F81A5FCD84}" destId="{D42D7533-6E27-4D59-B91A-66615AEBEE5F}" srcOrd="2" destOrd="0" parTransId="{F3EF5C23-043E-42D2-8D6E-F2A4CA884C6F}" sibTransId="{D87C8143-EF2B-423A-9CDB-70C0E9F992C3}"/>
    <dgm:cxn modelId="{BCFCC0F9-803B-46F4-B998-1DA29037632B}" srcId="{9937032B-78EF-42FE-8FD6-62F81A5FCD84}" destId="{68D017CA-C42F-416F-A1F1-7198C5B586B3}" srcOrd="0" destOrd="0" parTransId="{A90C6DFB-4E1B-46B4-AC64-B44BAA3FD3BE}" sibTransId="{C89E9F9F-01E5-4AB2-B323-2406AAE29E2C}"/>
    <dgm:cxn modelId="{5AE41753-E59D-4B63-91DA-D0E6442C86A6}" type="presParOf" srcId="{A529B6C3-57CA-4C6D-8EE6-4B7A740DF828}" destId="{03C30DF4-494F-4AD3-ABD1-1D71A6501C3F}" srcOrd="0" destOrd="0" presId="urn:microsoft.com/office/officeart/2011/layout/HexagonRadial#1"/>
    <dgm:cxn modelId="{ED62F53F-1F98-485E-8EBD-7DEF53819EC6}" type="presParOf" srcId="{A529B6C3-57CA-4C6D-8EE6-4B7A740DF828}" destId="{E67F309B-D6B0-4F8F-853B-B50D76FCADD5}" srcOrd="1" destOrd="0" presId="urn:microsoft.com/office/officeart/2011/layout/HexagonRadial#1"/>
    <dgm:cxn modelId="{F1324E77-5A8C-4AF9-9956-359A3115C333}" type="presParOf" srcId="{E67F309B-D6B0-4F8F-853B-B50D76FCADD5}" destId="{C8584D72-E6BB-4DE8-917B-A5578B5E5B98}" srcOrd="0" destOrd="0" presId="urn:microsoft.com/office/officeart/2011/layout/HexagonRadial#1"/>
    <dgm:cxn modelId="{5E11CAC6-A4A6-4F19-9F2D-3B1115E4A3CE}" type="presParOf" srcId="{A529B6C3-57CA-4C6D-8EE6-4B7A740DF828}" destId="{A89A8799-4FE5-4B6C-B863-68C30146C77B}" srcOrd="2" destOrd="0" presId="urn:microsoft.com/office/officeart/2011/layout/HexagonRadial#1"/>
    <dgm:cxn modelId="{3D3AFB58-5142-433D-B9F4-11AB24219B55}" type="presParOf" srcId="{A529B6C3-57CA-4C6D-8EE6-4B7A740DF828}" destId="{CE483637-0218-4FB0-AB74-3B15324B7993}" srcOrd="3" destOrd="0" presId="urn:microsoft.com/office/officeart/2011/layout/HexagonRadial#1"/>
    <dgm:cxn modelId="{3CB26C6C-8678-4D89-B3EE-2E968FCF588E}" type="presParOf" srcId="{CE483637-0218-4FB0-AB74-3B15324B7993}" destId="{D3D077AF-B3BE-4F89-87C3-8EB9920D0519}" srcOrd="0" destOrd="0" presId="urn:microsoft.com/office/officeart/2011/layout/HexagonRadial#1"/>
    <dgm:cxn modelId="{2A82FB9B-A8C7-4B2C-8F89-FF24364DC9F7}" type="presParOf" srcId="{A529B6C3-57CA-4C6D-8EE6-4B7A740DF828}" destId="{2E49B787-B94D-4EE5-935F-D9625FE78612}" srcOrd="4" destOrd="0" presId="urn:microsoft.com/office/officeart/2011/layout/HexagonRadial#1"/>
    <dgm:cxn modelId="{8C4E53D5-4BD0-4F23-A2B0-3BEAA0C9CF19}" type="presParOf" srcId="{A529B6C3-57CA-4C6D-8EE6-4B7A740DF828}" destId="{96434F46-4FDC-48F8-A251-50EA9006C57B}" srcOrd="5" destOrd="0" presId="urn:microsoft.com/office/officeart/2011/layout/HexagonRadial#1"/>
    <dgm:cxn modelId="{46D90B3C-FE9E-4048-82E2-2A227BEC6F0D}" type="presParOf" srcId="{96434F46-4FDC-48F8-A251-50EA9006C57B}" destId="{824F9739-0906-4363-9246-AEF4F392BEFE}" srcOrd="0" destOrd="0" presId="urn:microsoft.com/office/officeart/2011/layout/HexagonRadial#1"/>
    <dgm:cxn modelId="{BB9577CA-FD93-4E5E-8185-12C71A960DB7}" type="presParOf" srcId="{A529B6C3-57CA-4C6D-8EE6-4B7A740DF828}" destId="{20E43481-A224-4D95-A0FF-A113800563DE}" srcOrd="6" destOrd="0" presId="urn:microsoft.com/office/officeart/2011/layout/HexagonRadial#1"/>
    <dgm:cxn modelId="{DF3FE5CF-868E-4F10-966E-6459448C2573}" type="presParOf" srcId="{A529B6C3-57CA-4C6D-8EE6-4B7A740DF828}" destId="{28F4B3E7-D31B-421A-8426-B292853427DE}" srcOrd="7" destOrd="0" presId="urn:microsoft.com/office/officeart/2011/layout/HexagonRadial#1"/>
    <dgm:cxn modelId="{F17551C9-DE20-4DAA-ACD5-B7FD95FE11FB}" type="presParOf" srcId="{28F4B3E7-D31B-421A-8426-B292853427DE}" destId="{5A0FBEDB-C8A3-4CEF-A102-401C73540CAC}" srcOrd="0" destOrd="0" presId="urn:microsoft.com/office/officeart/2011/layout/HexagonRadial#1"/>
    <dgm:cxn modelId="{2049FF57-204B-4906-9D2A-6CC9A6315DA1}" type="presParOf" srcId="{A529B6C3-57CA-4C6D-8EE6-4B7A740DF828}" destId="{92801401-A665-433F-BFAE-02E632F31AB2}" srcOrd="8" destOrd="0" presId="urn:microsoft.com/office/officeart/2011/layout/HexagonRadial#1"/>
    <dgm:cxn modelId="{24F19353-83BB-4397-973F-0FBE82085CDE}" type="presParOf" srcId="{A529B6C3-57CA-4C6D-8EE6-4B7A740DF828}" destId="{A3BE6AEF-726F-4149-81C5-1E1391E88A70}" srcOrd="9" destOrd="0" presId="urn:microsoft.com/office/officeart/2011/layout/HexagonRadial#1"/>
    <dgm:cxn modelId="{9F8FE7DC-2B25-479D-A0D7-4640CEFE0462}" type="presParOf" srcId="{A3BE6AEF-726F-4149-81C5-1E1391E88A70}" destId="{3FC95AD9-E771-4CCD-8927-0659045446D6}" srcOrd="0" destOrd="0" presId="urn:microsoft.com/office/officeart/2011/layout/HexagonRadial#1"/>
    <dgm:cxn modelId="{79C4397F-1E8D-42B1-96E5-FC6E3B22954A}" type="presParOf" srcId="{A529B6C3-57CA-4C6D-8EE6-4B7A740DF828}" destId="{4F6D85E5-B211-4EF6-93AB-28CA23063979}" srcOrd="10" destOrd="0" presId="urn:microsoft.com/office/officeart/2011/layout/HexagonRadial#1"/>
    <dgm:cxn modelId="{FAB60C28-91E8-4ED3-BF94-CF1742DEA7CE}" type="presParOf" srcId="{A529B6C3-57CA-4C6D-8EE6-4B7A740DF828}" destId="{C3EF294A-489D-4FBD-B5F1-4ACAACD6E9C3}" srcOrd="11" destOrd="0" presId="urn:microsoft.com/office/officeart/2011/layout/HexagonRadial#1"/>
    <dgm:cxn modelId="{054CB319-8C52-4C4C-B930-EA9B14FF1E9F}" type="presParOf" srcId="{C3EF294A-489D-4FBD-B5F1-4ACAACD6E9C3}" destId="{01A991E5-6E89-43EE-83AB-A856492279A5}" srcOrd="0" destOrd="0" presId="urn:microsoft.com/office/officeart/2011/layout/HexagonRadial#1"/>
    <dgm:cxn modelId="{42367E54-A508-4BC4-827F-6894F23E028C}" type="presParOf" srcId="{A529B6C3-57CA-4C6D-8EE6-4B7A740DF828}" destId="{170B2C43-DEF9-45AC-8FAA-B2C96E587418}" srcOrd="12" destOrd="0" presId="urn:microsoft.com/office/officeart/2011/layout/Hexagon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5CECBE-0B46-4D0F-96D4-90B93FCDF0F5}" type="doc">
      <dgm:prSet loTypeId="urn:microsoft.com/office/officeart/2005/8/layout/hProcess9" loCatId="Inbox" qsTypeId="urn:microsoft.com/office/officeart/2005/8/quickstyle/simple1" qsCatId="simple" csTypeId="urn:microsoft.com/office/officeart/2005/8/colors/colorful2" csCatId="colorful" phldr="1"/>
      <dgm:spPr/>
      <dgm:t>
        <a:bodyPr/>
        <a:lstStyle/>
        <a:p>
          <a:endParaRPr lang="en-US"/>
        </a:p>
      </dgm:t>
    </dgm:pt>
    <dgm:pt modelId="{2F038AA7-9BF4-47D4-A1ED-0AAA01D1C434}">
      <dgm:prSet/>
      <dgm:spPr/>
      <dgm:t>
        <a:bodyPr/>
        <a:lstStyle/>
        <a:p>
          <a:r>
            <a:rPr lang="en-US" dirty="0">
              <a:solidFill>
                <a:schemeClr val="bg1"/>
              </a:solidFill>
            </a:rPr>
            <a:t>Establish reimbursement for the hospital with a specific payment for Protected PCI, analogous to TAVR or LVAD</a:t>
          </a:r>
        </a:p>
      </dgm:t>
    </dgm:pt>
    <dgm:pt modelId="{996B258B-BA64-40C1-9D60-B1A7CACDD8DE}" type="parTrans" cxnId="{9674920D-1353-4AAE-8B2D-452B5CF6718E}">
      <dgm:prSet/>
      <dgm:spPr/>
      <dgm:t>
        <a:bodyPr/>
        <a:lstStyle/>
        <a:p>
          <a:endParaRPr lang="en-US"/>
        </a:p>
      </dgm:t>
    </dgm:pt>
    <dgm:pt modelId="{90350789-86F4-4D96-B814-FA70D37185AD}" type="sibTrans" cxnId="{9674920D-1353-4AAE-8B2D-452B5CF6718E}">
      <dgm:prSet/>
      <dgm:spPr/>
      <dgm:t>
        <a:bodyPr/>
        <a:lstStyle/>
        <a:p>
          <a:endParaRPr lang="en-US"/>
        </a:p>
      </dgm:t>
    </dgm:pt>
    <dgm:pt modelId="{BE3D731B-6C28-4E6F-AE1C-502D8954976A}">
      <dgm:prSet/>
      <dgm:spPr>
        <a:solidFill>
          <a:schemeClr val="accent3"/>
        </a:solidFill>
      </dgm:spPr>
      <dgm:t>
        <a:bodyPr/>
        <a:lstStyle/>
        <a:p>
          <a:r>
            <a:rPr lang="en-US" dirty="0">
              <a:solidFill>
                <a:schemeClr val="bg1"/>
              </a:solidFill>
            </a:rPr>
            <a:t>Establish reimbursement for physicians, not bundled with PCI</a:t>
          </a:r>
        </a:p>
      </dgm:t>
    </dgm:pt>
    <dgm:pt modelId="{D4AF6B5A-62E8-4863-AD13-E6DAE609C873}" type="parTrans" cxnId="{9A2F27EA-112D-4978-8E77-A03084147FBB}">
      <dgm:prSet/>
      <dgm:spPr/>
      <dgm:t>
        <a:bodyPr/>
        <a:lstStyle/>
        <a:p>
          <a:endParaRPr lang="en-US"/>
        </a:p>
      </dgm:t>
    </dgm:pt>
    <dgm:pt modelId="{0645BCED-EB0F-422D-8378-C78E97BE5AA7}" type="sibTrans" cxnId="{9A2F27EA-112D-4978-8E77-A03084147FBB}">
      <dgm:prSet/>
      <dgm:spPr/>
      <dgm:t>
        <a:bodyPr/>
        <a:lstStyle/>
        <a:p>
          <a:endParaRPr lang="en-US"/>
        </a:p>
      </dgm:t>
    </dgm:pt>
    <dgm:pt modelId="{CC7AB017-1B0B-4C1B-9468-8D42782476AD}">
      <dgm:prSet/>
      <dgm:spPr>
        <a:solidFill>
          <a:schemeClr val="accent6"/>
        </a:solidFill>
      </dgm:spPr>
      <dgm:t>
        <a:bodyPr/>
        <a:lstStyle/>
        <a:p>
          <a:r>
            <a:rPr lang="en-US" dirty="0">
              <a:solidFill>
                <a:schemeClr val="bg1"/>
              </a:solidFill>
            </a:rPr>
            <a:t>Involvement and education of coding and billing personnel</a:t>
          </a:r>
        </a:p>
      </dgm:t>
    </dgm:pt>
    <dgm:pt modelId="{914CE538-FB06-45B7-AA75-96F52BA26018}" type="parTrans" cxnId="{189A852A-FBB6-4C16-B098-19069C9759D5}">
      <dgm:prSet/>
      <dgm:spPr/>
      <dgm:t>
        <a:bodyPr/>
        <a:lstStyle/>
        <a:p>
          <a:endParaRPr lang="en-US"/>
        </a:p>
      </dgm:t>
    </dgm:pt>
    <dgm:pt modelId="{06922A17-CF65-442F-A5CC-03F00EDA3940}" type="sibTrans" cxnId="{189A852A-FBB6-4C16-B098-19069C9759D5}">
      <dgm:prSet/>
      <dgm:spPr/>
      <dgm:t>
        <a:bodyPr/>
        <a:lstStyle/>
        <a:p>
          <a:endParaRPr lang="en-US"/>
        </a:p>
      </dgm:t>
    </dgm:pt>
    <dgm:pt modelId="{D29C9239-B190-4CFE-ACF6-84CEDF647AFF}">
      <dgm:prSet/>
      <dgm:spPr>
        <a:solidFill>
          <a:schemeClr val="accent4"/>
        </a:solidFill>
      </dgm:spPr>
      <dgm:t>
        <a:bodyPr/>
        <a:lstStyle/>
        <a:p>
          <a:r>
            <a:rPr lang="en-US" dirty="0">
              <a:solidFill>
                <a:schemeClr val="bg1"/>
              </a:solidFill>
            </a:rPr>
            <a:t>Shared DRG for MCS devices</a:t>
          </a:r>
        </a:p>
      </dgm:t>
    </dgm:pt>
    <dgm:pt modelId="{C679F928-7D34-4C23-9813-E93455DA597C}" type="parTrans" cxnId="{DB582272-BB30-4071-BDA0-AE8C27AB41BE}">
      <dgm:prSet/>
      <dgm:spPr/>
      <dgm:t>
        <a:bodyPr/>
        <a:lstStyle/>
        <a:p>
          <a:endParaRPr lang="en-US"/>
        </a:p>
      </dgm:t>
    </dgm:pt>
    <dgm:pt modelId="{1B77B39F-CB04-421B-A4D4-8B285AC024B8}" type="sibTrans" cxnId="{DB582272-BB30-4071-BDA0-AE8C27AB41BE}">
      <dgm:prSet/>
      <dgm:spPr/>
      <dgm:t>
        <a:bodyPr/>
        <a:lstStyle/>
        <a:p>
          <a:endParaRPr lang="en-US"/>
        </a:p>
      </dgm:t>
    </dgm:pt>
    <dgm:pt modelId="{A1AD102B-33D9-40AF-9AF7-9A71EDAF368A}" type="pres">
      <dgm:prSet presAssocID="{BF5CECBE-0B46-4D0F-96D4-90B93FCDF0F5}" presName="CompostProcess" presStyleCnt="0">
        <dgm:presLayoutVars>
          <dgm:dir/>
          <dgm:resizeHandles val="exact"/>
        </dgm:presLayoutVars>
      </dgm:prSet>
      <dgm:spPr/>
    </dgm:pt>
    <dgm:pt modelId="{9D1CC044-4B59-4F58-8253-83BDF348B035}" type="pres">
      <dgm:prSet presAssocID="{BF5CECBE-0B46-4D0F-96D4-90B93FCDF0F5}" presName="arrow" presStyleLbl="bgShp" presStyleIdx="0" presStyleCnt="1"/>
      <dgm:spPr>
        <a:solidFill>
          <a:schemeClr val="accent1"/>
        </a:solidFill>
      </dgm:spPr>
    </dgm:pt>
    <dgm:pt modelId="{023D74B4-C214-49A4-9598-B209954C62F0}" type="pres">
      <dgm:prSet presAssocID="{BF5CECBE-0B46-4D0F-96D4-90B93FCDF0F5}" presName="linearProcess" presStyleCnt="0"/>
      <dgm:spPr/>
    </dgm:pt>
    <dgm:pt modelId="{1F7F45C5-B622-462E-AA8E-14BCA6A0D149}" type="pres">
      <dgm:prSet presAssocID="{2F038AA7-9BF4-47D4-A1ED-0AAA01D1C434}" presName="textNode" presStyleLbl="node1" presStyleIdx="0" presStyleCnt="4">
        <dgm:presLayoutVars>
          <dgm:bulletEnabled val="1"/>
        </dgm:presLayoutVars>
      </dgm:prSet>
      <dgm:spPr/>
    </dgm:pt>
    <dgm:pt modelId="{8A94C554-B6B8-4A42-9168-7B76A6E3B00B}" type="pres">
      <dgm:prSet presAssocID="{90350789-86F4-4D96-B814-FA70D37185AD}" presName="sibTrans" presStyleCnt="0"/>
      <dgm:spPr/>
    </dgm:pt>
    <dgm:pt modelId="{1D388070-C3F8-43D2-B167-EEBC0D35293D}" type="pres">
      <dgm:prSet presAssocID="{BE3D731B-6C28-4E6F-AE1C-502D8954976A}" presName="textNode" presStyleLbl="node1" presStyleIdx="1" presStyleCnt="4">
        <dgm:presLayoutVars>
          <dgm:bulletEnabled val="1"/>
        </dgm:presLayoutVars>
      </dgm:prSet>
      <dgm:spPr/>
    </dgm:pt>
    <dgm:pt modelId="{49138033-57F3-4401-9913-EF9505B35894}" type="pres">
      <dgm:prSet presAssocID="{0645BCED-EB0F-422D-8378-C78E97BE5AA7}" presName="sibTrans" presStyleCnt="0"/>
      <dgm:spPr/>
    </dgm:pt>
    <dgm:pt modelId="{87DFB3B5-7268-403B-A4F9-1AE2ABBDCAE0}" type="pres">
      <dgm:prSet presAssocID="{CC7AB017-1B0B-4C1B-9468-8D42782476AD}" presName="textNode" presStyleLbl="node1" presStyleIdx="2" presStyleCnt="4" custLinFactX="98629" custLinFactNeighborX="100000">
        <dgm:presLayoutVars>
          <dgm:bulletEnabled val="1"/>
        </dgm:presLayoutVars>
      </dgm:prSet>
      <dgm:spPr/>
    </dgm:pt>
    <dgm:pt modelId="{936005A5-B06D-41C2-AED4-5F8155618CEC}" type="pres">
      <dgm:prSet presAssocID="{06922A17-CF65-442F-A5CC-03F00EDA3940}" presName="sibTrans" presStyleCnt="0"/>
      <dgm:spPr/>
    </dgm:pt>
    <dgm:pt modelId="{F909BE43-F898-4552-BC16-8B1983133428}" type="pres">
      <dgm:prSet presAssocID="{D29C9239-B190-4CFE-ACF6-84CEDF647AFF}" presName="textNode" presStyleLbl="node1" presStyleIdx="3" presStyleCnt="4" custLinFactX="-100000" custLinFactNeighborX="-123228">
        <dgm:presLayoutVars>
          <dgm:bulletEnabled val="1"/>
        </dgm:presLayoutVars>
      </dgm:prSet>
      <dgm:spPr/>
    </dgm:pt>
  </dgm:ptLst>
  <dgm:cxnLst>
    <dgm:cxn modelId="{9674920D-1353-4AAE-8B2D-452B5CF6718E}" srcId="{BF5CECBE-0B46-4D0F-96D4-90B93FCDF0F5}" destId="{2F038AA7-9BF4-47D4-A1ED-0AAA01D1C434}" srcOrd="0" destOrd="0" parTransId="{996B258B-BA64-40C1-9D60-B1A7CACDD8DE}" sibTransId="{90350789-86F4-4D96-B814-FA70D37185AD}"/>
    <dgm:cxn modelId="{189A852A-FBB6-4C16-B098-19069C9759D5}" srcId="{BF5CECBE-0B46-4D0F-96D4-90B93FCDF0F5}" destId="{CC7AB017-1B0B-4C1B-9468-8D42782476AD}" srcOrd="2" destOrd="0" parTransId="{914CE538-FB06-45B7-AA75-96F52BA26018}" sibTransId="{06922A17-CF65-442F-A5CC-03F00EDA3940}"/>
    <dgm:cxn modelId="{3C690E69-4D3C-470A-9EB2-E1EA61ABCE67}" type="presOf" srcId="{BF5CECBE-0B46-4D0F-96D4-90B93FCDF0F5}" destId="{A1AD102B-33D9-40AF-9AF7-9A71EDAF368A}" srcOrd="0" destOrd="0" presId="urn:microsoft.com/office/officeart/2005/8/layout/hProcess9"/>
    <dgm:cxn modelId="{DB582272-BB30-4071-BDA0-AE8C27AB41BE}" srcId="{BF5CECBE-0B46-4D0F-96D4-90B93FCDF0F5}" destId="{D29C9239-B190-4CFE-ACF6-84CEDF647AFF}" srcOrd="3" destOrd="0" parTransId="{C679F928-7D34-4C23-9813-E93455DA597C}" sibTransId="{1B77B39F-CB04-421B-A4D4-8B285AC024B8}"/>
    <dgm:cxn modelId="{8AD29185-4D88-4FF3-9D2B-9620872A9CC4}" type="presOf" srcId="{CC7AB017-1B0B-4C1B-9468-8D42782476AD}" destId="{87DFB3B5-7268-403B-A4F9-1AE2ABBDCAE0}" srcOrd="0" destOrd="0" presId="urn:microsoft.com/office/officeart/2005/8/layout/hProcess9"/>
    <dgm:cxn modelId="{67AAB6BD-12A0-4FE7-961C-D247E0098F0E}" type="presOf" srcId="{D29C9239-B190-4CFE-ACF6-84CEDF647AFF}" destId="{F909BE43-F898-4552-BC16-8B1983133428}" srcOrd="0" destOrd="0" presId="urn:microsoft.com/office/officeart/2005/8/layout/hProcess9"/>
    <dgm:cxn modelId="{9A2F27EA-112D-4978-8E77-A03084147FBB}" srcId="{BF5CECBE-0B46-4D0F-96D4-90B93FCDF0F5}" destId="{BE3D731B-6C28-4E6F-AE1C-502D8954976A}" srcOrd="1" destOrd="0" parTransId="{D4AF6B5A-62E8-4863-AD13-E6DAE609C873}" sibTransId="{0645BCED-EB0F-422D-8378-C78E97BE5AA7}"/>
    <dgm:cxn modelId="{93FDBAFC-C518-4A82-AF2F-CB980D9C2107}" type="presOf" srcId="{2F038AA7-9BF4-47D4-A1ED-0AAA01D1C434}" destId="{1F7F45C5-B622-462E-AA8E-14BCA6A0D149}" srcOrd="0" destOrd="0" presId="urn:microsoft.com/office/officeart/2005/8/layout/hProcess9"/>
    <dgm:cxn modelId="{828657FD-5392-45CD-9792-3B49F647523A}" type="presOf" srcId="{BE3D731B-6C28-4E6F-AE1C-502D8954976A}" destId="{1D388070-C3F8-43D2-B167-EEBC0D35293D}" srcOrd="0" destOrd="0" presId="urn:microsoft.com/office/officeart/2005/8/layout/hProcess9"/>
    <dgm:cxn modelId="{9D8408E3-0CEF-443D-B822-9D769970D355}" type="presParOf" srcId="{A1AD102B-33D9-40AF-9AF7-9A71EDAF368A}" destId="{9D1CC044-4B59-4F58-8253-83BDF348B035}" srcOrd="0" destOrd="0" presId="urn:microsoft.com/office/officeart/2005/8/layout/hProcess9"/>
    <dgm:cxn modelId="{80A2C16E-D41C-40C3-A293-F92100FDE1C9}" type="presParOf" srcId="{A1AD102B-33D9-40AF-9AF7-9A71EDAF368A}" destId="{023D74B4-C214-49A4-9598-B209954C62F0}" srcOrd="1" destOrd="0" presId="urn:microsoft.com/office/officeart/2005/8/layout/hProcess9"/>
    <dgm:cxn modelId="{748851DC-203A-4D36-9824-F52D2351A02C}" type="presParOf" srcId="{023D74B4-C214-49A4-9598-B209954C62F0}" destId="{1F7F45C5-B622-462E-AA8E-14BCA6A0D149}" srcOrd="0" destOrd="0" presId="urn:microsoft.com/office/officeart/2005/8/layout/hProcess9"/>
    <dgm:cxn modelId="{E1BB65F5-FFAF-429B-A0DE-33E0DFC6FE78}" type="presParOf" srcId="{023D74B4-C214-49A4-9598-B209954C62F0}" destId="{8A94C554-B6B8-4A42-9168-7B76A6E3B00B}" srcOrd="1" destOrd="0" presId="urn:microsoft.com/office/officeart/2005/8/layout/hProcess9"/>
    <dgm:cxn modelId="{D1FC9225-0168-4949-8F4C-DBC8BAFFB2A7}" type="presParOf" srcId="{023D74B4-C214-49A4-9598-B209954C62F0}" destId="{1D388070-C3F8-43D2-B167-EEBC0D35293D}" srcOrd="2" destOrd="0" presId="urn:microsoft.com/office/officeart/2005/8/layout/hProcess9"/>
    <dgm:cxn modelId="{FA5EB5B1-2062-440E-A5F6-BE0C4F0341A7}" type="presParOf" srcId="{023D74B4-C214-49A4-9598-B209954C62F0}" destId="{49138033-57F3-4401-9913-EF9505B35894}" srcOrd="3" destOrd="0" presId="urn:microsoft.com/office/officeart/2005/8/layout/hProcess9"/>
    <dgm:cxn modelId="{A12A58F4-87A3-4BEA-93B1-ACA98F5E93D2}" type="presParOf" srcId="{023D74B4-C214-49A4-9598-B209954C62F0}" destId="{87DFB3B5-7268-403B-A4F9-1AE2ABBDCAE0}" srcOrd="4" destOrd="0" presId="urn:microsoft.com/office/officeart/2005/8/layout/hProcess9"/>
    <dgm:cxn modelId="{769F4CD2-79EC-4166-B5B4-4A362715B82C}" type="presParOf" srcId="{023D74B4-C214-49A4-9598-B209954C62F0}" destId="{936005A5-B06D-41C2-AED4-5F8155618CEC}" srcOrd="5" destOrd="0" presId="urn:microsoft.com/office/officeart/2005/8/layout/hProcess9"/>
    <dgm:cxn modelId="{59A9B3F3-BC25-421F-9B80-EF78C1E9F03A}" type="presParOf" srcId="{023D74B4-C214-49A4-9598-B209954C62F0}" destId="{F909BE43-F898-4552-BC16-8B198313342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1327F7-A4BB-443A-814C-A4B410652E48}" type="doc">
      <dgm:prSet loTypeId="urn:microsoft.com/office/officeart/2005/8/layout/cycle2" loCatId="Inbox" qsTypeId="urn:microsoft.com/office/officeart/2005/8/quickstyle/simple1" qsCatId="simple" csTypeId="urn:microsoft.com/office/officeart/2005/8/colors/colorful2" csCatId="colorful"/>
      <dgm:spPr/>
      <dgm:t>
        <a:bodyPr/>
        <a:lstStyle/>
        <a:p>
          <a:endParaRPr lang="en-US"/>
        </a:p>
      </dgm:t>
    </dgm:pt>
    <dgm:pt modelId="{7E4CFEDB-7709-4F92-B152-9E2D97A1D8F0}">
      <dgm:prSet/>
      <dgm:spPr/>
      <dgm:t>
        <a:bodyPr/>
        <a:lstStyle/>
        <a:p>
          <a:r>
            <a:rPr lang="en-US"/>
            <a:t>Meticulous detail in assessing procedural and groin complications</a:t>
          </a:r>
        </a:p>
      </dgm:t>
    </dgm:pt>
    <dgm:pt modelId="{18D36BD1-9CB7-4E30-BF6E-D8E0F4FEDD75}" type="parTrans" cxnId="{9939B2A5-75DF-412B-BF0E-A62A723D2955}">
      <dgm:prSet/>
      <dgm:spPr/>
      <dgm:t>
        <a:bodyPr/>
        <a:lstStyle/>
        <a:p>
          <a:endParaRPr lang="en-US"/>
        </a:p>
      </dgm:t>
    </dgm:pt>
    <dgm:pt modelId="{90AC37DD-EEE4-4F36-87F1-CF7A5DC2CAC8}" type="sibTrans" cxnId="{9939B2A5-75DF-412B-BF0E-A62A723D2955}">
      <dgm:prSet/>
      <dgm:spPr/>
      <dgm:t>
        <a:bodyPr/>
        <a:lstStyle/>
        <a:p>
          <a:endParaRPr lang="en-US"/>
        </a:p>
      </dgm:t>
    </dgm:pt>
    <dgm:pt modelId="{2ADB94E5-8715-4A03-B60F-37B9B0C7DEC3}">
      <dgm:prSet/>
      <dgm:spPr/>
      <dgm:t>
        <a:bodyPr/>
        <a:lstStyle/>
        <a:p>
          <a:r>
            <a:rPr lang="en-US"/>
            <a:t>Contrast use and X-Ray exposure</a:t>
          </a:r>
        </a:p>
      </dgm:t>
    </dgm:pt>
    <dgm:pt modelId="{75CFBEEB-DEA5-4AB6-93F1-0C1575EBA648}" type="parTrans" cxnId="{2B9AB900-21DF-4151-BF58-9B1B45FD0BFF}">
      <dgm:prSet/>
      <dgm:spPr/>
      <dgm:t>
        <a:bodyPr/>
        <a:lstStyle/>
        <a:p>
          <a:endParaRPr lang="en-US"/>
        </a:p>
      </dgm:t>
    </dgm:pt>
    <dgm:pt modelId="{46568D86-394F-4F4D-B4C2-D7B0E47D6427}" type="sibTrans" cxnId="{2B9AB900-21DF-4151-BF58-9B1B45FD0BFF}">
      <dgm:prSet/>
      <dgm:spPr/>
      <dgm:t>
        <a:bodyPr/>
        <a:lstStyle/>
        <a:p>
          <a:endParaRPr lang="en-US"/>
        </a:p>
      </dgm:t>
    </dgm:pt>
    <dgm:pt modelId="{4C8C3671-DEEC-4AAA-AB08-24EAA289392A}">
      <dgm:prSet/>
      <dgm:spPr/>
      <dgm:t>
        <a:bodyPr/>
        <a:lstStyle/>
        <a:p>
          <a:r>
            <a:rPr lang="en-US"/>
            <a:t>Post procedure renal function and drop in Hgb/HCT</a:t>
          </a:r>
        </a:p>
      </dgm:t>
    </dgm:pt>
    <dgm:pt modelId="{3C4D1407-555D-4140-8395-7DE7DE77A35A}" type="parTrans" cxnId="{FB1555B8-6FB9-40E0-A716-7AC690209B24}">
      <dgm:prSet/>
      <dgm:spPr/>
      <dgm:t>
        <a:bodyPr/>
        <a:lstStyle/>
        <a:p>
          <a:endParaRPr lang="en-US"/>
        </a:p>
      </dgm:t>
    </dgm:pt>
    <dgm:pt modelId="{46578737-B09E-429F-93A2-2D4163CB13A5}" type="sibTrans" cxnId="{FB1555B8-6FB9-40E0-A716-7AC690209B24}">
      <dgm:prSet/>
      <dgm:spPr/>
      <dgm:t>
        <a:bodyPr/>
        <a:lstStyle/>
        <a:p>
          <a:endParaRPr lang="en-US"/>
        </a:p>
      </dgm:t>
    </dgm:pt>
    <dgm:pt modelId="{1E92BFBF-0EF5-440E-B01A-809D4DD9D90F}">
      <dgm:prSet/>
      <dgm:spPr/>
      <dgm:t>
        <a:bodyPr/>
        <a:lstStyle/>
        <a:p>
          <a:r>
            <a:rPr lang="en-US"/>
            <a:t>Assessment of MI</a:t>
          </a:r>
        </a:p>
      </dgm:t>
    </dgm:pt>
    <dgm:pt modelId="{2499C38F-106C-4AFE-B114-08537BC2AE24}" type="parTrans" cxnId="{BB21074F-9A65-441E-873B-0B0A35F0FA1A}">
      <dgm:prSet/>
      <dgm:spPr/>
      <dgm:t>
        <a:bodyPr/>
        <a:lstStyle/>
        <a:p>
          <a:endParaRPr lang="en-US"/>
        </a:p>
      </dgm:t>
    </dgm:pt>
    <dgm:pt modelId="{188A03A8-E2B9-4BB4-8852-6CB27D94B25C}" type="sibTrans" cxnId="{BB21074F-9A65-441E-873B-0B0A35F0FA1A}">
      <dgm:prSet/>
      <dgm:spPr/>
      <dgm:t>
        <a:bodyPr/>
        <a:lstStyle/>
        <a:p>
          <a:endParaRPr lang="en-US"/>
        </a:p>
      </dgm:t>
    </dgm:pt>
    <dgm:pt modelId="{451C7341-30F0-4552-B3A8-D635711C4A7B}">
      <dgm:prSet/>
      <dgm:spPr/>
      <dgm:t>
        <a:bodyPr/>
        <a:lstStyle/>
        <a:p>
          <a:r>
            <a:rPr lang="en-US"/>
            <a:t>Measurement of readmission rates, length of stay, and blood utilization and other quality indicators</a:t>
          </a:r>
        </a:p>
      </dgm:t>
    </dgm:pt>
    <dgm:pt modelId="{0F1ABDF2-BAF4-44B2-A705-407681BED7F7}" type="parTrans" cxnId="{00205AB7-59D0-4CBC-983D-53861FF3D216}">
      <dgm:prSet/>
      <dgm:spPr/>
      <dgm:t>
        <a:bodyPr/>
        <a:lstStyle/>
        <a:p>
          <a:endParaRPr lang="en-US"/>
        </a:p>
      </dgm:t>
    </dgm:pt>
    <dgm:pt modelId="{DB9A5CAA-8603-4208-A0CF-FB7AD240F75D}" type="sibTrans" cxnId="{00205AB7-59D0-4CBC-983D-53861FF3D216}">
      <dgm:prSet/>
      <dgm:spPr/>
      <dgm:t>
        <a:bodyPr/>
        <a:lstStyle/>
        <a:p>
          <a:endParaRPr lang="en-US"/>
        </a:p>
      </dgm:t>
    </dgm:pt>
    <dgm:pt modelId="{3FC05887-87A0-4126-A894-EF5428453334}" type="pres">
      <dgm:prSet presAssocID="{B01327F7-A4BB-443A-814C-A4B410652E48}" presName="cycle" presStyleCnt="0">
        <dgm:presLayoutVars>
          <dgm:dir/>
          <dgm:resizeHandles val="exact"/>
        </dgm:presLayoutVars>
      </dgm:prSet>
      <dgm:spPr/>
    </dgm:pt>
    <dgm:pt modelId="{E00D07E1-2A97-4C1F-96A9-088F8708649D}" type="pres">
      <dgm:prSet presAssocID="{7E4CFEDB-7709-4F92-B152-9E2D97A1D8F0}" presName="node" presStyleLbl="node1" presStyleIdx="0" presStyleCnt="5">
        <dgm:presLayoutVars>
          <dgm:bulletEnabled val="1"/>
        </dgm:presLayoutVars>
      </dgm:prSet>
      <dgm:spPr/>
    </dgm:pt>
    <dgm:pt modelId="{CB68BB1B-C848-4CC7-9772-FBA3A508F634}" type="pres">
      <dgm:prSet presAssocID="{90AC37DD-EEE4-4F36-87F1-CF7A5DC2CAC8}" presName="sibTrans" presStyleLbl="sibTrans2D1" presStyleIdx="0" presStyleCnt="5"/>
      <dgm:spPr/>
    </dgm:pt>
    <dgm:pt modelId="{1ACCDB1F-0DEF-4B7F-8A7B-1A13FE53A2D5}" type="pres">
      <dgm:prSet presAssocID="{90AC37DD-EEE4-4F36-87F1-CF7A5DC2CAC8}" presName="connectorText" presStyleLbl="sibTrans2D1" presStyleIdx="0" presStyleCnt="5"/>
      <dgm:spPr/>
    </dgm:pt>
    <dgm:pt modelId="{1A763119-B40C-4204-82C6-F38977867273}" type="pres">
      <dgm:prSet presAssocID="{2ADB94E5-8715-4A03-B60F-37B9B0C7DEC3}" presName="node" presStyleLbl="node1" presStyleIdx="1" presStyleCnt="5">
        <dgm:presLayoutVars>
          <dgm:bulletEnabled val="1"/>
        </dgm:presLayoutVars>
      </dgm:prSet>
      <dgm:spPr/>
    </dgm:pt>
    <dgm:pt modelId="{D77D0ABF-1641-4187-A830-3D129CF8C76F}" type="pres">
      <dgm:prSet presAssocID="{46568D86-394F-4F4D-B4C2-D7B0E47D6427}" presName="sibTrans" presStyleLbl="sibTrans2D1" presStyleIdx="1" presStyleCnt="5"/>
      <dgm:spPr/>
    </dgm:pt>
    <dgm:pt modelId="{5A01B19A-1A4D-4B2A-8615-629329097075}" type="pres">
      <dgm:prSet presAssocID="{46568D86-394F-4F4D-B4C2-D7B0E47D6427}" presName="connectorText" presStyleLbl="sibTrans2D1" presStyleIdx="1" presStyleCnt="5"/>
      <dgm:spPr/>
    </dgm:pt>
    <dgm:pt modelId="{E495D9AE-5AFA-469F-A7A3-3F1A796CC9E6}" type="pres">
      <dgm:prSet presAssocID="{4C8C3671-DEEC-4AAA-AB08-24EAA289392A}" presName="node" presStyleLbl="node1" presStyleIdx="2" presStyleCnt="5">
        <dgm:presLayoutVars>
          <dgm:bulletEnabled val="1"/>
        </dgm:presLayoutVars>
      </dgm:prSet>
      <dgm:spPr/>
    </dgm:pt>
    <dgm:pt modelId="{3BF72E8F-18C5-473D-A854-AF1E5AB8BC5D}" type="pres">
      <dgm:prSet presAssocID="{46578737-B09E-429F-93A2-2D4163CB13A5}" presName="sibTrans" presStyleLbl="sibTrans2D1" presStyleIdx="2" presStyleCnt="5"/>
      <dgm:spPr/>
    </dgm:pt>
    <dgm:pt modelId="{6B3E66A6-ECA5-4248-B24C-5031F6E95F6B}" type="pres">
      <dgm:prSet presAssocID="{46578737-B09E-429F-93A2-2D4163CB13A5}" presName="connectorText" presStyleLbl="sibTrans2D1" presStyleIdx="2" presStyleCnt="5"/>
      <dgm:spPr/>
    </dgm:pt>
    <dgm:pt modelId="{01FEE71B-D049-4839-BE01-F50F403AD641}" type="pres">
      <dgm:prSet presAssocID="{1E92BFBF-0EF5-440E-B01A-809D4DD9D90F}" presName="node" presStyleLbl="node1" presStyleIdx="3" presStyleCnt="5">
        <dgm:presLayoutVars>
          <dgm:bulletEnabled val="1"/>
        </dgm:presLayoutVars>
      </dgm:prSet>
      <dgm:spPr/>
    </dgm:pt>
    <dgm:pt modelId="{36F2B0E7-C4AF-4DE2-8611-1FE50FE919A1}" type="pres">
      <dgm:prSet presAssocID="{188A03A8-E2B9-4BB4-8852-6CB27D94B25C}" presName="sibTrans" presStyleLbl="sibTrans2D1" presStyleIdx="3" presStyleCnt="5"/>
      <dgm:spPr/>
    </dgm:pt>
    <dgm:pt modelId="{CFE08FF3-BD29-411D-AD47-6F84C4D576F2}" type="pres">
      <dgm:prSet presAssocID="{188A03A8-E2B9-4BB4-8852-6CB27D94B25C}" presName="connectorText" presStyleLbl="sibTrans2D1" presStyleIdx="3" presStyleCnt="5"/>
      <dgm:spPr/>
    </dgm:pt>
    <dgm:pt modelId="{A54915B7-19B8-4B1B-B58E-DD551F1ABD7C}" type="pres">
      <dgm:prSet presAssocID="{451C7341-30F0-4552-B3A8-D635711C4A7B}" presName="node" presStyleLbl="node1" presStyleIdx="4" presStyleCnt="5">
        <dgm:presLayoutVars>
          <dgm:bulletEnabled val="1"/>
        </dgm:presLayoutVars>
      </dgm:prSet>
      <dgm:spPr/>
    </dgm:pt>
    <dgm:pt modelId="{93CB12C0-5BFF-414F-B909-1B22B1B929D5}" type="pres">
      <dgm:prSet presAssocID="{DB9A5CAA-8603-4208-A0CF-FB7AD240F75D}" presName="sibTrans" presStyleLbl="sibTrans2D1" presStyleIdx="4" presStyleCnt="5"/>
      <dgm:spPr/>
    </dgm:pt>
    <dgm:pt modelId="{911A0D60-42D3-4DE3-877D-CFE8945253D0}" type="pres">
      <dgm:prSet presAssocID="{DB9A5CAA-8603-4208-A0CF-FB7AD240F75D}" presName="connectorText" presStyleLbl="sibTrans2D1" presStyleIdx="4" presStyleCnt="5"/>
      <dgm:spPr/>
    </dgm:pt>
  </dgm:ptLst>
  <dgm:cxnLst>
    <dgm:cxn modelId="{2B9AB900-21DF-4151-BF58-9B1B45FD0BFF}" srcId="{B01327F7-A4BB-443A-814C-A4B410652E48}" destId="{2ADB94E5-8715-4A03-B60F-37B9B0C7DEC3}" srcOrd="1" destOrd="0" parTransId="{75CFBEEB-DEA5-4AB6-93F1-0C1575EBA648}" sibTransId="{46568D86-394F-4F4D-B4C2-D7B0E47D6427}"/>
    <dgm:cxn modelId="{5EB2D114-0F0A-4A10-834C-8F3351ACD5A7}" type="presOf" srcId="{DB9A5CAA-8603-4208-A0CF-FB7AD240F75D}" destId="{911A0D60-42D3-4DE3-877D-CFE8945253D0}" srcOrd="1" destOrd="0" presId="urn:microsoft.com/office/officeart/2005/8/layout/cycle2"/>
    <dgm:cxn modelId="{C89AA528-3AE7-4073-89FA-36EAF9DAA71E}" type="presOf" srcId="{46578737-B09E-429F-93A2-2D4163CB13A5}" destId="{6B3E66A6-ECA5-4248-B24C-5031F6E95F6B}" srcOrd="1" destOrd="0" presId="urn:microsoft.com/office/officeart/2005/8/layout/cycle2"/>
    <dgm:cxn modelId="{1E78932F-3F00-4B02-8877-741B3E6CFF87}" type="presOf" srcId="{1E92BFBF-0EF5-440E-B01A-809D4DD9D90F}" destId="{01FEE71B-D049-4839-BE01-F50F403AD641}" srcOrd="0" destOrd="0" presId="urn:microsoft.com/office/officeart/2005/8/layout/cycle2"/>
    <dgm:cxn modelId="{4F34BD30-3278-40B7-BE9D-CE36B67E0096}" type="presOf" srcId="{2ADB94E5-8715-4A03-B60F-37B9B0C7DEC3}" destId="{1A763119-B40C-4204-82C6-F38977867273}" srcOrd="0" destOrd="0" presId="urn:microsoft.com/office/officeart/2005/8/layout/cycle2"/>
    <dgm:cxn modelId="{7772AD40-42E5-439B-A138-6B786C93B5BE}" type="presOf" srcId="{B01327F7-A4BB-443A-814C-A4B410652E48}" destId="{3FC05887-87A0-4126-A894-EF5428453334}" srcOrd="0" destOrd="0" presId="urn:microsoft.com/office/officeart/2005/8/layout/cycle2"/>
    <dgm:cxn modelId="{DF57CC40-6028-403A-BFF6-B1E3576BCB93}" type="presOf" srcId="{46578737-B09E-429F-93A2-2D4163CB13A5}" destId="{3BF72E8F-18C5-473D-A854-AF1E5AB8BC5D}" srcOrd="0" destOrd="0" presId="urn:microsoft.com/office/officeart/2005/8/layout/cycle2"/>
    <dgm:cxn modelId="{8A5E1441-FB40-4927-8881-8F365ED46316}" type="presOf" srcId="{DB9A5CAA-8603-4208-A0CF-FB7AD240F75D}" destId="{93CB12C0-5BFF-414F-B909-1B22B1B929D5}" srcOrd="0" destOrd="0" presId="urn:microsoft.com/office/officeart/2005/8/layout/cycle2"/>
    <dgm:cxn modelId="{3C1CFE45-0B34-4FB2-84C7-A83FE52E7C42}" type="presOf" srcId="{7E4CFEDB-7709-4F92-B152-9E2D97A1D8F0}" destId="{E00D07E1-2A97-4C1F-96A9-088F8708649D}" srcOrd="0" destOrd="0" presId="urn:microsoft.com/office/officeart/2005/8/layout/cycle2"/>
    <dgm:cxn modelId="{B471666A-A67F-4149-AAD0-8F8AA04F3064}" type="presOf" srcId="{451C7341-30F0-4552-B3A8-D635711C4A7B}" destId="{A54915B7-19B8-4B1B-B58E-DD551F1ABD7C}" srcOrd="0" destOrd="0" presId="urn:microsoft.com/office/officeart/2005/8/layout/cycle2"/>
    <dgm:cxn modelId="{BB21074F-9A65-441E-873B-0B0A35F0FA1A}" srcId="{B01327F7-A4BB-443A-814C-A4B410652E48}" destId="{1E92BFBF-0EF5-440E-B01A-809D4DD9D90F}" srcOrd="3" destOrd="0" parTransId="{2499C38F-106C-4AFE-B114-08537BC2AE24}" sibTransId="{188A03A8-E2B9-4BB4-8852-6CB27D94B25C}"/>
    <dgm:cxn modelId="{90D69B5A-A2BE-41E1-8AC0-9D54EE6EF825}" type="presOf" srcId="{46568D86-394F-4F4D-B4C2-D7B0E47D6427}" destId="{5A01B19A-1A4D-4B2A-8615-629329097075}" srcOrd="1" destOrd="0" presId="urn:microsoft.com/office/officeart/2005/8/layout/cycle2"/>
    <dgm:cxn modelId="{3BB2157D-E438-44DB-ACAF-5EB8F2793761}" type="presOf" srcId="{90AC37DD-EEE4-4F36-87F1-CF7A5DC2CAC8}" destId="{CB68BB1B-C848-4CC7-9772-FBA3A508F634}" srcOrd="0" destOrd="0" presId="urn:microsoft.com/office/officeart/2005/8/layout/cycle2"/>
    <dgm:cxn modelId="{EC86B7A4-D063-4A75-9E8E-71BF8B79AEAF}" type="presOf" srcId="{90AC37DD-EEE4-4F36-87F1-CF7A5DC2CAC8}" destId="{1ACCDB1F-0DEF-4B7F-8A7B-1A13FE53A2D5}" srcOrd="1" destOrd="0" presId="urn:microsoft.com/office/officeart/2005/8/layout/cycle2"/>
    <dgm:cxn modelId="{9939B2A5-75DF-412B-BF0E-A62A723D2955}" srcId="{B01327F7-A4BB-443A-814C-A4B410652E48}" destId="{7E4CFEDB-7709-4F92-B152-9E2D97A1D8F0}" srcOrd="0" destOrd="0" parTransId="{18D36BD1-9CB7-4E30-BF6E-D8E0F4FEDD75}" sibTransId="{90AC37DD-EEE4-4F36-87F1-CF7A5DC2CAC8}"/>
    <dgm:cxn modelId="{00205AB7-59D0-4CBC-983D-53861FF3D216}" srcId="{B01327F7-A4BB-443A-814C-A4B410652E48}" destId="{451C7341-30F0-4552-B3A8-D635711C4A7B}" srcOrd="4" destOrd="0" parTransId="{0F1ABDF2-BAF4-44B2-A705-407681BED7F7}" sibTransId="{DB9A5CAA-8603-4208-A0CF-FB7AD240F75D}"/>
    <dgm:cxn modelId="{FB1555B8-6FB9-40E0-A716-7AC690209B24}" srcId="{B01327F7-A4BB-443A-814C-A4B410652E48}" destId="{4C8C3671-DEEC-4AAA-AB08-24EAA289392A}" srcOrd="2" destOrd="0" parTransId="{3C4D1407-555D-4140-8395-7DE7DE77A35A}" sibTransId="{46578737-B09E-429F-93A2-2D4163CB13A5}"/>
    <dgm:cxn modelId="{625B20B9-064B-45B3-80B8-558A3B95024C}" type="presOf" srcId="{46568D86-394F-4F4D-B4C2-D7B0E47D6427}" destId="{D77D0ABF-1641-4187-A830-3D129CF8C76F}" srcOrd="0" destOrd="0" presId="urn:microsoft.com/office/officeart/2005/8/layout/cycle2"/>
    <dgm:cxn modelId="{BBE955BF-DFA2-40D5-93FB-C95094DF816C}" type="presOf" srcId="{188A03A8-E2B9-4BB4-8852-6CB27D94B25C}" destId="{CFE08FF3-BD29-411D-AD47-6F84C4D576F2}" srcOrd="1" destOrd="0" presId="urn:microsoft.com/office/officeart/2005/8/layout/cycle2"/>
    <dgm:cxn modelId="{9C4C7BC9-28EE-4FD6-A2A8-8D2CCF5E06F8}" type="presOf" srcId="{188A03A8-E2B9-4BB4-8852-6CB27D94B25C}" destId="{36F2B0E7-C4AF-4DE2-8611-1FE50FE919A1}" srcOrd="0" destOrd="0" presId="urn:microsoft.com/office/officeart/2005/8/layout/cycle2"/>
    <dgm:cxn modelId="{271A30F1-E2E0-4080-81B5-A9138504EF2E}" type="presOf" srcId="{4C8C3671-DEEC-4AAA-AB08-24EAA289392A}" destId="{E495D9AE-5AFA-469F-A7A3-3F1A796CC9E6}" srcOrd="0" destOrd="0" presId="urn:microsoft.com/office/officeart/2005/8/layout/cycle2"/>
    <dgm:cxn modelId="{DF557313-DFB3-45AC-86FF-1CF90DBA2971}" type="presParOf" srcId="{3FC05887-87A0-4126-A894-EF5428453334}" destId="{E00D07E1-2A97-4C1F-96A9-088F8708649D}" srcOrd="0" destOrd="0" presId="urn:microsoft.com/office/officeart/2005/8/layout/cycle2"/>
    <dgm:cxn modelId="{6596636E-ABD7-455C-A1D5-535998F5C610}" type="presParOf" srcId="{3FC05887-87A0-4126-A894-EF5428453334}" destId="{CB68BB1B-C848-4CC7-9772-FBA3A508F634}" srcOrd="1" destOrd="0" presId="urn:microsoft.com/office/officeart/2005/8/layout/cycle2"/>
    <dgm:cxn modelId="{64716FD5-90AE-4715-9F62-D9C13F57CB42}" type="presParOf" srcId="{CB68BB1B-C848-4CC7-9772-FBA3A508F634}" destId="{1ACCDB1F-0DEF-4B7F-8A7B-1A13FE53A2D5}" srcOrd="0" destOrd="0" presId="urn:microsoft.com/office/officeart/2005/8/layout/cycle2"/>
    <dgm:cxn modelId="{72A98B62-4F4E-4D9C-841A-56D2C34E669A}" type="presParOf" srcId="{3FC05887-87A0-4126-A894-EF5428453334}" destId="{1A763119-B40C-4204-82C6-F38977867273}" srcOrd="2" destOrd="0" presId="urn:microsoft.com/office/officeart/2005/8/layout/cycle2"/>
    <dgm:cxn modelId="{27D74168-7D08-48C3-B020-D855A278F2AA}" type="presParOf" srcId="{3FC05887-87A0-4126-A894-EF5428453334}" destId="{D77D0ABF-1641-4187-A830-3D129CF8C76F}" srcOrd="3" destOrd="0" presId="urn:microsoft.com/office/officeart/2005/8/layout/cycle2"/>
    <dgm:cxn modelId="{AF4EE004-456A-4311-A275-0797AE5A8D32}" type="presParOf" srcId="{D77D0ABF-1641-4187-A830-3D129CF8C76F}" destId="{5A01B19A-1A4D-4B2A-8615-629329097075}" srcOrd="0" destOrd="0" presId="urn:microsoft.com/office/officeart/2005/8/layout/cycle2"/>
    <dgm:cxn modelId="{4AF6CB11-C9BB-45C2-9097-D52377AE8614}" type="presParOf" srcId="{3FC05887-87A0-4126-A894-EF5428453334}" destId="{E495D9AE-5AFA-469F-A7A3-3F1A796CC9E6}" srcOrd="4" destOrd="0" presId="urn:microsoft.com/office/officeart/2005/8/layout/cycle2"/>
    <dgm:cxn modelId="{67288898-B37C-49EF-B7AC-E145F3E287EB}" type="presParOf" srcId="{3FC05887-87A0-4126-A894-EF5428453334}" destId="{3BF72E8F-18C5-473D-A854-AF1E5AB8BC5D}" srcOrd="5" destOrd="0" presId="urn:microsoft.com/office/officeart/2005/8/layout/cycle2"/>
    <dgm:cxn modelId="{65109563-A362-4CC5-A3A7-00F97EC8FB10}" type="presParOf" srcId="{3BF72E8F-18C5-473D-A854-AF1E5AB8BC5D}" destId="{6B3E66A6-ECA5-4248-B24C-5031F6E95F6B}" srcOrd="0" destOrd="0" presId="urn:microsoft.com/office/officeart/2005/8/layout/cycle2"/>
    <dgm:cxn modelId="{75023507-FFD6-400D-82F5-4ABF83E7357F}" type="presParOf" srcId="{3FC05887-87A0-4126-A894-EF5428453334}" destId="{01FEE71B-D049-4839-BE01-F50F403AD641}" srcOrd="6" destOrd="0" presId="urn:microsoft.com/office/officeart/2005/8/layout/cycle2"/>
    <dgm:cxn modelId="{D5DB02C9-8B05-4307-A10A-1EA6F6041CD8}" type="presParOf" srcId="{3FC05887-87A0-4126-A894-EF5428453334}" destId="{36F2B0E7-C4AF-4DE2-8611-1FE50FE919A1}" srcOrd="7" destOrd="0" presId="urn:microsoft.com/office/officeart/2005/8/layout/cycle2"/>
    <dgm:cxn modelId="{AD160B0F-9D40-4F71-BDB8-CBCA5BA87FB6}" type="presParOf" srcId="{36F2B0E7-C4AF-4DE2-8611-1FE50FE919A1}" destId="{CFE08FF3-BD29-411D-AD47-6F84C4D576F2}" srcOrd="0" destOrd="0" presId="urn:microsoft.com/office/officeart/2005/8/layout/cycle2"/>
    <dgm:cxn modelId="{D82FE07E-40B0-4E09-9882-783AB31B809B}" type="presParOf" srcId="{3FC05887-87A0-4126-A894-EF5428453334}" destId="{A54915B7-19B8-4B1B-B58E-DD551F1ABD7C}" srcOrd="8" destOrd="0" presId="urn:microsoft.com/office/officeart/2005/8/layout/cycle2"/>
    <dgm:cxn modelId="{CD23ECEC-2F2E-421C-9B85-163E973750A5}" type="presParOf" srcId="{3FC05887-87A0-4126-A894-EF5428453334}" destId="{93CB12C0-5BFF-414F-B909-1B22B1B929D5}" srcOrd="9" destOrd="0" presId="urn:microsoft.com/office/officeart/2005/8/layout/cycle2"/>
    <dgm:cxn modelId="{7E8A3329-98F1-4A37-95B7-B4A4CF884E16}" type="presParOf" srcId="{93CB12C0-5BFF-414F-B909-1B22B1B929D5}" destId="{911A0D60-42D3-4DE3-877D-CFE8945253D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319910-71F8-45D2-BB09-9460D7E8D7A7}" type="doc">
      <dgm:prSet loTypeId="urn:microsoft.com/office/officeart/2005/8/layout/default" loCatId="Inbox" qsTypeId="urn:microsoft.com/office/officeart/2005/8/quickstyle/simple1" qsCatId="simple" csTypeId="urn:microsoft.com/office/officeart/2005/8/colors/colorful2" csCatId="colorful"/>
      <dgm:spPr/>
      <dgm:t>
        <a:bodyPr/>
        <a:lstStyle/>
        <a:p>
          <a:endParaRPr lang="en-US"/>
        </a:p>
      </dgm:t>
    </dgm:pt>
    <dgm:pt modelId="{01066181-8950-46FF-A4F2-0B4442B5E796}">
      <dgm:prSet/>
      <dgm:spPr/>
      <dgm:t>
        <a:bodyPr/>
        <a:lstStyle/>
        <a:p>
          <a:r>
            <a:rPr lang="en-US" dirty="0">
              <a:solidFill>
                <a:schemeClr val="tx1"/>
              </a:solidFill>
            </a:rPr>
            <a:t>Building a complex PCI program is similar to building a TAVR program</a:t>
          </a:r>
        </a:p>
      </dgm:t>
    </dgm:pt>
    <dgm:pt modelId="{8F9D11EF-B0EA-4375-853B-253482B75229}" type="parTrans" cxnId="{2CCEF128-008C-4328-A05C-E7E7B6A84971}">
      <dgm:prSet/>
      <dgm:spPr/>
      <dgm:t>
        <a:bodyPr/>
        <a:lstStyle/>
        <a:p>
          <a:endParaRPr lang="en-US"/>
        </a:p>
      </dgm:t>
    </dgm:pt>
    <dgm:pt modelId="{16E9657A-992D-404C-8FEC-A85EE95D0EB5}" type="sibTrans" cxnId="{2CCEF128-008C-4328-A05C-E7E7B6A84971}">
      <dgm:prSet/>
      <dgm:spPr/>
      <dgm:t>
        <a:bodyPr/>
        <a:lstStyle/>
        <a:p>
          <a:endParaRPr lang="en-US"/>
        </a:p>
      </dgm:t>
    </dgm:pt>
    <dgm:pt modelId="{735FF66B-2E1F-4B37-B08B-14F5F93C085E}">
      <dgm:prSet/>
      <dgm:spPr/>
      <dgm:t>
        <a:bodyPr/>
        <a:lstStyle/>
        <a:p>
          <a:r>
            <a:rPr lang="en-US" dirty="0">
              <a:solidFill>
                <a:schemeClr val="tx1"/>
              </a:solidFill>
            </a:rPr>
            <a:t>Community Interventionalists are not aware of what can be offered</a:t>
          </a:r>
        </a:p>
      </dgm:t>
    </dgm:pt>
    <dgm:pt modelId="{6DA6491E-AC8D-4E7D-8D26-A67B1EB088D1}" type="parTrans" cxnId="{3CA1A01C-C5C8-413E-9710-0C4707797086}">
      <dgm:prSet/>
      <dgm:spPr/>
      <dgm:t>
        <a:bodyPr/>
        <a:lstStyle/>
        <a:p>
          <a:endParaRPr lang="en-US"/>
        </a:p>
      </dgm:t>
    </dgm:pt>
    <dgm:pt modelId="{5A7C82DC-2867-4462-99A4-689087969C1A}" type="sibTrans" cxnId="{3CA1A01C-C5C8-413E-9710-0C4707797086}">
      <dgm:prSet/>
      <dgm:spPr/>
      <dgm:t>
        <a:bodyPr/>
        <a:lstStyle/>
        <a:p>
          <a:endParaRPr lang="en-US"/>
        </a:p>
      </dgm:t>
    </dgm:pt>
    <dgm:pt modelId="{6B87FF2F-AEAC-4239-B11D-48613FD8DE60}">
      <dgm:prSet/>
      <dgm:spPr/>
      <dgm:t>
        <a:bodyPr/>
        <a:lstStyle/>
        <a:p>
          <a:r>
            <a:rPr lang="en-US" dirty="0">
              <a:solidFill>
                <a:schemeClr val="tx1"/>
              </a:solidFill>
            </a:rPr>
            <a:t>Outreach and focused invitations for case review sessions is required to educate cardiologists about the options now available with Protected PCI </a:t>
          </a:r>
        </a:p>
      </dgm:t>
    </dgm:pt>
    <dgm:pt modelId="{696D15F1-20D5-47CB-B52F-CAD9A0FE52E0}" type="parTrans" cxnId="{9B9E8108-CDF0-446E-8745-4EDA1424A009}">
      <dgm:prSet/>
      <dgm:spPr/>
      <dgm:t>
        <a:bodyPr/>
        <a:lstStyle/>
        <a:p>
          <a:endParaRPr lang="en-US"/>
        </a:p>
      </dgm:t>
    </dgm:pt>
    <dgm:pt modelId="{082C1B31-E039-4746-953D-0C9599E88179}" type="sibTrans" cxnId="{9B9E8108-CDF0-446E-8745-4EDA1424A009}">
      <dgm:prSet/>
      <dgm:spPr/>
      <dgm:t>
        <a:bodyPr/>
        <a:lstStyle/>
        <a:p>
          <a:endParaRPr lang="en-US"/>
        </a:p>
      </dgm:t>
    </dgm:pt>
    <dgm:pt modelId="{836342A1-1E98-43A8-9BFC-E520ADDC122A}">
      <dgm:prSet/>
      <dgm:spPr/>
      <dgm:t>
        <a:bodyPr/>
        <a:lstStyle/>
        <a:p>
          <a:r>
            <a:rPr lang="en-US" dirty="0">
              <a:solidFill>
                <a:schemeClr val="tx1"/>
              </a:solidFill>
            </a:rPr>
            <a:t>CT surgery may be the most important in house referral for surgically ineligible patients</a:t>
          </a:r>
        </a:p>
      </dgm:t>
    </dgm:pt>
    <dgm:pt modelId="{0C952E4F-A9AF-479D-870E-17F4E4FA279D}" type="parTrans" cxnId="{CA194FEA-83B2-4A19-9819-FF147DF8AD00}">
      <dgm:prSet/>
      <dgm:spPr/>
      <dgm:t>
        <a:bodyPr/>
        <a:lstStyle/>
        <a:p>
          <a:endParaRPr lang="en-US"/>
        </a:p>
      </dgm:t>
    </dgm:pt>
    <dgm:pt modelId="{DE38F3EA-F069-4D55-81FE-04F747AC1311}" type="sibTrans" cxnId="{CA194FEA-83B2-4A19-9819-FF147DF8AD00}">
      <dgm:prSet/>
      <dgm:spPr/>
      <dgm:t>
        <a:bodyPr/>
        <a:lstStyle/>
        <a:p>
          <a:endParaRPr lang="en-US"/>
        </a:p>
      </dgm:t>
    </dgm:pt>
    <dgm:pt modelId="{89C16FFC-0E31-4EE7-B240-E56F08CF2616}">
      <dgm:prSet/>
      <dgm:spPr/>
      <dgm:t>
        <a:bodyPr/>
        <a:lstStyle/>
        <a:p>
          <a:r>
            <a:rPr lang="en-US" dirty="0">
              <a:solidFill>
                <a:schemeClr val="tx1"/>
              </a:solidFill>
            </a:rPr>
            <a:t>Commitment from the hospital to provide resources and marketing</a:t>
          </a:r>
        </a:p>
      </dgm:t>
    </dgm:pt>
    <dgm:pt modelId="{1086682C-AD01-42D3-A410-3D5EAC5A1EC2}" type="parTrans" cxnId="{25A6AA80-DE17-4289-9206-E0A5035AC200}">
      <dgm:prSet/>
      <dgm:spPr/>
      <dgm:t>
        <a:bodyPr/>
        <a:lstStyle/>
        <a:p>
          <a:endParaRPr lang="en-US"/>
        </a:p>
      </dgm:t>
    </dgm:pt>
    <dgm:pt modelId="{DEB7AC96-6226-4DDF-BCC1-5A7C1A53BDF9}" type="sibTrans" cxnId="{25A6AA80-DE17-4289-9206-E0A5035AC200}">
      <dgm:prSet/>
      <dgm:spPr/>
      <dgm:t>
        <a:bodyPr/>
        <a:lstStyle/>
        <a:p>
          <a:endParaRPr lang="en-US"/>
        </a:p>
      </dgm:t>
    </dgm:pt>
    <dgm:pt modelId="{5FCD43EF-BA7D-4BB2-88C8-74228564615F}">
      <dgm:prSet/>
      <dgm:spPr/>
      <dgm:t>
        <a:bodyPr/>
        <a:lstStyle/>
        <a:p>
          <a:r>
            <a:rPr lang="en-US" dirty="0">
              <a:solidFill>
                <a:schemeClr val="tx1"/>
              </a:solidFill>
            </a:rPr>
            <a:t>Always communicate with the referring physician</a:t>
          </a:r>
        </a:p>
      </dgm:t>
    </dgm:pt>
    <dgm:pt modelId="{0AA82E05-9235-4E97-AFD6-9DC2F2C6E831}" type="parTrans" cxnId="{3BD0D505-CC75-4E6B-B327-E38EC4CDC43B}">
      <dgm:prSet/>
      <dgm:spPr/>
      <dgm:t>
        <a:bodyPr/>
        <a:lstStyle/>
        <a:p>
          <a:endParaRPr lang="en-US"/>
        </a:p>
      </dgm:t>
    </dgm:pt>
    <dgm:pt modelId="{D99881C4-E365-4B9A-9ED3-FF263EF24094}" type="sibTrans" cxnId="{3BD0D505-CC75-4E6B-B327-E38EC4CDC43B}">
      <dgm:prSet/>
      <dgm:spPr/>
      <dgm:t>
        <a:bodyPr/>
        <a:lstStyle/>
        <a:p>
          <a:endParaRPr lang="en-US"/>
        </a:p>
      </dgm:t>
    </dgm:pt>
    <dgm:pt modelId="{FE0AA10E-F701-4C8C-AA0A-12C70D0993D5}" type="pres">
      <dgm:prSet presAssocID="{87319910-71F8-45D2-BB09-9460D7E8D7A7}" presName="diagram" presStyleCnt="0">
        <dgm:presLayoutVars>
          <dgm:dir/>
          <dgm:resizeHandles val="exact"/>
        </dgm:presLayoutVars>
      </dgm:prSet>
      <dgm:spPr/>
    </dgm:pt>
    <dgm:pt modelId="{BB608E1C-6F11-4CC1-885C-8F70212E5C63}" type="pres">
      <dgm:prSet presAssocID="{01066181-8950-46FF-A4F2-0B4442B5E796}" presName="node" presStyleLbl="node1" presStyleIdx="0" presStyleCnt="6">
        <dgm:presLayoutVars>
          <dgm:bulletEnabled val="1"/>
        </dgm:presLayoutVars>
      </dgm:prSet>
      <dgm:spPr/>
    </dgm:pt>
    <dgm:pt modelId="{264EBC0D-BE76-4A76-BE66-DE4F1EA7BFBD}" type="pres">
      <dgm:prSet presAssocID="{16E9657A-992D-404C-8FEC-A85EE95D0EB5}" presName="sibTrans" presStyleCnt="0"/>
      <dgm:spPr/>
    </dgm:pt>
    <dgm:pt modelId="{7704C838-ECC5-443B-B1C4-73AE5F4AC7E4}" type="pres">
      <dgm:prSet presAssocID="{735FF66B-2E1F-4B37-B08B-14F5F93C085E}" presName="node" presStyleLbl="node1" presStyleIdx="1" presStyleCnt="6">
        <dgm:presLayoutVars>
          <dgm:bulletEnabled val="1"/>
        </dgm:presLayoutVars>
      </dgm:prSet>
      <dgm:spPr/>
    </dgm:pt>
    <dgm:pt modelId="{8B6A020A-DE00-48E6-B956-88B491E7E3A9}" type="pres">
      <dgm:prSet presAssocID="{5A7C82DC-2867-4462-99A4-689087969C1A}" presName="sibTrans" presStyleCnt="0"/>
      <dgm:spPr/>
    </dgm:pt>
    <dgm:pt modelId="{C3970488-E73A-4A59-8507-0F7770CDCD4C}" type="pres">
      <dgm:prSet presAssocID="{6B87FF2F-AEAC-4239-B11D-48613FD8DE60}" presName="node" presStyleLbl="node1" presStyleIdx="2" presStyleCnt="6">
        <dgm:presLayoutVars>
          <dgm:bulletEnabled val="1"/>
        </dgm:presLayoutVars>
      </dgm:prSet>
      <dgm:spPr/>
    </dgm:pt>
    <dgm:pt modelId="{BED918E0-BA9B-4F39-8CC7-701F106A1E22}" type="pres">
      <dgm:prSet presAssocID="{082C1B31-E039-4746-953D-0C9599E88179}" presName="sibTrans" presStyleCnt="0"/>
      <dgm:spPr/>
    </dgm:pt>
    <dgm:pt modelId="{D8BCBEA2-445C-4760-80D1-7E3D05351F1D}" type="pres">
      <dgm:prSet presAssocID="{836342A1-1E98-43A8-9BFC-E520ADDC122A}" presName="node" presStyleLbl="node1" presStyleIdx="3" presStyleCnt="6">
        <dgm:presLayoutVars>
          <dgm:bulletEnabled val="1"/>
        </dgm:presLayoutVars>
      </dgm:prSet>
      <dgm:spPr/>
    </dgm:pt>
    <dgm:pt modelId="{94ED807B-C337-4382-A7D0-C2E9A6FC041E}" type="pres">
      <dgm:prSet presAssocID="{DE38F3EA-F069-4D55-81FE-04F747AC1311}" presName="sibTrans" presStyleCnt="0"/>
      <dgm:spPr/>
    </dgm:pt>
    <dgm:pt modelId="{00FA41D4-F240-4638-BBD8-2C9472111F95}" type="pres">
      <dgm:prSet presAssocID="{89C16FFC-0E31-4EE7-B240-E56F08CF2616}" presName="node" presStyleLbl="node1" presStyleIdx="4" presStyleCnt="6">
        <dgm:presLayoutVars>
          <dgm:bulletEnabled val="1"/>
        </dgm:presLayoutVars>
      </dgm:prSet>
      <dgm:spPr/>
    </dgm:pt>
    <dgm:pt modelId="{4DD46748-1873-4F65-894F-B2A84AE2ABFB}" type="pres">
      <dgm:prSet presAssocID="{DEB7AC96-6226-4DDF-BCC1-5A7C1A53BDF9}" presName="sibTrans" presStyleCnt="0"/>
      <dgm:spPr/>
    </dgm:pt>
    <dgm:pt modelId="{A99D8CB1-A031-4AFC-96EC-42C5848F45D6}" type="pres">
      <dgm:prSet presAssocID="{5FCD43EF-BA7D-4BB2-88C8-74228564615F}" presName="node" presStyleLbl="node1" presStyleIdx="5" presStyleCnt="6">
        <dgm:presLayoutVars>
          <dgm:bulletEnabled val="1"/>
        </dgm:presLayoutVars>
      </dgm:prSet>
      <dgm:spPr/>
    </dgm:pt>
  </dgm:ptLst>
  <dgm:cxnLst>
    <dgm:cxn modelId="{3BD0D505-CC75-4E6B-B327-E38EC4CDC43B}" srcId="{87319910-71F8-45D2-BB09-9460D7E8D7A7}" destId="{5FCD43EF-BA7D-4BB2-88C8-74228564615F}" srcOrd="5" destOrd="0" parTransId="{0AA82E05-9235-4E97-AFD6-9DC2F2C6E831}" sibTransId="{D99881C4-E365-4B9A-9ED3-FF263EF24094}"/>
    <dgm:cxn modelId="{9B9E8108-CDF0-446E-8745-4EDA1424A009}" srcId="{87319910-71F8-45D2-BB09-9460D7E8D7A7}" destId="{6B87FF2F-AEAC-4239-B11D-48613FD8DE60}" srcOrd="2" destOrd="0" parTransId="{696D15F1-20D5-47CB-B52F-CAD9A0FE52E0}" sibTransId="{082C1B31-E039-4746-953D-0C9599E88179}"/>
    <dgm:cxn modelId="{ABCC991B-0FE2-4F80-8858-9D1DE9704CF7}" type="presOf" srcId="{01066181-8950-46FF-A4F2-0B4442B5E796}" destId="{BB608E1C-6F11-4CC1-885C-8F70212E5C63}" srcOrd="0" destOrd="0" presId="urn:microsoft.com/office/officeart/2005/8/layout/default"/>
    <dgm:cxn modelId="{3CA1A01C-C5C8-413E-9710-0C4707797086}" srcId="{87319910-71F8-45D2-BB09-9460D7E8D7A7}" destId="{735FF66B-2E1F-4B37-B08B-14F5F93C085E}" srcOrd="1" destOrd="0" parTransId="{6DA6491E-AC8D-4E7D-8D26-A67B1EB088D1}" sibTransId="{5A7C82DC-2867-4462-99A4-689087969C1A}"/>
    <dgm:cxn modelId="{2CCEF128-008C-4328-A05C-E7E7B6A84971}" srcId="{87319910-71F8-45D2-BB09-9460D7E8D7A7}" destId="{01066181-8950-46FF-A4F2-0B4442B5E796}" srcOrd="0" destOrd="0" parTransId="{8F9D11EF-B0EA-4375-853B-253482B75229}" sibTransId="{16E9657A-992D-404C-8FEC-A85EE95D0EB5}"/>
    <dgm:cxn modelId="{CE2C3A59-235B-4D4A-A012-D73B8C5AE5E7}" type="presOf" srcId="{5FCD43EF-BA7D-4BB2-88C8-74228564615F}" destId="{A99D8CB1-A031-4AFC-96EC-42C5848F45D6}" srcOrd="0" destOrd="0" presId="urn:microsoft.com/office/officeart/2005/8/layout/default"/>
    <dgm:cxn modelId="{25A6AA80-DE17-4289-9206-E0A5035AC200}" srcId="{87319910-71F8-45D2-BB09-9460D7E8D7A7}" destId="{89C16FFC-0E31-4EE7-B240-E56F08CF2616}" srcOrd="4" destOrd="0" parTransId="{1086682C-AD01-42D3-A410-3D5EAC5A1EC2}" sibTransId="{DEB7AC96-6226-4DDF-BCC1-5A7C1A53BDF9}"/>
    <dgm:cxn modelId="{25D38385-5712-477A-8495-8F68A0A347B5}" type="presOf" srcId="{735FF66B-2E1F-4B37-B08B-14F5F93C085E}" destId="{7704C838-ECC5-443B-B1C4-73AE5F4AC7E4}" srcOrd="0" destOrd="0" presId="urn:microsoft.com/office/officeart/2005/8/layout/default"/>
    <dgm:cxn modelId="{F4CBD2B0-5135-47FD-9A92-0FD87F0D0A6E}" type="presOf" srcId="{89C16FFC-0E31-4EE7-B240-E56F08CF2616}" destId="{00FA41D4-F240-4638-BBD8-2C9472111F95}" srcOrd="0" destOrd="0" presId="urn:microsoft.com/office/officeart/2005/8/layout/default"/>
    <dgm:cxn modelId="{F07233BA-395D-41E4-99EA-F38628BA3750}" type="presOf" srcId="{87319910-71F8-45D2-BB09-9460D7E8D7A7}" destId="{FE0AA10E-F701-4C8C-AA0A-12C70D0993D5}" srcOrd="0" destOrd="0" presId="urn:microsoft.com/office/officeart/2005/8/layout/default"/>
    <dgm:cxn modelId="{DA216EE0-4FB1-411D-8E4A-468BFF4FB7F5}" type="presOf" srcId="{836342A1-1E98-43A8-9BFC-E520ADDC122A}" destId="{D8BCBEA2-445C-4760-80D1-7E3D05351F1D}" srcOrd="0" destOrd="0" presId="urn:microsoft.com/office/officeart/2005/8/layout/default"/>
    <dgm:cxn modelId="{CA194FEA-83B2-4A19-9819-FF147DF8AD00}" srcId="{87319910-71F8-45D2-BB09-9460D7E8D7A7}" destId="{836342A1-1E98-43A8-9BFC-E520ADDC122A}" srcOrd="3" destOrd="0" parTransId="{0C952E4F-A9AF-479D-870E-17F4E4FA279D}" sibTransId="{DE38F3EA-F069-4D55-81FE-04F747AC1311}"/>
    <dgm:cxn modelId="{9D5356FE-DF5C-4CB4-BB2E-DECCBAD6530D}" type="presOf" srcId="{6B87FF2F-AEAC-4239-B11D-48613FD8DE60}" destId="{C3970488-E73A-4A59-8507-0F7770CDCD4C}" srcOrd="0" destOrd="0" presId="urn:microsoft.com/office/officeart/2005/8/layout/default"/>
    <dgm:cxn modelId="{241BA483-61D4-4486-AA48-55722ECA4243}" type="presParOf" srcId="{FE0AA10E-F701-4C8C-AA0A-12C70D0993D5}" destId="{BB608E1C-6F11-4CC1-885C-8F70212E5C63}" srcOrd="0" destOrd="0" presId="urn:microsoft.com/office/officeart/2005/8/layout/default"/>
    <dgm:cxn modelId="{F2B63167-5184-4796-B1B1-03F9B387DFF0}" type="presParOf" srcId="{FE0AA10E-F701-4C8C-AA0A-12C70D0993D5}" destId="{264EBC0D-BE76-4A76-BE66-DE4F1EA7BFBD}" srcOrd="1" destOrd="0" presId="urn:microsoft.com/office/officeart/2005/8/layout/default"/>
    <dgm:cxn modelId="{2E71A99D-5B26-4526-9DA0-E67D5ACC13FB}" type="presParOf" srcId="{FE0AA10E-F701-4C8C-AA0A-12C70D0993D5}" destId="{7704C838-ECC5-443B-B1C4-73AE5F4AC7E4}" srcOrd="2" destOrd="0" presId="urn:microsoft.com/office/officeart/2005/8/layout/default"/>
    <dgm:cxn modelId="{3C146BBF-6F32-49B1-BE2E-4D9F08E6E806}" type="presParOf" srcId="{FE0AA10E-F701-4C8C-AA0A-12C70D0993D5}" destId="{8B6A020A-DE00-48E6-B956-88B491E7E3A9}" srcOrd="3" destOrd="0" presId="urn:microsoft.com/office/officeart/2005/8/layout/default"/>
    <dgm:cxn modelId="{0B79FEB7-339E-4D0F-8EC0-DB74833A5D1C}" type="presParOf" srcId="{FE0AA10E-F701-4C8C-AA0A-12C70D0993D5}" destId="{C3970488-E73A-4A59-8507-0F7770CDCD4C}" srcOrd="4" destOrd="0" presId="urn:microsoft.com/office/officeart/2005/8/layout/default"/>
    <dgm:cxn modelId="{E8AF9BA7-D9E3-4B91-A09F-C0D0E1AA5D4F}" type="presParOf" srcId="{FE0AA10E-F701-4C8C-AA0A-12C70D0993D5}" destId="{BED918E0-BA9B-4F39-8CC7-701F106A1E22}" srcOrd="5" destOrd="0" presId="urn:microsoft.com/office/officeart/2005/8/layout/default"/>
    <dgm:cxn modelId="{1DE96029-4AC8-4FD4-85B6-89C53EF0575B}" type="presParOf" srcId="{FE0AA10E-F701-4C8C-AA0A-12C70D0993D5}" destId="{D8BCBEA2-445C-4760-80D1-7E3D05351F1D}" srcOrd="6" destOrd="0" presId="urn:microsoft.com/office/officeart/2005/8/layout/default"/>
    <dgm:cxn modelId="{BA305B21-58E0-431B-853F-411B7A9D1B9A}" type="presParOf" srcId="{FE0AA10E-F701-4C8C-AA0A-12C70D0993D5}" destId="{94ED807B-C337-4382-A7D0-C2E9A6FC041E}" srcOrd="7" destOrd="0" presId="urn:microsoft.com/office/officeart/2005/8/layout/default"/>
    <dgm:cxn modelId="{2300C771-5534-4DAB-B50C-4BE7D822A98F}" type="presParOf" srcId="{FE0AA10E-F701-4C8C-AA0A-12C70D0993D5}" destId="{00FA41D4-F240-4638-BBD8-2C9472111F95}" srcOrd="8" destOrd="0" presId="urn:microsoft.com/office/officeart/2005/8/layout/default"/>
    <dgm:cxn modelId="{4C70B23D-86F3-48E3-8155-F6590DEA5F30}" type="presParOf" srcId="{FE0AA10E-F701-4C8C-AA0A-12C70D0993D5}" destId="{4DD46748-1873-4F65-894F-B2A84AE2ABFB}" srcOrd="9" destOrd="0" presId="urn:microsoft.com/office/officeart/2005/8/layout/default"/>
    <dgm:cxn modelId="{0CDB21B9-A3A3-4A1E-86F9-D3551601F387}" type="presParOf" srcId="{FE0AA10E-F701-4C8C-AA0A-12C70D0993D5}" destId="{A99D8CB1-A031-4AFC-96EC-42C5848F45D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7FD1BC-869B-4DA1-8757-7F7279ED2535}" type="doc">
      <dgm:prSet loTypeId="urn:microsoft.com/office/officeart/2005/8/layout/cycle3" loCatId="Inbox" qsTypeId="urn:microsoft.com/office/officeart/2005/8/quickstyle/simple1" qsCatId="simple" csTypeId="urn:microsoft.com/office/officeart/2005/8/colors/colorful2" csCatId="colorful" phldr="1"/>
      <dgm:spPr/>
      <dgm:t>
        <a:bodyPr/>
        <a:lstStyle/>
        <a:p>
          <a:endParaRPr lang="en-US"/>
        </a:p>
      </dgm:t>
    </dgm:pt>
    <dgm:pt modelId="{D37D3861-2183-48E6-AA5B-FDF8E32B309E}">
      <dgm:prSet/>
      <dgm:spPr/>
      <dgm:t>
        <a:bodyPr/>
        <a:lstStyle/>
        <a:p>
          <a:r>
            <a:rPr lang="en-US" dirty="0">
              <a:solidFill>
                <a:schemeClr val="bg1"/>
              </a:solidFill>
            </a:rPr>
            <a:t>Utilization of heart teams for complicated patients with prior CABG/PCI is a Class I indication</a:t>
          </a:r>
        </a:p>
      </dgm:t>
    </dgm:pt>
    <dgm:pt modelId="{9949568C-FA17-46E7-9F2D-BC7420830438}" type="parTrans" cxnId="{7F05405F-19E2-4D2B-8693-691F2EC85C29}">
      <dgm:prSet/>
      <dgm:spPr/>
      <dgm:t>
        <a:bodyPr/>
        <a:lstStyle/>
        <a:p>
          <a:endParaRPr lang="en-US"/>
        </a:p>
      </dgm:t>
    </dgm:pt>
    <dgm:pt modelId="{3A3DD8FA-8034-4E2D-AE02-E93D1D5926E2}" type="sibTrans" cxnId="{7F05405F-19E2-4D2B-8693-691F2EC85C29}">
      <dgm:prSet/>
      <dgm:spPr/>
      <dgm:t>
        <a:bodyPr/>
        <a:lstStyle/>
        <a:p>
          <a:endParaRPr lang="en-US"/>
        </a:p>
      </dgm:t>
    </dgm:pt>
    <dgm:pt modelId="{F346643E-2CC1-4771-8E06-C28EFABDD107}">
      <dgm:prSet/>
      <dgm:spPr/>
      <dgm:t>
        <a:bodyPr/>
        <a:lstStyle/>
        <a:p>
          <a:r>
            <a:rPr lang="en-US" dirty="0">
              <a:solidFill>
                <a:schemeClr val="bg1"/>
              </a:solidFill>
            </a:rPr>
            <a:t>Involve CT surgeons, ICU specialists, anesthesiologists, heart failure specialists</a:t>
          </a:r>
        </a:p>
      </dgm:t>
    </dgm:pt>
    <dgm:pt modelId="{4213B01D-4918-4BF5-9A9B-76A798308D04}" type="parTrans" cxnId="{3AF58B98-710B-47D8-BF2F-E197389CE67A}">
      <dgm:prSet/>
      <dgm:spPr/>
      <dgm:t>
        <a:bodyPr/>
        <a:lstStyle/>
        <a:p>
          <a:endParaRPr lang="en-US"/>
        </a:p>
      </dgm:t>
    </dgm:pt>
    <dgm:pt modelId="{7C68E2EE-9DD7-4AEB-9453-85CB0D0BFFB9}" type="sibTrans" cxnId="{3AF58B98-710B-47D8-BF2F-E197389CE67A}">
      <dgm:prSet/>
      <dgm:spPr/>
      <dgm:t>
        <a:bodyPr/>
        <a:lstStyle/>
        <a:p>
          <a:endParaRPr lang="en-US"/>
        </a:p>
      </dgm:t>
    </dgm:pt>
    <dgm:pt modelId="{957362C9-4C40-44DF-A715-6579CB42F97C}">
      <dgm:prSet/>
      <dgm:spPr/>
      <dgm:t>
        <a:bodyPr/>
        <a:lstStyle/>
        <a:p>
          <a:r>
            <a:rPr lang="en-US" dirty="0">
              <a:solidFill>
                <a:schemeClr val="bg1"/>
              </a:solidFill>
            </a:rPr>
            <a:t>Simple agreements and patient identification can make a big difference</a:t>
          </a:r>
        </a:p>
      </dgm:t>
    </dgm:pt>
    <dgm:pt modelId="{73CB2A85-ADAC-4648-B5ED-ADB3E5758A79}" type="parTrans" cxnId="{A49E99C1-AFDD-4A13-B80F-0D29A3767EB3}">
      <dgm:prSet/>
      <dgm:spPr/>
      <dgm:t>
        <a:bodyPr/>
        <a:lstStyle/>
        <a:p>
          <a:endParaRPr lang="en-US"/>
        </a:p>
      </dgm:t>
    </dgm:pt>
    <dgm:pt modelId="{C663082C-9F6C-47D8-BFE8-BD39C03100DB}" type="sibTrans" cxnId="{A49E99C1-AFDD-4A13-B80F-0D29A3767EB3}">
      <dgm:prSet/>
      <dgm:spPr/>
      <dgm:t>
        <a:bodyPr/>
        <a:lstStyle/>
        <a:p>
          <a:endParaRPr lang="en-US"/>
        </a:p>
      </dgm:t>
    </dgm:pt>
    <dgm:pt modelId="{D97A0E2A-0B1D-4A11-AF54-5C14573185F2}" type="pres">
      <dgm:prSet presAssocID="{E07FD1BC-869B-4DA1-8757-7F7279ED2535}" presName="Name0" presStyleCnt="0">
        <dgm:presLayoutVars>
          <dgm:dir/>
          <dgm:resizeHandles val="exact"/>
        </dgm:presLayoutVars>
      </dgm:prSet>
      <dgm:spPr/>
    </dgm:pt>
    <dgm:pt modelId="{92FC65E2-D848-4C0C-9A1E-F8CCFD456CD2}" type="pres">
      <dgm:prSet presAssocID="{E07FD1BC-869B-4DA1-8757-7F7279ED2535}" presName="cycle" presStyleCnt="0"/>
      <dgm:spPr/>
    </dgm:pt>
    <dgm:pt modelId="{8B5A897A-3779-455F-BE13-4C246C1499A4}" type="pres">
      <dgm:prSet presAssocID="{D37D3861-2183-48E6-AA5B-FDF8E32B309E}" presName="nodeFirstNode" presStyleLbl="node1" presStyleIdx="0" presStyleCnt="3">
        <dgm:presLayoutVars>
          <dgm:bulletEnabled val="1"/>
        </dgm:presLayoutVars>
      </dgm:prSet>
      <dgm:spPr/>
    </dgm:pt>
    <dgm:pt modelId="{609140E2-383A-45EA-B4C4-1F54A8F402A2}" type="pres">
      <dgm:prSet presAssocID="{3A3DD8FA-8034-4E2D-AE02-E93D1D5926E2}" presName="sibTransFirstNode" presStyleLbl="bgShp" presStyleIdx="0" presStyleCnt="1"/>
      <dgm:spPr/>
    </dgm:pt>
    <dgm:pt modelId="{7D7501CC-0D7A-472A-8B98-7D95B33161DF}" type="pres">
      <dgm:prSet presAssocID="{F346643E-2CC1-4771-8E06-C28EFABDD107}" presName="nodeFollowingNodes" presStyleLbl="node1" presStyleIdx="1" presStyleCnt="3">
        <dgm:presLayoutVars>
          <dgm:bulletEnabled val="1"/>
        </dgm:presLayoutVars>
      </dgm:prSet>
      <dgm:spPr/>
    </dgm:pt>
    <dgm:pt modelId="{3C815E90-D29D-4AA7-AB7E-AFF14F12C1C4}" type="pres">
      <dgm:prSet presAssocID="{957362C9-4C40-44DF-A715-6579CB42F97C}" presName="nodeFollowingNodes" presStyleLbl="node1" presStyleIdx="2" presStyleCnt="3">
        <dgm:presLayoutVars>
          <dgm:bulletEnabled val="1"/>
        </dgm:presLayoutVars>
      </dgm:prSet>
      <dgm:spPr/>
    </dgm:pt>
  </dgm:ptLst>
  <dgm:cxnLst>
    <dgm:cxn modelId="{F8F3B805-EE49-42C3-8E07-B2FBF92878C9}" type="presOf" srcId="{F346643E-2CC1-4771-8E06-C28EFABDD107}" destId="{7D7501CC-0D7A-472A-8B98-7D95B33161DF}" srcOrd="0" destOrd="0" presId="urn:microsoft.com/office/officeart/2005/8/layout/cycle3"/>
    <dgm:cxn modelId="{D287995B-A1CD-4F62-8CBE-49638EA472E6}" type="presOf" srcId="{E07FD1BC-869B-4DA1-8757-7F7279ED2535}" destId="{D97A0E2A-0B1D-4A11-AF54-5C14573185F2}" srcOrd="0" destOrd="0" presId="urn:microsoft.com/office/officeart/2005/8/layout/cycle3"/>
    <dgm:cxn modelId="{7F05405F-19E2-4D2B-8693-691F2EC85C29}" srcId="{E07FD1BC-869B-4DA1-8757-7F7279ED2535}" destId="{D37D3861-2183-48E6-AA5B-FDF8E32B309E}" srcOrd="0" destOrd="0" parTransId="{9949568C-FA17-46E7-9F2D-BC7420830438}" sibTransId="{3A3DD8FA-8034-4E2D-AE02-E93D1D5926E2}"/>
    <dgm:cxn modelId="{3AF58B98-710B-47D8-BF2F-E197389CE67A}" srcId="{E07FD1BC-869B-4DA1-8757-7F7279ED2535}" destId="{F346643E-2CC1-4771-8E06-C28EFABDD107}" srcOrd="1" destOrd="0" parTransId="{4213B01D-4918-4BF5-9A9B-76A798308D04}" sibTransId="{7C68E2EE-9DD7-4AEB-9453-85CB0D0BFFB9}"/>
    <dgm:cxn modelId="{C1B92BAE-FDF5-4963-9317-D4EE9CB12BB8}" type="presOf" srcId="{957362C9-4C40-44DF-A715-6579CB42F97C}" destId="{3C815E90-D29D-4AA7-AB7E-AFF14F12C1C4}" srcOrd="0" destOrd="0" presId="urn:microsoft.com/office/officeart/2005/8/layout/cycle3"/>
    <dgm:cxn modelId="{215271B8-7C7C-4442-9D28-D0E45DF99411}" type="presOf" srcId="{D37D3861-2183-48E6-AA5B-FDF8E32B309E}" destId="{8B5A897A-3779-455F-BE13-4C246C1499A4}" srcOrd="0" destOrd="0" presId="urn:microsoft.com/office/officeart/2005/8/layout/cycle3"/>
    <dgm:cxn modelId="{A49E99C1-AFDD-4A13-B80F-0D29A3767EB3}" srcId="{E07FD1BC-869B-4DA1-8757-7F7279ED2535}" destId="{957362C9-4C40-44DF-A715-6579CB42F97C}" srcOrd="2" destOrd="0" parTransId="{73CB2A85-ADAC-4648-B5ED-ADB3E5758A79}" sibTransId="{C663082C-9F6C-47D8-BFE8-BD39C03100DB}"/>
    <dgm:cxn modelId="{A67A9FFC-F450-4E6E-B9FA-0FDC62F6CD30}" type="presOf" srcId="{3A3DD8FA-8034-4E2D-AE02-E93D1D5926E2}" destId="{609140E2-383A-45EA-B4C4-1F54A8F402A2}" srcOrd="0" destOrd="0" presId="urn:microsoft.com/office/officeart/2005/8/layout/cycle3"/>
    <dgm:cxn modelId="{8A07D440-B43F-44B9-9D88-DFB7DD5CC1C9}" type="presParOf" srcId="{D97A0E2A-0B1D-4A11-AF54-5C14573185F2}" destId="{92FC65E2-D848-4C0C-9A1E-F8CCFD456CD2}" srcOrd="0" destOrd="0" presId="urn:microsoft.com/office/officeart/2005/8/layout/cycle3"/>
    <dgm:cxn modelId="{CF5A4B97-553A-4E02-9EE6-71BF5BC6B2C2}" type="presParOf" srcId="{92FC65E2-D848-4C0C-9A1E-F8CCFD456CD2}" destId="{8B5A897A-3779-455F-BE13-4C246C1499A4}" srcOrd="0" destOrd="0" presId="urn:microsoft.com/office/officeart/2005/8/layout/cycle3"/>
    <dgm:cxn modelId="{3727B24A-B54F-4A9F-AB90-D10A1988B834}" type="presParOf" srcId="{92FC65E2-D848-4C0C-9A1E-F8CCFD456CD2}" destId="{609140E2-383A-45EA-B4C4-1F54A8F402A2}" srcOrd="1" destOrd="0" presId="urn:microsoft.com/office/officeart/2005/8/layout/cycle3"/>
    <dgm:cxn modelId="{B19ED937-A35D-4386-9BE7-A257A34410CA}" type="presParOf" srcId="{92FC65E2-D848-4C0C-9A1E-F8CCFD456CD2}" destId="{7D7501CC-0D7A-472A-8B98-7D95B33161DF}" srcOrd="2" destOrd="0" presId="urn:microsoft.com/office/officeart/2005/8/layout/cycle3"/>
    <dgm:cxn modelId="{C34E8932-3BDD-4952-9A72-5990F6265B64}" type="presParOf" srcId="{92FC65E2-D848-4C0C-9A1E-F8CCFD456CD2}" destId="{3C815E90-D29D-4AA7-AB7E-AFF14F12C1C4}"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B3695-D7E3-4CB1-9D5D-D82CA2C62C0B}" type="doc">
      <dgm:prSet loTypeId="urn:microsoft.com/office/officeart/2005/8/layout/cycle2" loCatId="Inbox" qsTypeId="urn:microsoft.com/office/officeart/2005/8/quickstyle/simple1" qsCatId="simple" csTypeId="urn:microsoft.com/office/officeart/2005/8/colors/colorful2" csCatId="colorful"/>
      <dgm:spPr/>
      <dgm:t>
        <a:bodyPr/>
        <a:lstStyle/>
        <a:p>
          <a:endParaRPr lang="en-US"/>
        </a:p>
      </dgm:t>
    </dgm:pt>
    <dgm:pt modelId="{47168FAC-7A77-481B-BDA7-AB532ED036A2}">
      <dgm:prSet/>
      <dgm:spPr/>
      <dgm:t>
        <a:bodyPr/>
        <a:lstStyle/>
        <a:p>
          <a:r>
            <a:rPr lang="en-US"/>
            <a:t>Large bore access</a:t>
          </a:r>
        </a:p>
      </dgm:t>
    </dgm:pt>
    <dgm:pt modelId="{EE735C65-0496-4435-9AC5-E8164DD30FC3}" type="parTrans" cxnId="{2DD72785-E1FE-473E-95AC-9CD9295A7D15}">
      <dgm:prSet/>
      <dgm:spPr/>
      <dgm:t>
        <a:bodyPr/>
        <a:lstStyle/>
        <a:p>
          <a:endParaRPr lang="en-US"/>
        </a:p>
      </dgm:t>
    </dgm:pt>
    <dgm:pt modelId="{E1C9F899-AB05-442F-A1BD-6CE699E042CA}" type="sibTrans" cxnId="{2DD72785-E1FE-473E-95AC-9CD9295A7D15}">
      <dgm:prSet/>
      <dgm:spPr/>
      <dgm:t>
        <a:bodyPr/>
        <a:lstStyle/>
        <a:p>
          <a:endParaRPr lang="en-US"/>
        </a:p>
      </dgm:t>
    </dgm:pt>
    <dgm:pt modelId="{A187A6CB-B6DD-4099-ABC1-8C9634D4B693}">
      <dgm:prSet/>
      <dgm:spPr/>
      <dgm:t>
        <a:bodyPr/>
        <a:lstStyle/>
        <a:p>
          <a:r>
            <a:rPr lang="en-US"/>
            <a:t>Access sites</a:t>
          </a:r>
        </a:p>
      </dgm:t>
    </dgm:pt>
    <dgm:pt modelId="{68CFA590-E60E-4D3B-A759-BB6592BBDB47}" type="parTrans" cxnId="{703037DE-6D9F-4462-8089-422F5BDD3E51}">
      <dgm:prSet/>
      <dgm:spPr/>
      <dgm:t>
        <a:bodyPr/>
        <a:lstStyle/>
        <a:p>
          <a:endParaRPr lang="en-US"/>
        </a:p>
      </dgm:t>
    </dgm:pt>
    <dgm:pt modelId="{544A2BAA-6CB0-41CB-8D4A-21AEC16DC581}" type="sibTrans" cxnId="{703037DE-6D9F-4462-8089-422F5BDD3E51}">
      <dgm:prSet/>
      <dgm:spPr/>
      <dgm:t>
        <a:bodyPr/>
        <a:lstStyle/>
        <a:p>
          <a:endParaRPr lang="en-US"/>
        </a:p>
      </dgm:t>
    </dgm:pt>
    <dgm:pt modelId="{00035E36-7873-486F-8CF7-C9DE8AC11CD1}">
      <dgm:prSet/>
      <dgm:spPr/>
      <dgm:t>
        <a:bodyPr/>
        <a:lstStyle/>
        <a:p>
          <a:r>
            <a:rPr lang="en-US"/>
            <a:t>Closure-Perclose and Preclose</a:t>
          </a:r>
        </a:p>
      </dgm:t>
    </dgm:pt>
    <dgm:pt modelId="{ACB5FB1B-861D-4741-ACB9-5B0639FCD317}" type="parTrans" cxnId="{D2359F93-C43E-485D-A418-413A84DD0ACD}">
      <dgm:prSet/>
      <dgm:spPr/>
      <dgm:t>
        <a:bodyPr/>
        <a:lstStyle/>
        <a:p>
          <a:endParaRPr lang="en-US"/>
        </a:p>
      </dgm:t>
    </dgm:pt>
    <dgm:pt modelId="{0A996FCB-8345-4B08-BB3F-FCABBF7B833A}" type="sibTrans" cxnId="{D2359F93-C43E-485D-A418-413A84DD0ACD}">
      <dgm:prSet/>
      <dgm:spPr/>
      <dgm:t>
        <a:bodyPr/>
        <a:lstStyle/>
        <a:p>
          <a:endParaRPr lang="en-US"/>
        </a:p>
      </dgm:t>
    </dgm:pt>
    <dgm:pt modelId="{E05B626B-518E-4199-9E63-EE024CA0FD3E}">
      <dgm:prSet/>
      <dgm:spPr/>
      <dgm:t>
        <a:bodyPr/>
        <a:lstStyle/>
        <a:p>
          <a:r>
            <a:rPr lang="en-US"/>
            <a:t>Insertion of LV support devices</a:t>
          </a:r>
        </a:p>
      </dgm:t>
    </dgm:pt>
    <dgm:pt modelId="{43D52611-31EE-489E-A118-1E8D3F3B05BC}" type="parTrans" cxnId="{AE18B3D5-53FA-4479-9C6C-AC3F4059F557}">
      <dgm:prSet/>
      <dgm:spPr/>
      <dgm:t>
        <a:bodyPr/>
        <a:lstStyle/>
        <a:p>
          <a:endParaRPr lang="en-US"/>
        </a:p>
      </dgm:t>
    </dgm:pt>
    <dgm:pt modelId="{5B97C19D-AEED-4F3E-B58F-A2F9DC0E7786}" type="sibTrans" cxnId="{AE18B3D5-53FA-4479-9C6C-AC3F4059F557}">
      <dgm:prSet/>
      <dgm:spPr/>
      <dgm:t>
        <a:bodyPr/>
        <a:lstStyle/>
        <a:p>
          <a:endParaRPr lang="en-US"/>
        </a:p>
      </dgm:t>
    </dgm:pt>
    <dgm:pt modelId="{3A574F5B-132A-4E45-9A9B-B410F303BD86}">
      <dgm:prSet/>
      <dgm:spPr/>
      <dgm:t>
        <a:bodyPr/>
        <a:lstStyle/>
        <a:p>
          <a:r>
            <a:rPr lang="en-US"/>
            <a:t>Rotational and Orbital atherectomy</a:t>
          </a:r>
        </a:p>
      </dgm:t>
    </dgm:pt>
    <dgm:pt modelId="{7E615A30-C270-4175-8B9C-9E3C2A5BBBA0}" type="parTrans" cxnId="{4046AB51-5035-48DB-B518-667C8DF5DD7F}">
      <dgm:prSet/>
      <dgm:spPr/>
      <dgm:t>
        <a:bodyPr/>
        <a:lstStyle/>
        <a:p>
          <a:endParaRPr lang="en-US"/>
        </a:p>
      </dgm:t>
    </dgm:pt>
    <dgm:pt modelId="{D4AD6EA7-4994-4094-8158-7940B631A395}" type="sibTrans" cxnId="{4046AB51-5035-48DB-B518-667C8DF5DD7F}">
      <dgm:prSet/>
      <dgm:spPr/>
      <dgm:t>
        <a:bodyPr/>
        <a:lstStyle/>
        <a:p>
          <a:endParaRPr lang="en-US"/>
        </a:p>
      </dgm:t>
    </dgm:pt>
    <dgm:pt modelId="{7E83B6A7-D77D-4F84-B340-59BFB53BE2DE}">
      <dgm:prSet/>
      <dgm:spPr/>
      <dgm:t>
        <a:bodyPr/>
        <a:lstStyle/>
        <a:p>
          <a:r>
            <a:rPr lang="en-US"/>
            <a:t>Left Main and Bifurcation stenting</a:t>
          </a:r>
        </a:p>
      </dgm:t>
    </dgm:pt>
    <dgm:pt modelId="{D5572FBC-714A-4D61-A6F8-64F5FD3EA8EF}" type="parTrans" cxnId="{5B096277-8C6D-4A30-86D4-35D96D9A26EF}">
      <dgm:prSet/>
      <dgm:spPr/>
      <dgm:t>
        <a:bodyPr/>
        <a:lstStyle/>
        <a:p>
          <a:endParaRPr lang="en-US"/>
        </a:p>
      </dgm:t>
    </dgm:pt>
    <dgm:pt modelId="{E4DBC819-4D9A-4F11-9EA9-04E27CA01249}" type="sibTrans" cxnId="{5B096277-8C6D-4A30-86D4-35D96D9A26EF}">
      <dgm:prSet/>
      <dgm:spPr/>
      <dgm:t>
        <a:bodyPr/>
        <a:lstStyle/>
        <a:p>
          <a:endParaRPr lang="en-US"/>
        </a:p>
      </dgm:t>
    </dgm:pt>
    <dgm:pt modelId="{1507F831-D098-4B66-92E0-9ADF11597E17}">
      <dgm:prSet/>
      <dgm:spPr/>
      <dgm:t>
        <a:bodyPr/>
        <a:lstStyle/>
        <a:p>
          <a:r>
            <a:rPr lang="en-US"/>
            <a:t>Basic CTO skill sets</a:t>
          </a:r>
        </a:p>
      </dgm:t>
    </dgm:pt>
    <dgm:pt modelId="{8F6D0D72-9D1F-4A40-A325-1A76C09A96D3}" type="parTrans" cxnId="{D72FCFE5-37B2-421E-80BB-27979CBDF772}">
      <dgm:prSet/>
      <dgm:spPr/>
      <dgm:t>
        <a:bodyPr/>
        <a:lstStyle/>
        <a:p>
          <a:endParaRPr lang="en-US"/>
        </a:p>
      </dgm:t>
    </dgm:pt>
    <dgm:pt modelId="{9ABA63B8-665B-4624-8B8A-BC94A9AFEDFF}" type="sibTrans" cxnId="{D72FCFE5-37B2-421E-80BB-27979CBDF772}">
      <dgm:prSet/>
      <dgm:spPr/>
      <dgm:t>
        <a:bodyPr/>
        <a:lstStyle/>
        <a:p>
          <a:endParaRPr lang="en-US"/>
        </a:p>
      </dgm:t>
    </dgm:pt>
    <dgm:pt modelId="{C81BE513-DF84-49E0-927E-0C4137EF9624}" type="pres">
      <dgm:prSet presAssocID="{D96B3695-D7E3-4CB1-9D5D-D82CA2C62C0B}" presName="cycle" presStyleCnt="0">
        <dgm:presLayoutVars>
          <dgm:dir/>
          <dgm:resizeHandles val="exact"/>
        </dgm:presLayoutVars>
      </dgm:prSet>
      <dgm:spPr/>
    </dgm:pt>
    <dgm:pt modelId="{B8F0B8C2-DC4D-4EB7-A5AD-7902A8BF6F24}" type="pres">
      <dgm:prSet presAssocID="{47168FAC-7A77-481B-BDA7-AB532ED036A2}" presName="node" presStyleLbl="node1" presStyleIdx="0" presStyleCnt="7">
        <dgm:presLayoutVars>
          <dgm:bulletEnabled val="1"/>
        </dgm:presLayoutVars>
      </dgm:prSet>
      <dgm:spPr/>
    </dgm:pt>
    <dgm:pt modelId="{348701EF-92E1-4259-B5F8-786CAEC21A99}" type="pres">
      <dgm:prSet presAssocID="{E1C9F899-AB05-442F-A1BD-6CE699E042CA}" presName="sibTrans" presStyleLbl="sibTrans2D1" presStyleIdx="0" presStyleCnt="7"/>
      <dgm:spPr/>
    </dgm:pt>
    <dgm:pt modelId="{1ED9836C-B285-453C-A3FE-ADDAF7276D98}" type="pres">
      <dgm:prSet presAssocID="{E1C9F899-AB05-442F-A1BD-6CE699E042CA}" presName="connectorText" presStyleLbl="sibTrans2D1" presStyleIdx="0" presStyleCnt="7"/>
      <dgm:spPr/>
    </dgm:pt>
    <dgm:pt modelId="{F001B696-FF36-4348-998A-1EB9FE8F288D}" type="pres">
      <dgm:prSet presAssocID="{A187A6CB-B6DD-4099-ABC1-8C9634D4B693}" presName="node" presStyleLbl="node1" presStyleIdx="1" presStyleCnt="7">
        <dgm:presLayoutVars>
          <dgm:bulletEnabled val="1"/>
        </dgm:presLayoutVars>
      </dgm:prSet>
      <dgm:spPr/>
    </dgm:pt>
    <dgm:pt modelId="{393AFF46-80EA-4FC1-A8B9-CA1D34CE93B2}" type="pres">
      <dgm:prSet presAssocID="{544A2BAA-6CB0-41CB-8D4A-21AEC16DC581}" presName="sibTrans" presStyleLbl="sibTrans2D1" presStyleIdx="1" presStyleCnt="7"/>
      <dgm:spPr/>
    </dgm:pt>
    <dgm:pt modelId="{11E23410-08EA-4A4A-AE31-B9E6CAE2D278}" type="pres">
      <dgm:prSet presAssocID="{544A2BAA-6CB0-41CB-8D4A-21AEC16DC581}" presName="connectorText" presStyleLbl="sibTrans2D1" presStyleIdx="1" presStyleCnt="7"/>
      <dgm:spPr/>
    </dgm:pt>
    <dgm:pt modelId="{645838DD-3C2C-4E4A-9D64-6253B44D0C8D}" type="pres">
      <dgm:prSet presAssocID="{00035E36-7873-486F-8CF7-C9DE8AC11CD1}" presName="node" presStyleLbl="node1" presStyleIdx="2" presStyleCnt="7">
        <dgm:presLayoutVars>
          <dgm:bulletEnabled val="1"/>
        </dgm:presLayoutVars>
      </dgm:prSet>
      <dgm:spPr/>
    </dgm:pt>
    <dgm:pt modelId="{F65DE552-46E3-49DB-A9B3-8DE023BA1E60}" type="pres">
      <dgm:prSet presAssocID="{0A996FCB-8345-4B08-BB3F-FCABBF7B833A}" presName="sibTrans" presStyleLbl="sibTrans2D1" presStyleIdx="2" presStyleCnt="7"/>
      <dgm:spPr/>
    </dgm:pt>
    <dgm:pt modelId="{654C5D50-FBD4-40FD-8210-9C8775EEA337}" type="pres">
      <dgm:prSet presAssocID="{0A996FCB-8345-4B08-BB3F-FCABBF7B833A}" presName="connectorText" presStyleLbl="sibTrans2D1" presStyleIdx="2" presStyleCnt="7"/>
      <dgm:spPr/>
    </dgm:pt>
    <dgm:pt modelId="{08588C9C-FE5A-4BD4-AFD8-F9ED2278D23F}" type="pres">
      <dgm:prSet presAssocID="{E05B626B-518E-4199-9E63-EE024CA0FD3E}" presName="node" presStyleLbl="node1" presStyleIdx="3" presStyleCnt="7">
        <dgm:presLayoutVars>
          <dgm:bulletEnabled val="1"/>
        </dgm:presLayoutVars>
      </dgm:prSet>
      <dgm:spPr/>
    </dgm:pt>
    <dgm:pt modelId="{69458BB1-A5C2-4567-B2E2-FCF2C284B0D8}" type="pres">
      <dgm:prSet presAssocID="{5B97C19D-AEED-4F3E-B58F-A2F9DC0E7786}" presName="sibTrans" presStyleLbl="sibTrans2D1" presStyleIdx="3" presStyleCnt="7"/>
      <dgm:spPr/>
    </dgm:pt>
    <dgm:pt modelId="{AE8E247B-048C-45A2-A43F-22C2808CC94F}" type="pres">
      <dgm:prSet presAssocID="{5B97C19D-AEED-4F3E-B58F-A2F9DC0E7786}" presName="connectorText" presStyleLbl="sibTrans2D1" presStyleIdx="3" presStyleCnt="7"/>
      <dgm:spPr/>
    </dgm:pt>
    <dgm:pt modelId="{4C08AC76-189E-4BCB-BB06-4F2C6AFDB47F}" type="pres">
      <dgm:prSet presAssocID="{3A574F5B-132A-4E45-9A9B-B410F303BD86}" presName="node" presStyleLbl="node1" presStyleIdx="4" presStyleCnt="7">
        <dgm:presLayoutVars>
          <dgm:bulletEnabled val="1"/>
        </dgm:presLayoutVars>
      </dgm:prSet>
      <dgm:spPr/>
    </dgm:pt>
    <dgm:pt modelId="{3218EA68-70F1-4A5B-8CF2-AD17E260D00D}" type="pres">
      <dgm:prSet presAssocID="{D4AD6EA7-4994-4094-8158-7940B631A395}" presName="sibTrans" presStyleLbl="sibTrans2D1" presStyleIdx="4" presStyleCnt="7"/>
      <dgm:spPr/>
    </dgm:pt>
    <dgm:pt modelId="{4F723B4B-CCE6-4F55-A959-1AF8134E1243}" type="pres">
      <dgm:prSet presAssocID="{D4AD6EA7-4994-4094-8158-7940B631A395}" presName="connectorText" presStyleLbl="sibTrans2D1" presStyleIdx="4" presStyleCnt="7"/>
      <dgm:spPr/>
    </dgm:pt>
    <dgm:pt modelId="{A3C34BEA-E248-4F3D-AB0F-253AE8C5412C}" type="pres">
      <dgm:prSet presAssocID="{7E83B6A7-D77D-4F84-B340-59BFB53BE2DE}" presName="node" presStyleLbl="node1" presStyleIdx="5" presStyleCnt="7">
        <dgm:presLayoutVars>
          <dgm:bulletEnabled val="1"/>
        </dgm:presLayoutVars>
      </dgm:prSet>
      <dgm:spPr/>
    </dgm:pt>
    <dgm:pt modelId="{9825D793-79C3-4F9C-A107-292E28D2D263}" type="pres">
      <dgm:prSet presAssocID="{E4DBC819-4D9A-4F11-9EA9-04E27CA01249}" presName="sibTrans" presStyleLbl="sibTrans2D1" presStyleIdx="5" presStyleCnt="7"/>
      <dgm:spPr/>
    </dgm:pt>
    <dgm:pt modelId="{1BB6D984-B17B-4044-BEB6-E228A9E54758}" type="pres">
      <dgm:prSet presAssocID="{E4DBC819-4D9A-4F11-9EA9-04E27CA01249}" presName="connectorText" presStyleLbl="sibTrans2D1" presStyleIdx="5" presStyleCnt="7"/>
      <dgm:spPr/>
    </dgm:pt>
    <dgm:pt modelId="{E7EE4E32-BA61-40F2-850F-5A6522D459DA}" type="pres">
      <dgm:prSet presAssocID="{1507F831-D098-4B66-92E0-9ADF11597E17}" presName="node" presStyleLbl="node1" presStyleIdx="6" presStyleCnt="7">
        <dgm:presLayoutVars>
          <dgm:bulletEnabled val="1"/>
        </dgm:presLayoutVars>
      </dgm:prSet>
      <dgm:spPr/>
    </dgm:pt>
    <dgm:pt modelId="{885028E8-F978-4A42-AF0D-E55D3A7C5274}" type="pres">
      <dgm:prSet presAssocID="{9ABA63B8-665B-4624-8B8A-BC94A9AFEDFF}" presName="sibTrans" presStyleLbl="sibTrans2D1" presStyleIdx="6" presStyleCnt="7"/>
      <dgm:spPr/>
    </dgm:pt>
    <dgm:pt modelId="{FE87B7A5-F733-439F-9E26-6C891B59FABC}" type="pres">
      <dgm:prSet presAssocID="{9ABA63B8-665B-4624-8B8A-BC94A9AFEDFF}" presName="connectorText" presStyleLbl="sibTrans2D1" presStyleIdx="6" presStyleCnt="7"/>
      <dgm:spPr/>
    </dgm:pt>
  </dgm:ptLst>
  <dgm:cxnLst>
    <dgm:cxn modelId="{992D7B04-CA63-49A3-B552-5180121405FA}" type="presOf" srcId="{544A2BAA-6CB0-41CB-8D4A-21AEC16DC581}" destId="{393AFF46-80EA-4FC1-A8B9-CA1D34CE93B2}" srcOrd="0" destOrd="0" presId="urn:microsoft.com/office/officeart/2005/8/layout/cycle2"/>
    <dgm:cxn modelId="{AEDEF211-53C0-470A-B3DE-57DC58BAF232}" type="presOf" srcId="{00035E36-7873-486F-8CF7-C9DE8AC11CD1}" destId="{645838DD-3C2C-4E4A-9D64-6253B44D0C8D}" srcOrd="0" destOrd="0" presId="urn:microsoft.com/office/officeart/2005/8/layout/cycle2"/>
    <dgm:cxn modelId="{0930B814-1AB7-4137-9EA3-21A350026041}" type="presOf" srcId="{544A2BAA-6CB0-41CB-8D4A-21AEC16DC581}" destId="{11E23410-08EA-4A4A-AE31-B9E6CAE2D278}" srcOrd="1" destOrd="0" presId="urn:microsoft.com/office/officeart/2005/8/layout/cycle2"/>
    <dgm:cxn modelId="{8181DD23-1D76-41B4-A407-6CC60B1EF3C9}" type="presOf" srcId="{7E83B6A7-D77D-4F84-B340-59BFB53BE2DE}" destId="{A3C34BEA-E248-4F3D-AB0F-253AE8C5412C}" srcOrd="0" destOrd="0" presId="urn:microsoft.com/office/officeart/2005/8/layout/cycle2"/>
    <dgm:cxn modelId="{A0C1E62C-A39F-41B6-BB5A-126405E6AF98}" type="presOf" srcId="{A187A6CB-B6DD-4099-ABC1-8C9634D4B693}" destId="{F001B696-FF36-4348-998A-1EB9FE8F288D}" srcOrd="0" destOrd="0" presId="urn:microsoft.com/office/officeart/2005/8/layout/cycle2"/>
    <dgm:cxn modelId="{D38F3839-652E-4A22-B689-768F03735FBC}" type="presOf" srcId="{5B97C19D-AEED-4F3E-B58F-A2F9DC0E7786}" destId="{AE8E247B-048C-45A2-A43F-22C2808CC94F}" srcOrd="1" destOrd="0" presId="urn:microsoft.com/office/officeart/2005/8/layout/cycle2"/>
    <dgm:cxn modelId="{4CEB033C-882B-48AD-80BE-430B2CEE1CA2}" type="presOf" srcId="{E1C9F899-AB05-442F-A1BD-6CE699E042CA}" destId="{1ED9836C-B285-453C-A3FE-ADDAF7276D98}" srcOrd="1" destOrd="0" presId="urn:microsoft.com/office/officeart/2005/8/layout/cycle2"/>
    <dgm:cxn modelId="{CB760843-B07A-4ACC-A4C0-F736B7E68EB8}" type="presOf" srcId="{E1C9F899-AB05-442F-A1BD-6CE699E042CA}" destId="{348701EF-92E1-4259-B5F8-786CAEC21A99}" srcOrd="0" destOrd="0" presId="urn:microsoft.com/office/officeart/2005/8/layout/cycle2"/>
    <dgm:cxn modelId="{F562FA4E-524B-4B4C-8B61-E00859441445}" type="presOf" srcId="{D96B3695-D7E3-4CB1-9D5D-D82CA2C62C0B}" destId="{C81BE513-DF84-49E0-927E-0C4137EF9624}" srcOrd="0" destOrd="0" presId="urn:microsoft.com/office/officeart/2005/8/layout/cycle2"/>
    <dgm:cxn modelId="{4046AB51-5035-48DB-B518-667C8DF5DD7F}" srcId="{D96B3695-D7E3-4CB1-9D5D-D82CA2C62C0B}" destId="{3A574F5B-132A-4E45-9A9B-B410F303BD86}" srcOrd="4" destOrd="0" parTransId="{7E615A30-C270-4175-8B9C-9E3C2A5BBBA0}" sibTransId="{D4AD6EA7-4994-4094-8158-7940B631A395}"/>
    <dgm:cxn modelId="{D0162F54-9F14-430A-944F-7C39F1219B2B}" type="presOf" srcId="{0A996FCB-8345-4B08-BB3F-FCABBF7B833A}" destId="{654C5D50-FBD4-40FD-8210-9C8775EEA337}" srcOrd="1" destOrd="0" presId="urn:microsoft.com/office/officeart/2005/8/layout/cycle2"/>
    <dgm:cxn modelId="{5B096277-8C6D-4A30-86D4-35D96D9A26EF}" srcId="{D96B3695-D7E3-4CB1-9D5D-D82CA2C62C0B}" destId="{7E83B6A7-D77D-4F84-B340-59BFB53BE2DE}" srcOrd="5" destOrd="0" parTransId="{D5572FBC-714A-4D61-A6F8-64F5FD3EA8EF}" sibTransId="{E4DBC819-4D9A-4F11-9EA9-04E27CA01249}"/>
    <dgm:cxn modelId="{F48C847A-1919-46CE-8654-4AC882C19988}" type="presOf" srcId="{1507F831-D098-4B66-92E0-9ADF11597E17}" destId="{E7EE4E32-BA61-40F2-850F-5A6522D459DA}" srcOrd="0" destOrd="0" presId="urn:microsoft.com/office/officeart/2005/8/layout/cycle2"/>
    <dgm:cxn modelId="{3FB4EC7A-B089-46B1-8A7F-97E293C4D640}" type="presOf" srcId="{E4DBC819-4D9A-4F11-9EA9-04E27CA01249}" destId="{1BB6D984-B17B-4044-BEB6-E228A9E54758}" srcOrd="1" destOrd="0" presId="urn:microsoft.com/office/officeart/2005/8/layout/cycle2"/>
    <dgm:cxn modelId="{2DD72785-E1FE-473E-95AC-9CD9295A7D15}" srcId="{D96B3695-D7E3-4CB1-9D5D-D82CA2C62C0B}" destId="{47168FAC-7A77-481B-BDA7-AB532ED036A2}" srcOrd="0" destOrd="0" parTransId="{EE735C65-0496-4435-9AC5-E8164DD30FC3}" sibTransId="{E1C9F899-AB05-442F-A1BD-6CE699E042CA}"/>
    <dgm:cxn modelId="{BA697D87-47E7-4CC4-82D5-B712B4803B0B}" type="presOf" srcId="{E4DBC819-4D9A-4F11-9EA9-04E27CA01249}" destId="{9825D793-79C3-4F9C-A107-292E28D2D263}" srcOrd="0" destOrd="0" presId="urn:microsoft.com/office/officeart/2005/8/layout/cycle2"/>
    <dgm:cxn modelId="{D2359F93-C43E-485D-A418-413A84DD0ACD}" srcId="{D96B3695-D7E3-4CB1-9D5D-D82CA2C62C0B}" destId="{00035E36-7873-486F-8CF7-C9DE8AC11CD1}" srcOrd="2" destOrd="0" parTransId="{ACB5FB1B-861D-4741-ACB9-5B0639FCD317}" sibTransId="{0A996FCB-8345-4B08-BB3F-FCABBF7B833A}"/>
    <dgm:cxn modelId="{F41D75A5-D087-44ED-B55F-8EC4D63FF48B}" type="presOf" srcId="{0A996FCB-8345-4B08-BB3F-FCABBF7B833A}" destId="{F65DE552-46E3-49DB-A9B3-8DE023BA1E60}" srcOrd="0" destOrd="0" presId="urn:microsoft.com/office/officeart/2005/8/layout/cycle2"/>
    <dgm:cxn modelId="{37C5F0AD-98F1-4295-83ED-6568C0783D8E}" type="presOf" srcId="{E05B626B-518E-4199-9E63-EE024CA0FD3E}" destId="{08588C9C-FE5A-4BD4-AFD8-F9ED2278D23F}" srcOrd="0" destOrd="0" presId="urn:microsoft.com/office/officeart/2005/8/layout/cycle2"/>
    <dgm:cxn modelId="{34FFC0BC-2A42-4160-AA7C-CCC8E17E24C9}" type="presOf" srcId="{5B97C19D-AEED-4F3E-B58F-A2F9DC0E7786}" destId="{69458BB1-A5C2-4567-B2E2-FCF2C284B0D8}" srcOrd="0" destOrd="0" presId="urn:microsoft.com/office/officeart/2005/8/layout/cycle2"/>
    <dgm:cxn modelId="{B26F08BD-6C18-45CC-9729-1DFE9CB5079A}" type="presOf" srcId="{47168FAC-7A77-481B-BDA7-AB532ED036A2}" destId="{B8F0B8C2-DC4D-4EB7-A5AD-7902A8BF6F24}" srcOrd="0" destOrd="0" presId="urn:microsoft.com/office/officeart/2005/8/layout/cycle2"/>
    <dgm:cxn modelId="{DA5F9BCE-37CC-4CA0-AC6E-97F3B17994B2}" type="presOf" srcId="{3A574F5B-132A-4E45-9A9B-B410F303BD86}" destId="{4C08AC76-189E-4BCB-BB06-4F2C6AFDB47F}" srcOrd="0" destOrd="0" presId="urn:microsoft.com/office/officeart/2005/8/layout/cycle2"/>
    <dgm:cxn modelId="{AE18B3D5-53FA-4479-9C6C-AC3F4059F557}" srcId="{D96B3695-D7E3-4CB1-9D5D-D82CA2C62C0B}" destId="{E05B626B-518E-4199-9E63-EE024CA0FD3E}" srcOrd="3" destOrd="0" parTransId="{43D52611-31EE-489E-A118-1E8D3F3B05BC}" sibTransId="{5B97C19D-AEED-4F3E-B58F-A2F9DC0E7786}"/>
    <dgm:cxn modelId="{267BD7D5-5D58-4148-8C75-395B89106460}" type="presOf" srcId="{D4AD6EA7-4994-4094-8158-7940B631A395}" destId="{3218EA68-70F1-4A5B-8CF2-AD17E260D00D}" srcOrd="0" destOrd="0" presId="urn:microsoft.com/office/officeart/2005/8/layout/cycle2"/>
    <dgm:cxn modelId="{703037DE-6D9F-4462-8089-422F5BDD3E51}" srcId="{D96B3695-D7E3-4CB1-9D5D-D82CA2C62C0B}" destId="{A187A6CB-B6DD-4099-ABC1-8C9634D4B693}" srcOrd="1" destOrd="0" parTransId="{68CFA590-E60E-4D3B-A759-BB6592BBDB47}" sibTransId="{544A2BAA-6CB0-41CB-8D4A-21AEC16DC581}"/>
    <dgm:cxn modelId="{D73C0EDF-71CE-4E3E-887B-FEC46B7ED999}" type="presOf" srcId="{9ABA63B8-665B-4624-8B8A-BC94A9AFEDFF}" destId="{885028E8-F978-4A42-AF0D-E55D3A7C5274}" srcOrd="0" destOrd="0" presId="urn:microsoft.com/office/officeart/2005/8/layout/cycle2"/>
    <dgm:cxn modelId="{D72FCFE5-37B2-421E-80BB-27979CBDF772}" srcId="{D96B3695-D7E3-4CB1-9D5D-D82CA2C62C0B}" destId="{1507F831-D098-4B66-92E0-9ADF11597E17}" srcOrd="6" destOrd="0" parTransId="{8F6D0D72-9D1F-4A40-A325-1A76C09A96D3}" sibTransId="{9ABA63B8-665B-4624-8B8A-BC94A9AFEDFF}"/>
    <dgm:cxn modelId="{4111A4F3-8F80-42C1-AEAB-9CEC3F1DEF7F}" type="presOf" srcId="{D4AD6EA7-4994-4094-8158-7940B631A395}" destId="{4F723B4B-CCE6-4F55-A959-1AF8134E1243}" srcOrd="1" destOrd="0" presId="urn:microsoft.com/office/officeart/2005/8/layout/cycle2"/>
    <dgm:cxn modelId="{4B63C9F7-A1E6-49C5-AE81-7B39CA7EBAA0}" type="presOf" srcId="{9ABA63B8-665B-4624-8B8A-BC94A9AFEDFF}" destId="{FE87B7A5-F733-439F-9E26-6C891B59FABC}" srcOrd="1" destOrd="0" presId="urn:microsoft.com/office/officeart/2005/8/layout/cycle2"/>
    <dgm:cxn modelId="{2254FF9D-08C6-4B5E-95FF-C1C3BF22DE7A}" type="presParOf" srcId="{C81BE513-DF84-49E0-927E-0C4137EF9624}" destId="{B8F0B8C2-DC4D-4EB7-A5AD-7902A8BF6F24}" srcOrd="0" destOrd="0" presId="urn:microsoft.com/office/officeart/2005/8/layout/cycle2"/>
    <dgm:cxn modelId="{CFAE1623-6C83-4F03-B20E-C46EA2441B15}" type="presParOf" srcId="{C81BE513-DF84-49E0-927E-0C4137EF9624}" destId="{348701EF-92E1-4259-B5F8-786CAEC21A99}" srcOrd="1" destOrd="0" presId="urn:microsoft.com/office/officeart/2005/8/layout/cycle2"/>
    <dgm:cxn modelId="{BC333DB7-8491-45A2-A9AA-AD1652513D06}" type="presParOf" srcId="{348701EF-92E1-4259-B5F8-786CAEC21A99}" destId="{1ED9836C-B285-453C-A3FE-ADDAF7276D98}" srcOrd="0" destOrd="0" presId="urn:microsoft.com/office/officeart/2005/8/layout/cycle2"/>
    <dgm:cxn modelId="{66BEDA41-436C-4584-841E-6A809A3785A9}" type="presParOf" srcId="{C81BE513-DF84-49E0-927E-0C4137EF9624}" destId="{F001B696-FF36-4348-998A-1EB9FE8F288D}" srcOrd="2" destOrd="0" presId="urn:microsoft.com/office/officeart/2005/8/layout/cycle2"/>
    <dgm:cxn modelId="{819BD599-7B18-47DA-8E78-415DF1AB4CED}" type="presParOf" srcId="{C81BE513-DF84-49E0-927E-0C4137EF9624}" destId="{393AFF46-80EA-4FC1-A8B9-CA1D34CE93B2}" srcOrd="3" destOrd="0" presId="urn:microsoft.com/office/officeart/2005/8/layout/cycle2"/>
    <dgm:cxn modelId="{295B05CB-EF6D-4C26-AA0F-FA28109AF3A0}" type="presParOf" srcId="{393AFF46-80EA-4FC1-A8B9-CA1D34CE93B2}" destId="{11E23410-08EA-4A4A-AE31-B9E6CAE2D278}" srcOrd="0" destOrd="0" presId="urn:microsoft.com/office/officeart/2005/8/layout/cycle2"/>
    <dgm:cxn modelId="{5D8D7228-AFC6-4E90-A4AB-793C82020169}" type="presParOf" srcId="{C81BE513-DF84-49E0-927E-0C4137EF9624}" destId="{645838DD-3C2C-4E4A-9D64-6253B44D0C8D}" srcOrd="4" destOrd="0" presId="urn:microsoft.com/office/officeart/2005/8/layout/cycle2"/>
    <dgm:cxn modelId="{4E22E922-E88B-476F-A3CC-A067475E2FE9}" type="presParOf" srcId="{C81BE513-DF84-49E0-927E-0C4137EF9624}" destId="{F65DE552-46E3-49DB-A9B3-8DE023BA1E60}" srcOrd="5" destOrd="0" presId="urn:microsoft.com/office/officeart/2005/8/layout/cycle2"/>
    <dgm:cxn modelId="{979EF8A5-376A-4E24-A15A-A59D39855C25}" type="presParOf" srcId="{F65DE552-46E3-49DB-A9B3-8DE023BA1E60}" destId="{654C5D50-FBD4-40FD-8210-9C8775EEA337}" srcOrd="0" destOrd="0" presId="urn:microsoft.com/office/officeart/2005/8/layout/cycle2"/>
    <dgm:cxn modelId="{F06D921B-2A4A-4A10-9961-D054D3C9780C}" type="presParOf" srcId="{C81BE513-DF84-49E0-927E-0C4137EF9624}" destId="{08588C9C-FE5A-4BD4-AFD8-F9ED2278D23F}" srcOrd="6" destOrd="0" presId="urn:microsoft.com/office/officeart/2005/8/layout/cycle2"/>
    <dgm:cxn modelId="{3A65FB64-BAB5-43A9-8774-B57FE85912B4}" type="presParOf" srcId="{C81BE513-DF84-49E0-927E-0C4137EF9624}" destId="{69458BB1-A5C2-4567-B2E2-FCF2C284B0D8}" srcOrd="7" destOrd="0" presId="urn:microsoft.com/office/officeart/2005/8/layout/cycle2"/>
    <dgm:cxn modelId="{2AB300A9-C1CF-4337-9386-56CF77B8FF12}" type="presParOf" srcId="{69458BB1-A5C2-4567-B2E2-FCF2C284B0D8}" destId="{AE8E247B-048C-45A2-A43F-22C2808CC94F}" srcOrd="0" destOrd="0" presId="urn:microsoft.com/office/officeart/2005/8/layout/cycle2"/>
    <dgm:cxn modelId="{89482F9D-16F3-4C30-A394-75842415CA5F}" type="presParOf" srcId="{C81BE513-DF84-49E0-927E-0C4137EF9624}" destId="{4C08AC76-189E-4BCB-BB06-4F2C6AFDB47F}" srcOrd="8" destOrd="0" presId="urn:microsoft.com/office/officeart/2005/8/layout/cycle2"/>
    <dgm:cxn modelId="{00867D66-6B88-460E-A733-6B357016D1A1}" type="presParOf" srcId="{C81BE513-DF84-49E0-927E-0C4137EF9624}" destId="{3218EA68-70F1-4A5B-8CF2-AD17E260D00D}" srcOrd="9" destOrd="0" presId="urn:microsoft.com/office/officeart/2005/8/layout/cycle2"/>
    <dgm:cxn modelId="{E0F695BE-7FDA-4D9F-BDBA-A5D10F9B6E3A}" type="presParOf" srcId="{3218EA68-70F1-4A5B-8CF2-AD17E260D00D}" destId="{4F723B4B-CCE6-4F55-A959-1AF8134E1243}" srcOrd="0" destOrd="0" presId="urn:microsoft.com/office/officeart/2005/8/layout/cycle2"/>
    <dgm:cxn modelId="{9C420CD5-8C6E-4709-AD20-562341752CBE}" type="presParOf" srcId="{C81BE513-DF84-49E0-927E-0C4137EF9624}" destId="{A3C34BEA-E248-4F3D-AB0F-253AE8C5412C}" srcOrd="10" destOrd="0" presId="urn:microsoft.com/office/officeart/2005/8/layout/cycle2"/>
    <dgm:cxn modelId="{A929954B-F495-4165-9FCF-A852EE38F647}" type="presParOf" srcId="{C81BE513-DF84-49E0-927E-0C4137EF9624}" destId="{9825D793-79C3-4F9C-A107-292E28D2D263}" srcOrd="11" destOrd="0" presId="urn:microsoft.com/office/officeart/2005/8/layout/cycle2"/>
    <dgm:cxn modelId="{9617E277-1CD8-4B53-B647-F55093CC4BB0}" type="presParOf" srcId="{9825D793-79C3-4F9C-A107-292E28D2D263}" destId="{1BB6D984-B17B-4044-BEB6-E228A9E54758}" srcOrd="0" destOrd="0" presId="urn:microsoft.com/office/officeart/2005/8/layout/cycle2"/>
    <dgm:cxn modelId="{081B38DA-2580-4599-8043-8DC23BA33405}" type="presParOf" srcId="{C81BE513-DF84-49E0-927E-0C4137EF9624}" destId="{E7EE4E32-BA61-40F2-850F-5A6522D459DA}" srcOrd="12" destOrd="0" presId="urn:microsoft.com/office/officeart/2005/8/layout/cycle2"/>
    <dgm:cxn modelId="{7A050AEA-4069-4D92-B1EC-3CDE101517FE}" type="presParOf" srcId="{C81BE513-DF84-49E0-927E-0C4137EF9624}" destId="{885028E8-F978-4A42-AF0D-E55D3A7C5274}" srcOrd="13" destOrd="0" presId="urn:microsoft.com/office/officeart/2005/8/layout/cycle2"/>
    <dgm:cxn modelId="{5FA45F2B-5A96-4F6D-9685-00C534C21180}" type="presParOf" srcId="{885028E8-F978-4A42-AF0D-E55D3A7C5274}" destId="{FE87B7A5-F733-439F-9E26-6C891B59FAB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D3A0C-1F43-493F-A67C-26041BAE7F74}" type="doc">
      <dgm:prSet loTypeId="urn:microsoft.com/office/officeart/2005/8/layout/chevron1" loCatId="Inbox" qsTypeId="urn:microsoft.com/office/officeart/2005/8/quickstyle/simple1" qsCatId="simple" csTypeId="urn:microsoft.com/office/officeart/2005/8/colors/colorful2" csCatId="colorful" phldr="1"/>
      <dgm:spPr/>
      <dgm:t>
        <a:bodyPr/>
        <a:lstStyle/>
        <a:p>
          <a:endParaRPr lang="en-US"/>
        </a:p>
      </dgm:t>
    </dgm:pt>
    <dgm:pt modelId="{F4957113-BB78-4F7A-AE6C-CDCF00FB1043}">
      <dgm:prSet/>
      <dgm:spPr/>
      <dgm:t>
        <a:bodyPr/>
        <a:lstStyle/>
        <a:p>
          <a:r>
            <a:rPr lang="en-US" dirty="0">
              <a:solidFill>
                <a:schemeClr val="bg1"/>
              </a:solidFill>
            </a:rPr>
            <a:t>Know large bore access</a:t>
          </a:r>
        </a:p>
      </dgm:t>
    </dgm:pt>
    <dgm:pt modelId="{E1461A1C-DB83-4EE4-9796-D65592CFB3D3}" type="parTrans" cxnId="{740B8111-AD7D-41F4-89B3-7BE8896FD4C9}">
      <dgm:prSet/>
      <dgm:spPr/>
      <dgm:t>
        <a:bodyPr/>
        <a:lstStyle/>
        <a:p>
          <a:endParaRPr lang="en-US"/>
        </a:p>
      </dgm:t>
    </dgm:pt>
    <dgm:pt modelId="{59AD0E57-1D7E-4F60-9857-9C38590856B7}" type="sibTrans" cxnId="{740B8111-AD7D-41F4-89B3-7BE8896FD4C9}">
      <dgm:prSet/>
      <dgm:spPr/>
      <dgm:t>
        <a:bodyPr/>
        <a:lstStyle/>
        <a:p>
          <a:endParaRPr lang="en-US"/>
        </a:p>
      </dgm:t>
    </dgm:pt>
    <dgm:pt modelId="{D1F9F85E-D3D3-441E-A89A-28FBEE8CACBA}">
      <dgm:prSet/>
      <dgm:spPr/>
      <dgm:t>
        <a:bodyPr/>
        <a:lstStyle/>
        <a:p>
          <a:r>
            <a:rPr lang="en-US" dirty="0">
              <a:solidFill>
                <a:schemeClr val="bg1"/>
              </a:solidFill>
            </a:rPr>
            <a:t>Facile at </a:t>
          </a:r>
          <a:r>
            <a:rPr lang="en-US" dirty="0" err="1">
              <a:solidFill>
                <a:schemeClr val="bg1"/>
              </a:solidFill>
            </a:rPr>
            <a:t>Perclose</a:t>
          </a:r>
          <a:r>
            <a:rPr lang="en-US" dirty="0">
              <a:solidFill>
                <a:schemeClr val="bg1"/>
              </a:solidFill>
            </a:rPr>
            <a:t> and </a:t>
          </a:r>
          <a:r>
            <a:rPr lang="en-US" dirty="0" err="1">
              <a:solidFill>
                <a:schemeClr val="bg1"/>
              </a:solidFill>
            </a:rPr>
            <a:t>Preclose</a:t>
          </a:r>
          <a:endParaRPr lang="en-US" dirty="0">
            <a:solidFill>
              <a:schemeClr val="bg1"/>
            </a:solidFill>
          </a:endParaRPr>
        </a:p>
      </dgm:t>
    </dgm:pt>
    <dgm:pt modelId="{CC5757BF-B6C8-43BE-A828-1B780365073A}" type="parTrans" cxnId="{1813C3D6-D59E-4820-B71B-D805B729EC3F}">
      <dgm:prSet/>
      <dgm:spPr/>
      <dgm:t>
        <a:bodyPr/>
        <a:lstStyle/>
        <a:p>
          <a:endParaRPr lang="en-US"/>
        </a:p>
      </dgm:t>
    </dgm:pt>
    <dgm:pt modelId="{B8C9A496-99E7-4813-8003-B77FB0BB0013}" type="sibTrans" cxnId="{1813C3D6-D59E-4820-B71B-D805B729EC3F}">
      <dgm:prSet/>
      <dgm:spPr/>
      <dgm:t>
        <a:bodyPr/>
        <a:lstStyle/>
        <a:p>
          <a:endParaRPr lang="en-US"/>
        </a:p>
      </dgm:t>
    </dgm:pt>
    <dgm:pt modelId="{463C4DCC-5627-4576-8C4F-CABE8BAC5BC9}">
      <dgm:prSet/>
      <dgm:spPr/>
      <dgm:t>
        <a:bodyPr/>
        <a:lstStyle/>
        <a:p>
          <a:r>
            <a:rPr lang="en-US" dirty="0">
              <a:solidFill>
                <a:schemeClr val="bg1"/>
              </a:solidFill>
            </a:rPr>
            <a:t>Know alternate access such as Axillary and Transcaval (with structural interventional or surgical support)</a:t>
          </a:r>
        </a:p>
      </dgm:t>
    </dgm:pt>
    <dgm:pt modelId="{B782A9F5-79B5-4CEE-BFB4-975E5E5AA9D8}" type="parTrans" cxnId="{A615C7BB-61DA-4E61-8F93-CDCD9FCF831E}">
      <dgm:prSet/>
      <dgm:spPr/>
      <dgm:t>
        <a:bodyPr/>
        <a:lstStyle/>
        <a:p>
          <a:endParaRPr lang="en-US"/>
        </a:p>
      </dgm:t>
    </dgm:pt>
    <dgm:pt modelId="{CCD1A53E-BCD7-4B2A-9761-2D9717C12DFB}" type="sibTrans" cxnId="{A615C7BB-61DA-4E61-8F93-CDCD9FCF831E}">
      <dgm:prSet/>
      <dgm:spPr/>
      <dgm:t>
        <a:bodyPr/>
        <a:lstStyle/>
        <a:p>
          <a:endParaRPr lang="en-US"/>
        </a:p>
      </dgm:t>
    </dgm:pt>
    <dgm:pt modelId="{485DC3DE-6300-4988-BF39-EDC465460CDE}" type="pres">
      <dgm:prSet presAssocID="{EC4D3A0C-1F43-493F-A67C-26041BAE7F74}" presName="Name0" presStyleCnt="0">
        <dgm:presLayoutVars>
          <dgm:dir/>
          <dgm:animLvl val="lvl"/>
          <dgm:resizeHandles val="exact"/>
        </dgm:presLayoutVars>
      </dgm:prSet>
      <dgm:spPr/>
    </dgm:pt>
    <dgm:pt modelId="{35E29439-A594-45C8-BB45-945BC3E7D56F}" type="pres">
      <dgm:prSet presAssocID="{F4957113-BB78-4F7A-AE6C-CDCF00FB1043}" presName="parTxOnly" presStyleLbl="node1" presStyleIdx="0" presStyleCnt="3">
        <dgm:presLayoutVars>
          <dgm:chMax val="0"/>
          <dgm:chPref val="0"/>
          <dgm:bulletEnabled val="1"/>
        </dgm:presLayoutVars>
      </dgm:prSet>
      <dgm:spPr/>
    </dgm:pt>
    <dgm:pt modelId="{9D037D5A-6866-4510-AD02-739FB9DAFBD7}" type="pres">
      <dgm:prSet presAssocID="{59AD0E57-1D7E-4F60-9857-9C38590856B7}" presName="parTxOnlySpace" presStyleCnt="0"/>
      <dgm:spPr/>
    </dgm:pt>
    <dgm:pt modelId="{EEFE1149-ED35-438D-87C6-F0D351941DF8}" type="pres">
      <dgm:prSet presAssocID="{D1F9F85E-D3D3-441E-A89A-28FBEE8CACBA}" presName="parTxOnly" presStyleLbl="node1" presStyleIdx="1" presStyleCnt="3">
        <dgm:presLayoutVars>
          <dgm:chMax val="0"/>
          <dgm:chPref val="0"/>
          <dgm:bulletEnabled val="1"/>
        </dgm:presLayoutVars>
      </dgm:prSet>
      <dgm:spPr/>
    </dgm:pt>
    <dgm:pt modelId="{85127C18-C455-4928-9A53-98BDB4CBC07E}" type="pres">
      <dgm:prSet presAssocID="{B8C9A496-99E7-4813-8003-B77FB0BB0013}" presName="parTxOnlySpace" presStyleCnt="0"/>
      <dgm:spPr/>
    </dgm:pt>
    <dgm:pt modelId="{9C8FCB29-6942-40D0-816F-B72133275626}" type="pres">
      <dgm:prSet presAssocID="{463C4DCC-5627-4576-8C4F-CABE8BAC5BC9}" presName="parTxOnly" presStyleLbl="node1" presStyleIdx="2" presStyleCnt="3">
        <dgm:presLayoutVars>
          <dgm:chMax val="0"/>
          <dgm:chPref val="0"/>
          <dgm:bulletEnabled val="1"/>
        </dgm:presLayoutVars>
      </dgm:prSet>
      <dgm:spPr/>
    </dgm:pt>
  </dgm:ptLst>
  <dgm:cxnLst>
    <dgm:cxn modelId="{F886BF08-2A34-4D29-8752-F2FA7EE862D2}" type="presOf" srcId="{463C4DCC-5627-4576-8C4F-CABE8BAC5BC9}" destId="{9C8FCB29-6942-40D0-816F-B72133275626}" srcOrd="0" destOrd="0" presId="urn:microsoft.com/office/officeart/2005/8/layout/chevron1"/>
    <dgm:cxn modelId="{740B8111-AD7D-41F4-89B3-7BE8896FD4C9}" srcId="{EC4D3A0C-1F43-493F-A67C-26041BAE7F74}" destId="{F4957113-BB78-4F7A-AE6C-CDCF00FB1043}" srcOrd="0" destOrd="0" parTransId="{E1461A1C-DB83-4EE4-9796-D65592CFB3D3}" sibTransId="{59AD0E57-1D7E-4F60-9857-9C38590856B7}"/>
    <dgm:cxn modelId="{47DEF359-BC5A-4117-A776-6FD3BDD16340}" type="presOf" srcId="{D1F9F85E-D3D3-441E-A89A-28FBEE8CACBA}" destId="{EEFE1149-ED35-438D-87C6-F0D351941DF8}" srcOrd="0" destOrd="0" presId="urn:microsoft.com/office/officeart/2005/8/layout/chevron1"/>
    <dgm:cxn modelId="{CAE56784-8FB4-43D8-BB03-065BF0EA48EF}" type="presOf" srcId="{EC4D3A0C-1F43-493F-A67C-26041BAE7F74}" destId="{485DC3DE-6300-4988-BF39-EDC465460CDE}" srcOrd="0" destOrd="0" presId="urn:microsoft.com/office/officeart/2005/8/layout/chevron1"/>
    <dgm:cxn modelId="{A615C7BB-61DA-4E61-8F93-CDCD9FCF831E}" srcId="{EC4D3A0C-1F43-493F-A67C-26041BAE7F74}" destId="{463C4DCC-5627-4576-8C4F-CABE8BAC5BC9}" srcOrd="2" destOrd="0" parTransId="{B782A9F5-79B5-4CEE-BFB4-975E5E5AA9D8}" sibTransId="{CCD1A53E-BCD7-4B2A-9761-2D9717C12DFB}"/>
    <dgm:cxn modelId="{30A275C5-B9B1-4AA4-A8A2-37945CC5DD70}" type="presOf" srcId="{F4957113-BB78-4F7A-AE6C-CDCF00FB1043}" destId="{35E29439-A594-45C8-BB45-945BC3E7D56F}" srcOrd="0" destOrd="0" presId="urn:microsoft.com/office/officeart/2005/8/layout/chevron1"/>
    <dgm:cxn modelId="{1813C3D6-D59E-4820-B71B-D805B729EC3F}" srcId="{EC4D3A0C-1F43-493F-A67C-26041BAE7F74}" destId="{D1F9F85E-D3D3-441E-A89A-28FBEE8CACBA}" srcOrd="1" destOrd="0" parTransId="{CC5757BF-B6C8-43BE-A828-1B780365073A}" sibTransId="{B8C9A496-99E7-4813-8003-B77FB0BB0013}"/>
    <dgm:cxn modelId="{996F6295-919B-4D11-A1A5-2F200B500A7B}" type="presParOf" srcId="{485DC3DE-6300-4988-BF39-EDC465460CDE}" destId="{35E29439-A594-45C8-BB45-945BC3E7D56F}" srcOrd="0" destOrd="0" presId="urn:microsoft.com/office/officeart/2005/8/layout/chevron1"/>
    <dgm:cxn modelId="{967907B7-810C-4150-8CAD-5BE9C2DD9FC3}" type="presParOf" srcId="{485DC3DE-6300-4988-BF39-EDC465460CDE}" destId="{9D037D5A-6866-4510-AD02-739FB9DAFBD7}" srcOrd="1" destOrd="0" presId="urn:microsoft.com/office/officeart/2005/8/layout/chevron1"/>
    <dgm:cxn modelId="{8831BB09-E584-47BD-86CA-C3D00F153803}" type="presParOf" srcId="{485DC3DE-6300-4988-BF39-EDC465460CDE}" destId="{EEFE1149-ED35-438D-87C6-F0D351941DF8}" srcOrd="2" destOrd="0" presId="urn:microsoft.com/office/officeart/2005/8/layout/chevron1"/>
    <dgm:cxn modelId="{52B0223A-0E2C-44CF-A223-9F32D6D51700}" type="presParOf" srcId="{485DC3DE-6300-4988-BF39-EDC465460CDE}" destId="{85127C18-C455-4928-9A53-98BDB4CBC07E}" srcOrd="3" destOrd="0" presId="urn:microsoft.com/office/officeart/2005/8/layout/chevron1"/>
    <dgm:cxn modelId="{88F8E7AB-90EF-4447-83EA-F6870C9F9043}" type="presParOf" srcId="{485DC3DE-6300-4988-BF39-EDC465460CDE}" destId="{9C8FCB29-6942-40D0-816F-B7213327562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44354-136A-4F49-AB59-0EB5F91A13D7}" type="doc">
      <dgm:prSet loTypeId="urn:microsoft.com/office/officeart/2005/8/layout/default" loCatId="Inbox" qsTypeId="urn:microsoft.com/office/officeart/2005/8/quickstyle/simple1" qsCatId="simple" csTypeId="urn:microsoft.com/office/officeart/2005/8/colors/colorful2" csCatId="colorful"/>
      <dgm:spPr/>
      <dgm:t>
        <a:bodyPr/>
        <a:lstStyle/>
        <a:p>
          <a:endParaRPr lang="en-US"/>
        </a:p>
      </dgm:t>
    </dgm:pt>
    <dgm:pt modelId="{3ACB14FA-4E9B-4A6C-ACFB-8C7A4DA4E061}">
      <dgm:prSet/>
      <dgm:spPr/>
      <dgm:t>
        <a:bodyPr/>
        <a:lstStyle/>
        <a:p>
          <a:r>
            <a:rPr lang="en-US"/>
            <a:t>Impella</a:t>
          </a:r>
        </a:p>
      </dgm:t>
    </dgm:pt>
    <dgm:pt modelId="{F97B5E91-8A69-42CC-90FC-F35812E3C04F}" type="parTrans" cxnId="{238057D5-E658-4DAC-A0B4-7906D715492C}">
      <dgm:prSet/>
      <dgm:spPr/>
      <dgm:t>
        <a:bodyPr/>
        <a:lstStyle/>
        <a:p>
          <a:endParaRPr lang="en-US"/>
        </a:p>
      </dgm:t>
    </dgm:pt>
    <dgm:pt modelId="{6CE71221-94B1-4915-B3C7-A04BE833C3B2}" type="sibTrans" cxnId="{238057D5-E658-4DAC-A0B4-7906D715492C}">
      <dgm:prSet/>
      <dgm:spPr/>
      <dgm:t>
        <a:bodyPr/>
        <a:lstStyle/>
        <a:p>
          <a:endParaRPr lang="en-US"/>
        </a:p>
      </dgm:t>
    </dgm:pt>
    <dgm:pt modelId="{F1132AD1-CA69-4446-8C5D-E27FDCDD0C23}">
      <dgm:prSet/>
      <dgm:spPr/>
      <dgm:t>
        <a:bodyPr/>
        <a:lstStyle/>
        <a:p>
          <a:r>
            <a:rPr lang="en-US"/>
            <a:t>ECMO</a:t>
          </a:r>
        </a:p>
      </dgm:t>
    </dgm:pt>
    <dgm:pt modelId="{84396C1B-CDF4-49FE-80F8-FE86C7E14ACE}" type="parTrans" cxnId="{CA2C097E-49F4-4D2F-BBEC-C7F63F80F242}">
      <dgm:prSet/>
      <dgm:spPr/>
      <dgm:t>
        <a:bodyPr/>
        <a:lstStyle/>
        <a:p>
          <a:endParaRPr lang="en-US"/>
        </a:p>
      </dgm:t>
    </dgm:pt>
    <dgm:pt modelId="{C2FA6ECB-7B42-4242-8144-E0C6663DE176}" type="sibTrans" cxnId="{CA2C097E-49F4-4D2F-BBEC-C7F63F80F242}">
      <dgm:prSet/>
      <dgm:spPr/>
      <dgm:t>
        <a:bodyPr/>
        <a:lstStyle/>
        <a:p>
          <a:endParaRPr lang="en-US"/>
        </a:p>
      </dgm:t>
    </dgm:pt>
    <dgm:pt modelId="{26689F25-7B8D-471A-9E15-530F3119B6F0}">
      <dgm:prSet/>
      <dgm:spPr/>
      <dgm:t>
        <a:bodyPr/>
        <a:lstStyle/>
        <a:p>
          <a:r>
            <a:rPr lang="en-US"/>
            <a:t>IABP</a:t>
          </a:r>
        </a:p>
      </dgm:t>
    </dgm:pt>
    <dgm:pt modelId="{826B4E53-8901-4809-B1CF-D3E049D0579E}" type="parTrans" cxnId="{1D3C3C68-6064-4D1C-8B07-E1E71B113A84}">
      <dgm:prSet/>
      <dgm:spPr/>
      <dgm:t>
        <a:bodyPr/>
        <a:lstStyle/>
        <a:p>
          <a:endParaRPr lang="en-US"/>
        </a:p>
      </dgm:t>
    </dgm:pt>
    <dgm:pt modelId="{6C23862B-FA4D-40E4-98F0-427799756631}" type="sibTrans" cxnId="{1D3C3C68-6064-4D1C-8B07-E1E71B113A84}">
      <dgm:prSet/>
      <dgm:spPr/>
      <dgm:t>
        <a:bodyPr/>
        <a:lstStyle/>
        <a:p>
          <a:endParaRPr lang="en-US"/>
        </a:p>
      </dgm:t>
    </dgm:pt>
    <dgm:pt modelId="{B34D06C8-1D00-44DD-B047-75A216C9C4B7}" type="pres">
      <dgm:prSet presAssocID="{74544354-136A-4F49-AB59-0EB5F91A13D7}" presName="diagram" presStyleCnt="0">
        <dgm:presLayoutVars>
          <dgm:dir/>
          <dgm:resizeHandles val="exact"/>
        </dgm:presLayoutVars>
      </dgm:prSet>
      <dgm:spPr/>
    </dgm:pt>
    <dgm:pt modelId="{61A1979B-E026-4A33-AEE3-682FD711FC88}" type="pres">
      <dgm:prSet presAssocID="{3ACB14FA-4E9B-4A6C-ACFB-8C7A4DA4E061}" presName="node" presStyleLbl="node1" presStyleIdx="0" presStyleCnt="3">
        <dgm:presLayoutVars>
          <dgm:bulletEnabled val="1"/>
        </dgm:presLayoutVars>
      </dgm:prSet>
      <dgm:spPr/>
    </dgm:pt>
    <dgm:pt modelId="{0FC2B291-8600-4953-B5BE-9A73A8ADEE75}" type="pres">
      <dgm:prSet presAssocID="{6CE71221-94B1-4915-B3C7-A04BE833C3B2}" presName="sibTrans" presStyleCnt="0"/>
      <dgm:spPr/>
    </dgm:pt>
    <dgm:pt modelId="{2CC07ABA-189F-410B-9CCD-BB6A1B36159E}" type="pres">
      <dgm:prSet presAssocID="{F1132AD1-CA69-4446-8C5D-E27FDCDD0C23}" presName="node" presStyleLbl="node1" presStyleIdx="1" presStyleCnt="3">
        <dgm:presLayoutVars>
          <dgm:bulletEnabled val="1"/>
        </dgm:presLayoutVars>
      </dgm:prSet>
      <dgm:spPr/>
    </dgm:pt>
    <dgm:pt modelId="{7EB89CBD-7C4A-409A-B7DA-A0F9559C824F}" type="pres">
      <dgm:prSet presAssocID="{C2FA6ECB-7B42-4242-8144-E0C6663DE176}" presName="sibTrans" presStyleCnt="0"/>
      <dgm:spPr/>
    </dgm:pt>
    <dgm:pt modelId="{B75DF308-5929-4B5D-8FAE-4950D99D823E}" type="pres">
      <dgm:prSet presAssocID="{26689F25-7B8D-471A-9E15-530F3119B6F0}" presName="node" presStyleLbl="node1" presStyleIdx="2" presStyleCnt="3">
        <dgm:presLayoutVars>
          <dgm:bulletEnabled val="1"/>
        </dgm:presLayoutVars>
      </dgm:prSet>
      <dgm:spPr/>
    </dgm:pt>
  </dgm:ptLst>
  <dgm:cxnLst>
    <dgm:cxn modelId="{1886DA38-A10F-4844-AAC2-1B4586F57F09}" type="presOf" srcId="{74544354-136A-4F49-AB59-0EB5F91A13D7}" destId="{B34D06C8-1D00-44DD-B047-75A216C9C4B7}" srcOrd="0" destOrd="0" presId="urn:microsoft.com/office/officeart/2005/8/layout/default"/>
    <dgm:cxn modelId="{909E5866-E205-42C5-8C3A-F6133E5E4CC4}" type="presOf" srcId="{3ACB14FA-4E9B-4A6C-ACFB-8C7A4DA4E061}" destId="{61A1979B-E026-4A33-AEE3-682FD711FC88}" srcOrd="0" destOrd="0" presId="urn:microsoft.com/office/officeart/2005/8/layout/default"/>
    <dgm:cxn modelId="{1D3C3C68-6064-4D1C-8B07-E1E71B113A84}" srcId="{74544354-136A-4F49-AB59-0EB5F91A13D7}" destId="{26689F25-7B8D-471A-9E15-530F3119B6F0}" srcOrd="2" destOrd="0" parTransId="{826B4E53-8901-4809-B1CF-D3E049D0579E}" sibTransId="{6C23862B-FA4D-40E4-98F0-427799756631}"/>
    <dgm:cxn modelId="{CA2C097E-49F4-4D2F-BBEC-C7F63F80F242}" srcId="{74544354-136A-4F49-AB59-0EB5F91A13D7}" destId="{F1132AD1-CA69-4446-8C5D-E27FDCDD0C23}" srcOrd="1" destOrd="0" parTransId="{84396C1B-CDF4-49FE-80F8-FE86C7E14ACE}" sibTransId="{C2FA6ECB-7B42-4242-8144-E0C6663DE176}"/>
    <dgm:cxn modelId="{238057D5-E658-4DAC-A0B4-7906D715492C}" srcId="{74544354-136A-4F49-AB59-0EB5F91A13D7}" destId="{3ACB14FA-4E9B-4A6C-ACFB-8C7A4DA4E061}" srcOrd="0" destOrd="0" parTransId="{F97B5E91-8A69-42CC-90FC-F35812E3C04F}" sibTransId="{6CE71221-94B1-4915-B3C7-A04BE833C3B2}"/>
    <dgm:cxn modelId="{E29F4BE5-B355-4B86-BD3E-8D96858303BC}" type="presOf" srcId="{26689F25-7B8D-471A-9E15-530F3119B6F0}" destId="{B75DF308-5929-4B5D-8FAE-4950D99D823E}" srcOrd="0" destOrd="0" presId="urn:microsoft.com/office/officeart/2005/8/layout/default"/>
    <dgm:cxn modelId="{4AF834EE-B3C0-47F7-9A90-12220B2FE004}" type="presOf" srcId="{F1132AD1-CA69-4446-8C5D-E27FDCDD0C23}" destId="{2CC07ABA-189F-410B-9CCD-BB6A1B36159E}" srcOrd="0" destOrd="0" presId="urn:microsoft.com/office/officeart/2005/8/layout/default"/>
    <dgm:cxn modelId="{A3B3456B-B46C-4D8C-917A-097666AC27A1}" type="presParOf" srcId="{B34D06C8-1D00-44DD-B047-75A216C9C4B7}" destId="{61A1979B-E026-4A33-AEE3-682FD711FC88}" srcOrd="0" destOrd="0" presId="urn:microsoft.com/office/officeart/2005/8/layout/default"/>
    <dgm:cxn modelId="{E88AAA1A-2F14-42DA-94C4-3E83632DBB18}" type="presParOf" srcId="{B34D06C8-1D00-44DD-B047-75A216C9C4B7}" destId="{0FC2B291-8600-4953-B5BE-9A73A8ADEE75}" srcOrd="1" destOrd="0" presId="urn:microsoft.com/office/officeart/2005/8/layout/default"/>
    <dgm:cxn modelId="{012E052B-8B02-44E4-B284-2FDA3AA12F15}" type="presParOf" srcId="{B34D06C8-1D00-44DD-B047-75A216C9C4B7}" destId="{2CC07ABA-189F-410B-9CCD-BB6A1B36159E}" srcOrd="2" destOrd="0" presId="urn:microsoft.com/office/officeart/2005/8/layout/default"/>
    <dgm:cxn modelId="{C5F095F2-F03D-4ECF-B711-F3D82D8966CA}" type="presParOf" srcId="{B34D06C8-1D00-44DD-B047-75A216C9C4B7}" destId="{7EB89CBD-7C4A-409A-B7DA-A0F9559C824F}" srcOrd="3" destOrd="0" presId="urn:microsoft.com/office/officeart/2005/8/layout/default"/>
    <dgm:cxn modelId="{DEEB307B-DD1F-4F57-8FD3-34113E2A7797}" type="presParOf" srcId="{B34D06C8-1D00-44DD-B047-75A216C9C4B7}" destId="{B75DF308-5929-4B5D-8FAE-4950D99D823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E496E-7116-4E90-A563-28CA3530D0E9}" type="doc">
      <dgm:prSet loTypeId="urn:microsoft.com/office/officeart/2005/8/layout/chevron1" loCatId="Inbox" qsTypeId="urn:microsoft.com/office/officeart/2005/8/quickstyle/simple1" qsCatId="simple" csTypeId="urn:microsoft.com/office/officeart/2005/8/colors/colorful2" csCatId="colorful"/>
      <dgm:spPr/>
      <dgm:t>
        <a:bodyPr/>
        <a:lstStyle/>
        <a:p>
          <a:endParaRPr lang="en-US"/>
        </a:p>
      </dgm:t>
    </dgm:pt>
    <dgm:pt modelId="{8205B472-C2DD-4A03-8304-0F25E595D264}">
      <dgm:prSet/>
      <dgm:spPr/>
      <dgm:t>
        <a:bodyPr/>
        <a:lstStyle/>
        <a:p>
          <a:r>
            <a:rPr lang="en-US" dirty="0">
              <a:solidFill>
                <a:schemeClr val="bg1"/>
              </a:solidFill>
            </a:rPr>
            <a:t>Coronary Physiology</a:t>
          </a:r>
        </a:p>
      </dgm:t>
    </dgm:pt>
    <dgm:pt modelId="{407FA40C-54F1-4201-B36E-88E36B5703BC}" type="parTrans" cxnId="{4F4EE479-9228-4D72-9D51-0932EAC9D779}">
      <dgm:prSet/>
      <dgm:spPr/>
      <dgm:t>
        <a:bodyPr/>
        <a:lstStyle/>
        <a:p>
          <a:endParaRPr lang="en-US"/>
        </a:p>
      </dgm:t>
    </dgm:pt>
    <dgm:pt modelId="{067E8278-5F1C-4AEE-8E24-3214BF2DBBBF}" type="sibTrans" cxnId="{4F4EE479-9228-4D72-9D51-0932EAC9D779}">
      <dgm:prSet/>
      <dgm:spPr/>
      <dgm:t>
        <a:bodyPr/>
        <a:lstStyle/>
        <a:p>
          <a:endParaRPr lang="en-US"/>
        </a:p>
      </dgm:t>
    </dgm:pt>
    <dgm:pt modelId="{16D7FC00-5E80-400B-83B6-E2FF6F0AE1D6}">
      <dgm:prSet/>
      <dgm:spPr/>
      <dgm:t>
        <a:bodyPr/>
        <a:lstStyle/>
        <a:p>
          <a:r>
            <a:rPr lang="en-US" dirty="0">
              <a:solidFill>
                <a:schemeClr val="bg1"/>
              </a:solidFill>
            </a:rPr>
            <a:t>IFR and FFR</a:t>
          </a:r>
        </a:p>
      </dgm:t>
    </dgm:pt>
    <dgm:pt modelId="{F217F38C-3D87-4F26-A32C-83DF2899EE9A}" type="parTrans" cxnId="{B692D469-8475-4842-A76A-F24D8463251F}">
      <dgm:prSet/>
      <dgm:spPr/>
      <dgm:t>
        <a:bodyPr/>
        <a:lstStyle/>
        <a:p>
          <a:endParaRPr lang="en-US"/>
        </a:p>
      </dgm:t>
    </dgm:pt>
    <dgm:pt modelId="{DDCBFC99-505A-43F5-870A-A175768D7E58}" type="sibTrans" cxnId="{B692D469-8475-4842-A76A-F24D8463251F}">
      <dgm:prSet/>
      <dgm:spPr/>
      <dgm:t>
        <a:bodyPr/>
        <a:lstStyle/>
        <a:p>
          <a:endParaRPr lang="en-US"/>
        </a:p>
      </dgm:t>
    </dgm:pt>
    <dgm:pt modelId="{5D868DFD-A68E-4E67-A0B4-E31A11A5AE1B}">
      <dgm:prSet/>
      <dgm:spPr/>
      <dgm:t>
        <a:bodyPr/>
        <a:lstStyle/>
        <a:p>
          <a:r>
            <a:rPr lang="en-US" dirty="0">
              <a:solidFill>
                <a:schemeClr val="bg1"/>
              </a:solidFill>
            </a:rPr>
            <a:t>IVUS</a:t>
          </a:r>
        </a:p>
      </dgm:t>
    </dgm:pt>
    <dgm:pt modelId="{648131A4-2C5C-464F-B191-A24AB7241484}" type="parTrans" cxnId="{CE1D971F-992D-4EA4-ADB6-08F33E22FC7F}">
      <dgm:prSet/>
      <dgm:spPr/>
      <dgm:t>
        <a:bodyPr/>
        <a:lstStyle/>
        <a:p>
          <a:endParaRPr lang="en-US"/>
        </a:p>
      </dgm:t>
    </dgm:pt>
    <dgm:pt modelId="{875BDF0A-09EE-4C1F-8157-65A175124CDA}" type="sibTrans" cxnId="{CE1D971F-992D-4EA4-ADB6-08F33E22FC7F}">
      <dgm:prSet/>
      <dgm:spPr/>
      <dgm:t>
        <a:bodyPr/>
        <a:lstStyle/>
        <a:p>
          <a:endParaRPr lang="en-US"/>
        </a:p>
      </dgm:t>
    </dgm:pt>
    <dgm:pt modelId="{E094A4E6-6A49-495D-B7EA-1755C72BC07D}">
      <dgm:prSet/>
      <dgm:spPr/>
      <dgm:t>
        <a:bodyPr/>
        <a:lstStyle/>
        <a:p>
          <a:r>
            <a:rPr lang="en-US" dirty="0">
              <a:solidFill>
                <a:schemeClr val="bg1"/>
              </a:solidFill>
            </a:rPr>
            <a:t>OCT</a:t>
          </a:r>
        </a:p>
      </dgm:t>
    </dgm:pt>
    <dgm:pt modelId="{68845E47-9442-4FBD-896C-95AC397CCE57}" type="parTrans" cxnId="{24017835-D6ED-4101-AE86-AAE208D45B28}">
      <dgm:prSet/>
      <dgm:spPr/>
      <dgm:t>
        <a:bodyPr/>
        <a:lstStyle/>
        <a:p>
          <a:endParaRPr lang="en-US"/>
        </a:p>
      </dgm:t>
    </dgm:pt>
    <dgm:pt modelId="{6415C55B-8B0B-4208-A121-C6F4ABE1D0DA}" type="sibTrans" cxnId="{24017835-D6ED-4101-AE86-AAE208D45B28}">
      <dgm:prSet/>
      <dgm:spPr/>
      <dgm:t>
        <a:bodyPr/>
        <a:lstStyle/>
        <a:p>
          <a:endParaRPr lang="en-US"/>
        </a:p>
      </dgm:t>
    </dgm:pt>
    <dgm:pt modelId="{8326C547-BBC7-4EF3-ACF6-3A577BAA5A94}" type="pres">
      <dgm:prSet presAssocID="{497E496E-7116-4E90-A563-28CA3530D0E9}" presName="Name0" presStyleCnt="0">
        <dgm:presLayoutVars>
          <dgm:dir/>
          <dgm:animLvl val="lvl"/>
          <dgm:resizeHandles val="exact"/>
        </dgm:presLayoutVars>
      </dgm:prSet>
      <dgm:spPr/>
    </dgm:pt>
    <dgm:pt modelId="{54F881FE-0310-461E-A317-5BC1C71182F7}" type="pres">
      <dgm:prSet presAssocID="{8205B472-C2DD-4A03-8304-0F25E595D264}" presName="parTxOnly" presStyleLbl="node1" presStyleIdx="0" presStyleCnt="4">
        <dgm:presLayoutVars>
          <dgm:chMax val="0"/>
          <dgm:chPref val="0"/>
          <dgm:bulletEnabled val="1"/>
        </dgm:presLayoutVars>
      </dgm:prSet>
      <dgm:spPr/>
    </dgm:pt>
    <dgm:pt modelId="{9B282E60-CE05-4B42-A724-96A4F1F788A9}" type="pres">
      <dgm:prSet presAssocID="{067E8278-5F1C-4AEE-8E24-3214BF2DBBBF}" presName="parTxOnlySpace" presStyleCnt="0"/>
      <dgm:spPr/>
    </dgm:pt>
    <dgm:pt modelId="{9CB6AE0F-C671-4AE2-9125-64068366F87F}" type="pres">
      <dgm:prSet presAssocID="{16D7FC00-5E80-400B-83B6-E2FF6F0AE1D6}" presName="parTxOnly" presStyleLbl="node1" presStyleIdx="1" presStyleCnt="4">
        <dgm:presLayoutVars>
          <dgm:chMax val="0"/>
          <dgm:chPref val="0"/>
          <dgm:bulletEnabled val="1"/>
        </dgm:presLayoutVars>
      </dgm:prSet>
      <dgm:spPr/>
    </dgm:pt>
    <dgm:pt modelId="{C8120181-7811-48E1-8795-7CE7882F13F4}" type="pres">
      <dgm:prSet presAssocID="{DDCBFC99-505A-43F5-870A-A175768D7E58}" presName="parTxOnlySpace" presStyleCnt="0"/>
      <dgm:spPr/>
    </dgm:pt>
    <dgm:pt modelId="{E58EA1AA-3B23-4C33-A459-B681EB002141}" type="pres">
      <dgm:prSet presAssocID="{5D868DFD-A68E-4E67-A0B4-E31A11A5AE1B}" presName="parTxOnly" presStyleLbl="node1" presStyleIdx="2" presStyleCnt="4">
        <dgm:presLayoutVars>
          <dgm:chMax val="0"/>
          <dgm:chPref val="0"/>
          <dgm:bulletEnabled val="1"/>
        </dgm:presLayoutVars>
      </dgm:prSet>
      <dgm:spPr/>
    </dgm:pt>
    <dgm:pt modelId="{8D273BBF-22F4-4F36-9635-43AE4FEB408C}" type="pres">
      <dgm:prSet presAssocID="{875BDF0A-09EE-4C1F-8157-65A175124CDA}" presName="parTxOnlySpace" presStyleCnt="0"/>
      <dgm:spPr/>
    </dgm:pt>
    <dgm:pt modelId="{47603BD0-32F0-4875-96DD-076F7E09C409}" type="pres">
      <dgm:prSet presAssocID="{E094A4E6-6A49-495D-B7EA-1755C72BC07D}" presName="parTxOnly" presStyleLbl="node1" presStyleIdx="3" presStyleCnt="4">
        <dgm:presLayoutVars>
          <dgm:chMax val="0"/>
          <dgm:chPref val="0"/>
          <dgm:bulletEnabled val="1"/>
        </dgm:presLayoutVars>
      </dgm:prSet>
      <dgm:spPr/>
    </dgm:pt>
  </dgm:ptLst>
  <dgm:cxnLst>
    <dgm:cxn modelId="{CE1D971F-992D-4EA4-ADB6-08F33E22FC7F}" srcId="{497E496E-7116-4E90-A563-28CA3530D0E9}" destId="{5D868DFD-A68E-4E67-A0B4-E31A11A5AE1B}" srcOrd="2" destOrd="0" parTransId="{648131A4-2C5C-464F-B191-A24AB7241484}" sibTransId="{875BDF0A-09EE-4C1F-8157-65A175124CDA}"/>
    <dgm:cxn modelId="{979A1030-1B97-4F1F-97DF-ED562212AE00}" type="presOf" srcId="{5D868DFD-A68E-4E67-A0B4-E31A11A5AE1B}" destId="{E58EA1AA-3B23-4C33-A459-B681EB002141}" srcOrd="0" destOrd="0" presId="urn:microsoft.com/office/officeart/2005/8/layout/chevron1"/>
    <dgm:cxn modelId="{24017835-D6ED-4101-AE86-AAE208D45B28}" srcId="{497E496E-7116-4E90-A563-28CA3530D0E9}" destId="{E094A4E6-6A49-495D-B7EA-1755C72BC07D}" srcOrd="3" destOrd="0" parTransId="{68845E47-9442-4FBD-896C-95AC397CCE57}" sibTransId="{6415C55B-8B0B-4208-A121-C6F4ABE1D0DA}"/>
    <dgm:cxn modelId="{6959AC41-F8CC-4DC9-AC34-A6B4BDAE0D62}" type="presOf" srcId="{E094A4E6-6A49-495D-B7EA-1755C72BC07D}" destId="{47603BD0-32F0-4875-96DD-076F7E09C409}" srcOrd="0" destOrd="0" presId="urn:microsoft.com/office/officeart/2005/8/layout/chevron1"/>
    <dgm:cxn modelId="{B692D469-8475-4842-A76A-F24D8463251F}" srcId="{497E496E-7116-4E90-A563-28CA3530D0E9}" destId="{16D7FC00-5E80-400B-83B6-E2FF6F0AE1D6}" srcOrd="1" destOrd="0" parTransId="{F217F38C-3D87-4F26-A32C-83DF2899EE9A}" sibTransId="{DDCBFC99-505A-43F5-870A-A175768D7E58}"/>
    <dgm:cxn modelId="{B57BDF72-7A53-426E-ADCC-0F27CA84B84C}" type="presOf" srcId="{8205B472-C2DD-4A03-8304-0F25E595D264}" destId="{54F881FE-0310-461E-A317-5BC1C71182F7}" srcOrd="0" destOrd="0" presId="urn:microsoft.com/office/officeart/2005/8/layout/chevron1"/>
    <dgm:cxn modelId="{4F4EE479-9228-4D72-9D51-0932EAC9D779}" srcId="{497E496E-7116-4E90-A563-28CA3530D0E9}" destId="{8205B472-C2DD-4A03-8304-0F25E595D264}" srcOrd="0" destOrd="0" parTransId="{407FA40C-54F1-4201-B36E-88E36B5703BC}" sibTransId="{067E8278-5F1C-4AEE-8E24-3214BF2DBBBF}"/>
    <dgm:cxn modelId="{FF0DA08E-6906-4706-B256-E7E75BD69549}" type="presOf" srcId="{497E496E-7116-4E90-A563-28CA3530D0E9}" destId="{8326C547-BBC7-4EF3-ACF6-3A577BAA5A94}" srcOrd="0" destOrd="0" presId="urn:microsoft.com/office/officeart/2005/8/layout/chevron1"/>
    <dgm:cxn modelId="{BDA08AA5-DDC7-4C75-AF0D-35C050F033E4}" type="presOf" srcId="{16D7FC00-5E80-400B-83B6-E2FF6F0AE1D6}" destId="{9CB6AE0F-C671-4AE2-9125-64068366F87F}" srcOrd="0" destOrd="0" presId="urn:microsoft.com/office/officeart/2005/8/layout/chevron1"/>
    <dgm:cxn modelId="{05E37EA8-F63C-4870-97C6-ACB43EB826B6}" type="presParOf" srcId="{8326C547-BBC7-4EF3-ACF6-3A577BAA5A94}" destId="{54F881FE-0310-461E-A317-5BC1C71182F7}" srcOrd="0" destOrd="0" presId="urn:microsoft.com/office/officeart/2005/8/layout/chevron1"/>
    <dgm:cxn modelId="{4B20D6E1-5D95-44D6-812D-BD9D456F5C29}" type="presParOf" srcId="{8326C547-BBC7-4EF3-ACF6-3A577BAA5A94}" destId="{9B282E60-CE05-4B42-A724-96A4F1F788A9}" srcOrd="1" destOrd="0" presId="urn:microsoft.com/office/officeart/2005/8/layout/chevron1"/>
    <dgm:cxn modelId="{1ED0A701-1703-4C55-8EE6-4B64AE11E4B9}" type="presParOf" srcId="{8326C547-BBC7-4EF3-ACF6-3A577BAA5A94}" destId="{9CB6AE0F-C671-4AE2-9125-64068366F87F}" srcOrd="2" destOrd="0" presId="urn:microsoft.com/office/officeart/2005/8/layout/chevron1"/>
    <dgm:cxn modelId="{7A3C3AAB-5F6C-472D-AA7E-97E1124AEBEC}" type="presParOf" srcId="{8326C547-BBC7-4EF3-ACF6-3A577BAA5A94}" destId="{C8120181-7811-48E1-8795-7CE7882F13F4}" srcOrd="3" destOrd="0" presId="urn:microsoft.com/office/officeart/2005/8/layout/chevron1"/>
    <dgm:cxn modelId="{7B7404B7-BAD6-4D54-8E77-F2A7C22E76E6}" type="presParOf" srcId="{8326C547-BBC7-4EF3-ACF6-3A577BAA5A94}" destId="{E58EA1AA-3B23-4C33-A459-B681EB002141}" srcOrd="4" destOrd="0" presId="urn:microsoft.com/office/officeart/2005/8/layout/chevron1"/>
    <dgm:cxn modelId="{3E3385BA-12E0-40C2-9407-0389DB1F3AA1}" type="presParOf" srcId="{8326C547-BBC7-4EF3-ACF6-3A577BAA5A94}" destId="{8D273BBF-22F4-4F36-9635-43AE4FEB408C}" srcOrd="5" destOrd="0" presId="urn:microsoft.com/office/officeart/2005/8/layout/chevron1"/>
    <dgm:cxn modelId="{7AE9B8E9-4286-4364-B72C-7A76CB99000A}" type="presParOf" srcId="{8326C547-BBC7-4EF3-ACF6-3A577BAA5A94}" destId="{47603BD0-32F0-4875-96DD-076F7E09C40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139E8-6834-4E6D-9F8A-3EA940ADB4CC}"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ED5B684B-F2AC-4EDA-B9D1-5A4A83B13D5C}">
      <dgm:prSet/>
      <dgm:spPr>
        <a:solidFill>
          <a:schemeClr val="accent3"/>
        </a:solidFill>
      </dgm:spPr>
      <dgm:t>
        <a:bodyPr/>
        <a:lstStyle/>
        <a:p>
          <a:r>
            <a:rPr lang="en-US" dirty="0"/>
            <a:t>Rotational atherectomy</a:t>
          </a:r>
        </a:p>
      </dgm:t>
    </dgm:pt>
    <dgm:pt modelId="{A50B57A7-4535-4525-B4A8-9F5D21451312}" type="parTrans" cxnId="{C53EA50B-62DC-4468-88C6-3F348FE0D94C}">
      <dgm:prSet/>
      <dgm:spPr/>
      <dgm:t>
        <a:bodyPr/>
        <a:lstStyle/>
        <a:p>
          <a:endParaRPr lang="en-US"/>
        </a:p>
      </dgm:t>
    </dgm:pt>
    <dgm:pt modelId="{195A7ED7-A033-41FF-93E9-27B300603A53}" type="sibTrans" cxnId="{C53EA50B-62DC-4468-88C6-3F348FE0D94C}">
      <dgm:prSet/>
      <dgm:spPr/>
      <dgm:t>
        <a:bodyPr/>
        <a:lstStyle/>
        <a:p>
          <a:endParaRPr lang="en-US"/>
        </a:p>
      </dgm:t>
    </dgm:pt>
    <dgm:pt modelId="{AB6CAAE2-54B3-4D42-9727-67FAA84475BA}">
      <dgm:prSet/>
      <dgm:spPr>
        <a:solidFill>
          <a:schemeClr val="accent3"/>
        </a:solidFill>
      </dgm:spPr>
      <dgm:t>
        <a:bodyPr/>
        <a:lstStyle/>
        <a:p>
          <a:r>
            <a:rPr lang="en-US"/>
            <a:t>Orbital atherectomy</a:t>
          </a:r>
        </a:p>
      </dgm:t>
    </dgm:pt>
    <dgm:pt modelId="{AFAB937B-F754-4EA0-92A0-0E3FCC55756C}" type="parTrans" cxnId="{3092B5FD-A138-453B-A637-972DE5F4F6F6}">
      <dgm:prSet/>
      <dgm:spPr/>
      <dgm:t>
        <a:bodyPr/>
        <a:lstStyle/>
        <a:p>
          <a:endParaRPr lang="en-US"/>
        </a:p>
      </dgm:t>
    </dgm:pt>
    <dgm:pt modelId="{C604D680-BDC6-460B-B679-1CF48386A426}" type="sibTrans" cxnId="{3092B5FD-A138-453B-A637-972DE5F4F6F6}">
      <dgm:prSet/>
      <dgm:spPr/>
      <dgm:t>
        <a:bodyPr/>
        <a:lstStyle/>
        <a:p>
          <a:endParaRPr lang="en-US"/>
        </a:p>
      </dgm:t>
    </dgm:pt>
    <dgm:pt modelId="{E5B279F8-76C2-4DB9-BB60-1979E0F55A0F}">
      <dgm:prSet/>
      <dgm:spPr>
        <a:solidFill>
          <a:schemeClr val="accent3"/>
        </a:solidFill>
      </dgm:spPr>
      <dgm:t>
        <a:bodyPr/>
        <a:lstStyle/>
        <a:p>
          <a:r>
            <a:rPr lang="en-US"/>
            <a:t>Cutting and scoring balloons</a:t>
          </a:r>
        </a:p>
      </dgm:t>
    </dgm:pt>
    <dgm:pt modelId="{76B2E7AF-F755-419B-BEFD-45D75D56228D}" type="parTrans" cxnId="{8B0567A7-C089-4052-BD00-50121D1ED49C}">
      <dgm:prSet/>
      <dgm:spPr/>
      <dgm:t>
        <a:bodyPr/>
        <a:lstStyle/>
        <a:p>
          <a:endParaRPr lang="en-US"/>
        </a:p>
      </dgm:t>
    </dgm:pt>
    <dgm:pt modelId="{93ADBD54-44A8-4A5A-B1F3-1D28B719DEDE}" type="sibTrans" cxnId="{8B0567A7-C089-4052-BD00-50121D1ED49C}">
      <dgm:prSet/>
      <dgm:spPr/>
      <dgm:t>
        <a:bodyPr/>
        <a:lstStyle/>
        <a:p>
          <a:endParaRPr lang="en-US"/>
        </a:p>
      </dgm:t>
    </dgm:pt>
    <dgm:pt modelId="{9D7A0543-48EC-4A96-929D-60699D1EE335}">
      <dgm:prSet/>
      <dgm:spPr>
        <a:solidFill>
          <a:schemeClr val="accent3"/>
        </a:solidFill>
      </dgm:spPr>
      <dgm:t>
        <a:bodyPr/>
        <a:lstStyle/>
        <a:p>
          <a:r>
            <a:rPr lang="en-US"/>
            <a:t>Laser</a:t>
          </a:r>
        </a:p>
      </dgm:t>
    </dgm:pt>
    <dgm:pt modelId="{09D52B82-0AF0-4019-952E-3028DBEFE1E1}" type="parTrans" cxnId="{ABB250C4-63D7-4E48-A6EC-7D7CDAAF28A7}">
      <dgm:prSet/>
      <dgm:spPr/>
      <dgm:t>
        <a:bodyPr/>
        <a:lstStyle/>
        <a:p>
          <a:endParaRPr lang="en-US"/>
        </a:p>
      </dgm:t>
    </dgm:pt>
    <dgm:pt modelId="{98253B36-1CB0-41DE-9B13-CD0BFC91E59E}" type="sibTrans" cxnId="{ABB250C4-63D7-4E48-A6EC-7D7CDAAF28A7}">
      <dgm:prSet/>
      <dgm:spPr/>
      <dgm:t>
        <a:bodyPr/>
        <a:lstStyle/>
        <a:p>
          <a:endParaRPr lang="en-US"/>
        </a:p>
      </dgm:t>
    </dgm:pt>
    <dgm:pt modelId="{EDADDECB-E5A2-4F03-B5CC-CA7589E9F948}" type="pres">
      <dgm:prSet presAssocID="{930139E8-6834-4E6D-9F8A-3EA940ADB4CC}" presName="diagram" presStyleCnt="0">
        <dgm:presLayoutVars>
          <dgm:dir/>
          <dgm:resizeHandles val="exact"/>
        </dgm:presLayoutVars>
      </dgm:prSet>
      <dgm:spPr/>
    </dgm:pt>
    <dgm:pt modelId="{31E44E85-33BE-4090-987F-B25FE08808CD}" type="pres">
      <dgm:prSet presAssocID="{ED5B684B-F2AC-4EDA-B9D1-5A4A83B13D5C}" presName="node" presStyleLbl="node1" presStyleIdx="0" presStyleCnt="4">
        <dgm:presLayoutVars>
          <dgm:bulletEnabled val="1"/>
        </dgm:presLayoutVars>
      </dgm:prSet>
      <dgm:spPr/>
    </dgm:pt>
    <dgm:pt modelId="{C7E38796-43B5-45E2-BA32-BCA734EC2590}" type="pres">
      <dgm:prSet presAssocID="{195A7ED7-A033-41FF-93E9-27B300603A53}" presName="sibTrans" presStyleCnt="0"/>
      <dgm:spPr/>
    </dgm:pt>
    <dgm:pt modelId="{CA0CF1B1-D391-49FF-BD41-E81348158759}" type="pres">
      <dgm:prSet presAssocID="{AB6CAAE2-54B3-4D42-9727-67FAA84475BA}" presName="node" presStyleLbl="node1" presStyleIdx="1" presStyleCnt="4">
        <dgm:presLayoutVars>
          <dgm:bulletEnabled val="1"/>
        </dgm:presLayoutVars>
      </dgm:prSet>
      <dgm:spPr/>
    </dgm:pt>
    <dgm:pt modelId="{98D0D05F-541E-44F9-B7F2-275891A2BB9A}" type="pres">
      <dgm:prSet presAssocID="{C604D680-BDC6-460B-B679-1CF48386A426}" presName="sibTrans" presStyleCnt="0"/>
      <dgm:spPr/>
    </dgm:pt>
    <dgm:pt modelId="{D90CEC4B-34F3-4230-AC55-AAB9ACC1B865}" type="pres">
      <dgm:prSet presAssocID="{E5B279F8-76C2-4DB9-BB60-1979E0F55A0F}" presName="node" presStyleLbl="node1" presStyleIdx="2" presStyleCnt="4">
        <dgm:presLayoutVars>
          <dgm:bulletEnabled val="1"/>
        </dgm:presLayoutVars>
      </dgm:prSet>
      <dgm:spPr/>
    </dgm:pt>
    <dgm:pt modelId="{C210350F-21AD-4462-9B84-5450F6F85B26}" type="pres">
      <dgm:prSet presAssocID="{93ADBD54-44A8-4A5A-B1F3-1D28B719DEDE}" presName="sibTrans" presStyleCnt="0"/>
      <dgm:spPr/>
    </dgm:pt>
    <dgm:pt modelId="{76F792A5-7538-4146-BFF8-8B804B2CF746}" type="pres">
      <dgm:prSet presAssocID="{9D7A0543-48EC-4A96-929D-60699D1EE335}" presName="node" presStyleLbl="node1" presStyleIdx="3" presStyleCnt="4">
        <dgm:presLayoutVars>
          <dgm:bulletEnabled val="1"/>
        </dgm:presLayoutVars>
      </dgm:prSet>
      <dgm:spPr/>
    </dgm:pt>
  </dgm:ptLst>
  <dgm:cxnLst>
    <dgm:cxn modelId="{C53EA50B-62DC-4468-88C6-3F348FE0D94C}" srcId="{930139E8-6834-4E6D-9F8A-3EA940ADB4CC}" destId="{ED5B684B-F2AC-4EDA-B9D1-5A4A83B13D5C}" srcOrd="0" destOrd="0" parTransId="{A50B57A7-4535-4525-B4A8-9F5D21451312}" sibTransId="{195A7ED7-A033-41FF-93E9-27B300603A53}"/>
    <dgm:cxn modelId="{7A40E966-487F-42F7-A806-D4EB1B0D2CB0}" type="presOf" srcId="{AB6CAAE2-54B3-4D42-9727-67FAA84475BA}" destId="{CA0CF1B1-D391-49FF-BD41-E81348158759}" srcOrd="0" destOrd="0" presId="urn:microsoft.com/office/officeart/2005/8/layout/default"/>
    <dgm:cxn modelId="{E4274D57-BF51-44BA-92B3-5D2E42101518}" type="presOf" srcId="{ED5B684B-F2AC-4EDA-B9D1-5A4A83B13D5C}" destId="{31E44E85-33BE-4090-987F-B25FE08808CD}" srcOrd="0" destOrd="0" presId="urn:microsoft.com/office/officeart/2005/8/layout/default"/>
    <dgm:cxn modelId="{8B0567A7-C089-4052-BD00-50121D1ED49C}" srcId="{930139E8-6834-4E6D-9F8A-3EA940ADB4CC}" destId="{E5B279F8-76C2-4DB9-BB60-1979E0F55A0F}" srcOrd="2" destOrd="0" parTransId="{76B2E7AF-F755-419B-BEFD-45D75D56228D}" sibTransId="{93ADBD54-44A8-4A5A-B1F3-1D28B719DEDE}"/>
    <dgm:cxn modelId="{ABB250C4-63D7-4E48-A6EC-7D7CDAAF28A7}" srcId="{930139E8-6834-4E6D-9F8A-3EA940ADB4CC}" destId="{9D7A0543-48EC-4A96-929D-60699D1EE335}" srcOrd="3" destOrd="0" parTransId="{09D52B82-0AF0-4019-952E-3028DBEFE1E1}" sibTransId="{98253B36-1CB0-41DE-9B13-CD0BFC91E59E}"/>
    <dgm:cxn modelId="{DF61D7CD-5258-4FD6-9422-7698ED39B441}" type="presOf" srcId="{E5B279F8-76C2-4DB9-BB60-1979E0F55A0F}" destId="{D90CEC4B-34F3-4230-AC55-AAB9ACC1B865}" srcOrd="0" destOrd="0" presId="urn:microsoft.com/office/officeart/2005/8/layout/default"/>
    <dgm:cxn modelId="{79306FE3-3E08-465B-B88A-2F5AA4C2DAE9}" type="presOf" srcId="{9D7A0543-48EC-4A96-929D-60699D1EE335}" destId="{76F792A5-7538-4146-BFF8-8B804B2CF746}" srcOrd="0" destOrd="0" presId="urn:microsoft.com/office/officeart/2005/8/layout/default"/>
    <dgm:cxn modelId="{738FCDE5-E1EE-4F0F-8612-579311B30713}" type="presOf" srcId="{930139E8-6834-4E6D-9F8A-3EA940ADB4CC}" destId="{EDADDECB-E5A2-4F03-B5CC-CA7589E9F948}" srcOrd="0" destOrd="0" presId="urn:microsoft.com/office/officeart/2005/8/layout/default"/>
    <dgm:cxn modelId="{3092B5FD-A138-453B-A637-972DE5F4F6F6}" srcId="{930139E8-6834-4E6D-9F8A-3EA940ADB4CC}" destId="{AB6CAAE2-54B3-4D42-9727-67FAA84475BA}" srcOrd="1" destOrd="0" parTransId="{AFAB937B-F754-4EA0-92A0-0E3FCC55756C}" sibTransId="{C604D680-BDC6-460B-B679-1CF48386A426}"/>
    <dgm:cxn modelId="{E54AA1DF-5F0D-4678-8947-457A20B112DB}" type="presParOf" srcId="{EDADDECB-E5A2-4F03-B5CC-CA7589E9F948}" destId="{31E44E85-33BE-4090-987F-B25FE08808CD}" srcOrd="0" destOrd="0" presId="urn:microsoft.com/office/officeart/2005/8/layout/default"/>
    <dgm:cxn modelId="{CF5676B7-4F1B-4EBB-85C5-62DEAE389B8D}" type="presParOf" srcId="{EDADDECB-E5A2-4F03-B5CC-CA7589E9F948}" destId="{C7E38796-43B5-45E2-BA32-BCA734EC2590}" srcOrd="1" destOrd="0" presId="urn:microsoft.com/office/officeart/2005/8/layout/default"/>
    <dgm:cxn modelId="{5D3132F3-D6F5-42D1-B183-6F3D7DE8ED64}" type="presParOf" srcId="{EDADDECB-E5A2-4F03-B5CC-CA7589E9F948}" destId="{CA0CF1B1-D391-49FF-BD41-E81348158759}" srcOrd="2" destOrd="0" presId="urn:microsoft.com/office/officeart/2005/8/layout/default"/>
    <dgm:cxn modelId="{9839F2B8-DF7E-468D-9ECD-497A5B105941}" type="presParOf" srcId="{EDADDECB-E5A2-4F03-B5CC-CA7589E9F948}" destId="{98D0D05F-541E-44F9-B7F2-275891A2BB9A}" srcOrd="3" destOrd="0" presId="urn:microsoft.com/office/officeart/2005/8/layout/default"/>
    <dgm:cxn modelId="{8C100F60-99A0-4F13-8E8B-B3AC694768D2}" type="presParOf" srcId="{EDADDECB-E5A2-4F03-B5CC-CA7589E9F948}" destId="{D90CEC4B-34F3-4230-AC55-AAB9ACC1B865}" srcOrd="4" destOrd="0" presId="urn:microsoft.com/office/officeart/2005/8/layout/default"/>
    <dgm:cxn modelId="{1FC75628-5225-4AD0-B7F7-7D9CDE6BDCED}" type="presParOf" srcId="{EDADDECB-E5A2-4F03-B5CC-CA7589E9F948}" destId="{C210350F-21AD-4462-9B84-5450F6F85B26}" srcOrd="5" destOrd="0" presId="urn:microsoft.com/office/officeart/2005/8/layout/default"/>
    <dgm:cxn modelId="{208F7A98-E9B8-4BBB-8D0B-DC9BC292F759}" type="presParOf" srcId="{EDADDECB-E5A2-4F03-B5CC-CA7589E9F948}" destId="{76F792A5-7538-4146-BFF8-8B804B2CF74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E04939-DF94-4971-88FB-28E578BC9D3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E9A33CBC-CC08-4C6E-A1DA-1F76CB816629}">
      <dgm:prSet/>
      <dgm:spPr/>
      <dgm:t>
        <a:bodyPr/>
        <a:lstStyle/>
        <a:p>
          <a:r>
            <a:rPr lang="en-US" dirty="0">
              <a:solidFill>
                <a:schemeClr val="tx1"/>
              </a:solidFill>
            </a:rPr>
            <a:t>Lesion preparation</a:t>
          </a:r>
        </a:p>
      </dgm:t>
    </dgm:pt>
    <dgm:pt modelId="{84628750-F3A3-459B-87B1-3A707577DC40}" type="parTrans" cxnId="{42EDF540-B4D4-4FC8-9DAD-5CFA03042E97}">
      <dgm:prSet/>
      <dgm:spPr/>
      <dgm:t>
        <a:bodyPr/>
        <a:lstStyle/>
        <a:p>
          <a:endParaRPr lang="en-US"/>
        </a:p>
      </dgm:t>
    </dgm:pt>
    <dgm:pt modelId="{8F1D4915-7372-4C66-82B3-5D7F7202363F}" type="sibTrans" cxnId="{42EDF540-B4D4-4FC8-9DAD-5CFA03042E97}">
      <dgm:prSet phldrT="01" phldr="0"/>
      <dgm:spPr/>
      <dgm:t>
        <a:bodyPr/>
        <a:lstStyle/>
        <a:p>
          <a:r>
            <a:rPr lang="en-US"/>
            <a:t>01</a:t>
          </a:r>
          <a:endParaRPr lang="en-US" dirty="0"/>
        </a:p>
      </dgm:t>
    </dgm:pt>
    <dgm:pt modelId="{2E6A15AA-6346-4BC5-A227-1F5F8905159A}">
      <dgm:prSet/>
      <dgm:spPr/>
      <dgm:t>
        <a:bodyPr/>
        <a:lstStyle/>
        <a:p>
          <a:r>
            <a:rPr lang="en-US" dirty="0">
              <a:solidFill>
                <a:schemeClr val="tx1"/>
              </a:solidFill>
            </a:rPr>
            <a:t>Understanding the complex bifurcation lesion</a:t>
          </a:r>
        </a:p>
      </dgm:t>
    </dgm:pt>
    <dgm:pt modelId="{D4838A93-3D4E-4F65-99FB-C5ADEFED017B}" type="parTrans" cxnId="{13483373-89FF-474E-AFEF-BD70A052FA49}">
      <dgm:prSet/>
      <dgm:spPr/>
      <dgm:t>
        <a:bodyPr/>
        <a:lstStyle/>
        <a:p>
          <a:endParaRPr lang="en-US"/>
        </a:p>
      </dgm:t>
    </dgm:pt>
    <dgm:pt modelId="{C52DF5A2-9E6E-4992-BB36-38C977F48408}" type="sibTrans" cxnId="{13483373-89FF-474E-AFEF-BD70A052FA49}">
      <dgm:prSet phldrT="02" phldr="0"/>
      <dgm:spPr/>
      <dgm:t>
        <a:bodyPr/>
        <a:lstStyle/>
        <a:p>
          <a:r>
            <a:rPr lang="en-US"/>
            <a:t>02</a:t>
          </a:r>
        </a:p>
      </dgm:t>
    </dgm:pt>
    <dgm:pt modelId="{0F8C868B-9090-4977-B3A1-C8EA567C9B6D}">
      <dgm:prSet/>
      <dgm:spPr/>
      <dgm:t>
        <a:bodyPr/>
        <a:lstStyle/>
        <a:p>
          <a:r>
            <a:rPr lang="en-US" dirty="0">
              <a:solidFill>
                <a:schemeClr val="tx1"/>
              </a:solidFill>
            </a:rPr>
            <a:t>Single vs two stent strategies</a:t>
          </a:r>
        </a:p>
      </dgm:t>
    </dgm:pt>
    <dgm:pt modelId="{82919912-B3A7-4AD1-8A17-D658C9D2B3A4}" type="parTrans" cxnId="{3C3B5982-0EEA-4524-A20E-05B7499D4758}">
      <dgm:prSet/>
      <dgm:spPr/>
      <dgm:t>
        <a:bodyPr/>
        <a:lstStyle/>
        <a:p>
          <a:endParaRPr lang="en-US"/>
        </a:p>
      </dgm:t>
    </dgm:pt>
    <dgm:pt modelId="{0B5580B9-39F8-4804-8BE1-EDF231D86574}" type="sibTrans" cxnId="{3C3B5982-0EEA-4524-A20E-05B7499D4758}">
      <dgm:prSet phldrT="03" phldr="0"/>
      <dgm:spPr/>
      <dgm:t>
        <a:bodyPr/>
        <a:lstStyle/>
        <a:p>
          <a:r>
            <a:rPr lang="en-US"/>
            <a:t>03</a:t>
          </a:r>
        </a:p>
      </dgm:t>
    </dgm:pt>
    <dgm:pt modelId="{5975C81F-383F-43B9-8E29-A64A6A1221BB}">
      <dgm:prSet/>
      <dgm:spPr/>
      <dgm:t>
        <a:bodyPr/>
        <a:lstStyle/>
        <a:p>
          <a:r>
            <a:rPr lang="en-US" dirty="0">
              <a:solidFill>
                <a:schemeClr val="tx1"/>
              </a:solidFill>
            </a:rPr>
            <a:t>Optimize result with intracoronary imaging</a:t>
          </a:r>
        </a:p>
      </dgm:t>
    </dgm:pt>
    <dgm:pt modelId="{37389F2E-2456-4F2C-9E16-117F91A1FBCE}" type="parTrans" cxnId="{4F8059FE-653B-4559-8AC9-DAB9ACB3E1B4}">
      <dgm:prSet/>
      <dgm:spPr/>
      <dgm:t>
        <a:bodyPr/>
        <a:lstStyle/>
        <a:p>
          <a:endParaRPr lang="en-US"/>
        </a:p>
      </dgm:t>
    </dgm:pt>
    <dgm:pt modelId="{8B794E49-F534-4D48-8D3F-FDED4D030820}" type="sibTrans" cxnId="{4F8059FE-653B-4559-8AC9-DAB9ACB3E1B4}">
      <dgm:prSet phldrT="04" phldr="0"/>
      <dgm:spPr/>
      <dgm:t>
        <a:bodyPr/>
        <a:lstStyle/>
        <a:p>
          <a:r>
            <a:rPr lang="en-US"/>
            <a:t>04</a:t>
          </a:r>
        </a:p>
      </dgm:t>
    </dgm:pt>
    <dgm:pt modelId="{7CA68034-442F-4D0F-A949-358DA4B3BB3E}" type="pres">
      <dgm:prSet presAssocID="{B4E04939-DF94-4971-88FB-28E578BC9D31}" presName="Name0" presStyleCnt="0">
        <dgm:presLayoutVars>
          <dgm:animLvl val="lvl"/>
          <dgm:resizeHandles val="exact"/>
        </dgm:presLayoutVars>
      </dgm:prSet>
      <dgm:spPr/>
    </dgm:pt>
    <dgm:pt modelId="{9A56F65C-CD47-4CC6-808F-D79152F6A01D}" type="pres">
      <dgm:prSet presAssocID="{E9A33CBC-CC08-4C6E-A1DA-1F76CB816629}" presName="compositeNode" presStyleCnt="0">
        <dgm:presLayoutVars>
          <dgm:bulletEnabled val="1"/>
        </dgm:presLayoutVars>
      </dgm:prSet>
      <dgm:spPr/>
    </dgm:pt>
    <dgm:pt modelId="{50F8B72F-E7AE-4A0B-9922-2ED81554FB2A}" type="pres">
      <dgm:prSet presAssocID="{E9A33CBC-CC08-4C6E-A1DA-1F76CB816629}" presName="bgRect" presStyleLbl="alignNode1" presStyleIdx="0" presStyleCnt="4"/>
      <dgm:spPr/>
    </dgm:pt>
    <dgm:pt modelId="{FD4CFB4E-5CF2-4C50-827D-71589826BC61}" type="pres">
      <dgm:prSet presAssocID="{8F1D4915-7372-4C66-82B3-5D7F7202363F}" presName="sibTransNodeRect" presStyleLbl="alignNode1" presStyleIdx="0" presStyleCnt="4">
        <dgm:presLayoutVars>
          <dgm:chMax val="0"/>
          <dgm:bulletEnabled val="1"/>
        </dgm:presLayoutVars>
      </dgm:prSet>
      <dgm:spPr/>
    </dgm:pt>
    <dgm:pt modelId="{7070D47E-F23A-4CD4-86DE-BCF584520297}" type="pres">
      <dgm:prSet presAssocID="{E9A33CBC-CC08-4C6E-A1DA-1F76CB816629}" presName="nodeRect" presStyleLbl="alignNode1" presStyleIdx="0" presStyleCnt="4">
        <dgm:presLayoutVars>
          <dgm:bulletEnabled val="1"/>
        </dgm:presLayoutVars>
      </dgm:prSet>
      <dgm:spPr/>
    </dgm:pt>
    <dgm:pt modelId="{A29B04AD-52DF-4A02-B285-02F20EA93E90}" type="pres">
      <dgm:prSet presAssocID="{8F1D4915-7372-4C66-82B3-5D7F7202363F}" presName="sibTrans" presStyleCnt="0"/>
      <dgm:spPr/>
    </dgm:pt>
    <dgm:pt modelId="{38194A6C-94DA-4C3F-82C0-9400A1DC7BCC}" type="pres">
      <dgm:prSet presAssocID="{2E6A15AA-6346-4BC5-A227-1F5F8905159A}" presName="compositeNode" presStyleCnt="0">
        <dgm:presLayoutVars>
          <dgm:bulletEnabled val="1"/>
        </dgm:presLayoutVars>
      </dgm:prSet>
      <dgm:spPr/>
    </dgm:pt>
    <dgm:pt modelId="{C91D5C14-75F6-4399-9978-FF4DCFDF3F65}" type="pres">
      <dgm:prSet presAssocID="{2E6A15AA-6346-4BC5-A227-1F5F8905159A}" presName="bgRect" presStyleLbl="alignNode1" presStyleIdx="1" presStyleCnt="4"/>
      <dgm:spPr/>
    </dgm:pt>
    <dgm:pt modelId="{B2763952-6A95-462B-B864-CFD934188E3D}" type="pres">
      <dgm:prSet presAssocID="{C52DF5A2-9E6E-4992-BB36-38C977F48408}" presName="sibTransNodeRect" presStyleLbl="alignNode1" presStyleIdx="1" presStyleCnt="4">
        <dgm:presLayoutVars>
          <dgm:chMax val="0"/>
          <dgm:bulletEnabled val="1"/>
        </dgm:presLayoutVars>
      </dgm:prSet>
      <dgm:spPr/>
    </dgm:pt>
    <dgm:pt modelId="{1402E113-31D4-4CC3-9671-93068B49F073}" type="pres">
      <dgm:prSet presAssocID="{2E6A15AA-6346-4BC5-A227-1F5F8905159A}" presName="nodeRect" presStyleLbl="alignNode1" presStyleIdx="1" presStyleCnt="4">
        <dgm:presLayoutVars>
          <dgm:bulletEnabled val="1"/>
        </dgm:presLayoutVars>
      </dgm:prSet>
      <dgm:spPr/>
    </dgm:pt>
    <dgm:pt modelId="{99C63E8E-38BB-4A28-9A87-0AA9FFFBD24C}" type="pres">
      <dgm:prSet presAssocID="{C52DF5A2-9E6E-4992-BB36-38C977F48408}" presName="sibTrans" presStyleCnt="0"/>
      <dgm:spPr/>
    </dgm:pt>
    <dgm:pt modelId="{2BBA52D0-6594-4891-B5F6-345A42B662D8}" type="pres">
      <dgm:prSet presAssocID="{0F8C868B-9090-4977-B3A1-C8EA567C9B6D}" presName="compositeNode" presStyleCnt="0">
        <dgm:presLayoutVars>
          <dgm:bulletEnabled val="1"/>
        </dgm:presLayoutVars>
      </dgm:prSet>
      <dgm:spPr/>
    </dgm:pt>
    <dgm:pt modelId="{AA2376D8-3629-488B-9CA7-B5479989531E}" type="pres">
      <dgm:prSet presAssocID="{0F8C868B-9090-4977-B3A1-C8EA567C9B6D}" presName="bgRect" presStyleLbl="alignNode1" presStyleIdx="2" presStyleCnt="4"/>
      <dgm:spPr/>
    </dgm:pt>
    <dgm:pt modelId="{EB83301F-BCA9-4C5D-BC22-27733C5106A5}" type="pres">
      <dgm:prSet presAssocID="{0B5580B9-39F8-4804-8BE1-EDF231D86574}" presName="sibTransNodeRect" presStyleLbl="alignNode1" presStyleIdx="2" presStyleCnt="4">
        <dgm:presLayoutVars>
          <dgm:chMax val="0"/>
          <dgm:bulletEnabled val="1"/>
        </dgm:presLayoutVars>
      </dgm:prSet>
      <dgm:spPr/>
    </dgm:pt>
    <dgm:pt modelId="{54BE0E59-BD60-4571-98A7-01C36D2D752A}" type="pres">
      <dgm:prSet presAssocID="{0F8C868B-9090-4977-B3A1-C8EA567C9B6D}" presName="nodeRect" presStyleLbl="alignNode1" presStyleIdx="2" presStyleCnt="4">
        <dgm:presLayoutVars>
          <dgm:bulletEnabled val="1"/>
        </dgm:presLayoutVars>
      </dgm:prSet>
      <dgm:spPr/>
    </dgm:pt>
    <dgm:pt modelId="{143316DD-A6EF-40FE-9B10-690F67F0F663}" type="pres">
      <dgm:prSet presAssocID="{0B5580B9-39F8-4804-8BE1-EDF231D86574}" presName="sibTrans" presStyleCnt="0"/>
      <dgm:spPr/>
    </dgm:pt>
    <dgm:pt modelId="{81BCDDB6-6185-4242-A57B-6DCCA3C1D643}" type="pres">
      <dgm:prSet presAssocID="{5975C81F-383F-43B9-8E29-A64A6A1221BB}" presName="compositeNode" presStyleCnt="0">
        <dgm:presLayoutVars>
          <dgm:bulletEnabled val="1"/>
        </dgm:presLayoutVars>
      </dgm:prSet>
      <dgm:spPr/>
    </dgm:pt>
    <dgm:pt modelId="{9DE0062E-8A25-4E49-9886-F430C36509F8}" type="pres">
      <dgm:prSet presAssocID="{5975C81F-383F-43B9-8E29-A64A6A1221BB}" presName="bgRect" presStyleLbl="alignNode1" presStyleIdx="3" presStyleCnt="4"/>
      <dgm:spPr/>
    </dgm:pt>
    <dgm:pt modelId="{8581BCA5-C499-4C62-B76A-7E93137C6C7E}" type="pres">
      <dgm:prSet presAssocID="{8B794E49-F534-4D48-8D3F-FDED4D030820}" presName="sibTransNodeRect" presStyleLbl="alignNode1" presStyleIdx="3" presStyleCnt="4">
        <dgm:presLayoutVars>
          <dgm:chMax val="0"/>
          <dgm:bulletEnabled val="1"/>
        </dgm:presLayoutVars>
      </dgm:prSet>
      <dgm:spPr/>
    </dgm:pt>
    <dgm:pt modelId="{10A1B66E-FFD2-4CF8-A01F-059A33FBBD14}" type="pres">
      <dgm:prSet presAssocID="{5975C81F-383F-43B9-8E29-A64A6A1221BB}" presName="nodeRect" presStyleLbl="alignNode1" presStyleIdx="3" presStyleCnt="4">
        <dgm:presLayoutVars>
          <dgm:bulletEnabled val="1"/>
        </dgm:presLayoutVars>
      </dgm:prSet>
      <dgm:spPr/>
    </dgm:pt>
  </dgm:ptLst>
  <dgm:cxnLst>
    <dgm:cxn modelId="{E0E6370F-EA73-405E-A1A5-384FE3C43AD1}" type="presOf" srcId="{2E6A15AA-6346-4BC5-A227-1F5F8905159A}" destId="{1402E113-31D4-4CC3-9671-93068B49F073}" srcOrd="1" destOrd="0" presId="urn:microsoft.com/office/officeart/2016/7/layout/LinearBlockProcessNumbered"/>
    <dgm:cxn modelId="{D96B5622-EE4B-4D33-B65D-C542C99CDA41}" type="presOf" srcId="{8F1D4915-7372-4C66-82B3-5D7F7202363F}" destId="{FD4CFB4E-5CF2-4C50-827D-71589826BC61}" srcOrd="0" destOrd="0" presId="urn:microsoft.com/office/officeart/2016/7/layout/LinearBlockProcessNumbered"/>
    <dgm:cxn modelId="{A4530627-0228-4597-B426-2D59DB0488AE}" type="presOf" srcId="{2E6A15AA-6346-4BC5-A227-1F5F8905159A}" destId="{C91D5C14-75F6-4399-9978-FF4DCFDF3F65}" srcOrd="0" destOrd="0" presId="urn:microsoft.com/office/officeart/2016/7/layout/LinearBlockProcessNumbered"/>
    <dgm:cxn modelId="{C09A852B-B1AE-4825-9EB2-801185CE592F}" type="presOf" srcId="{0B5580B9-39F8-4804-8BE1-EDF231D86574}" destId="{EB83301F-BCA9-4C5D-BC22-27733C5106A5}" srcOrd="0" destOrd="0" presId="urn:microsoft.com/office/officeart/2016/7/layout/LinearBlockProcessNumbered"/>
    <dgm:cxn modelId="{42EDF540-B4D4-4FC8-9DAD-5CFA03042E97}" srcId="{B4E04939-DF94-4971-88FB-28E578BC9D31}" destId="{E9A33CBC-CC08-4C6E-A1DA-1F76CB816629}" srcOrd="0" destOrd="0" parTransId="{84628750-F3A3-459B-87B1-3A707577DC40}" sibTransId="{8F1D4915-7372-4C66-82B3-5D7F7202363F}"/>
    <dgm:cxn modelId="{50931149-EE1A-455B-BB6A-D82711D88BEC}" type="presOf" srcId="{8B794E49-F534-4D48-8D3F-FDED4D030820}" destId="{8581BCA5-C499-4C62-B76A-7E93137C6C7E}" srcOrd="0" destOrd="0" presId="urn:microsoft.com/office/officeart/2016/7/layout/LinearBlockProcessNumbered"/>
    <dgm:cxn modelId="{13483373-89FF-474E-AFEF-BD70A052FA49}" srcId="{B4E04939-DF94-4971-88FB-28E578BC9D31}" destId="{2E6A15AA-6346-4BC5-A227-1F5F8905159A}" srcOrd="1" destOrd="0" parTransId="{D4838A93-3D4E-4F65-99FB-C5ADEFED017B}" sibTransId="{C52DF5A2-9E6E-4992-BB36-38C977F48408}"/>
    <dgm:cxn modelId="{A26FD657-7746-49F6-85D6-D27AAA71E20C}" type="presOf" srcId="{B4E04939-DF94-4971-88FB-28E578BC9D31}" destId="{7CA68034-442F-4D0F-A949-358DA4B3BB3E}" srcOrd="0" destOrd="0" presId="urn:microsoft.com/office/officeart/2016/7/layout/LinearBlockProcessNumbered"/>
    <dgm:cxn modelId="{F2D2E478-3E84-4A3C-BDAA-C1B4F7EC1BA7}" type="presOf" srcId="{0F8C868B-9090-4977-B3A1-C8EA567C9B6D}" destId="{54BE0E59-BD60-4571-98A7-01C36D2D752A}" srcOrd="1" destOrd="0" presId="urn:microsoft.com/office/officeart/2016/7/layout/LinearBlockProcessNumbered"/>
    <dgm:cxn modelId="{08EBE07A-C64A-4627-9174-189A37792875}" type="presOf" srcId="{5975C81F-383F-43B9-8E29-A64A6A1221BB}" destId="{9DE0062E-8A25-4E49-9886-F430C36509F8}" srcOrd="0" destOrd="0" presId="urn:microsoft.com/office/officeart/2016/7/layout/LinearBlockProcessNumbered"/>
    <dgm:cxn modelId="{3C3B5982-0EEA-4524-A20E-05B7499D4758}" srcId="{B4E04939-DF94-4971-88FB-28E578BC9D31}" destId="{0F8C868B-9090-4977-B3A1-C8EA567C9B6D}" srcOrd="2" destOrd="0" parTransId="{82919912-B3A7-4AD1-8A17-D658C9D2B3A4}" sibTransId="{0B5580B9-39F8-4804-8BE1-EDF231D86574}"/>
    <dgm:cxn modelId="{132B1486-3A06-4404-9BFA-68EC91353E9A}" type="presOf" srcId="{5975C81F-383F-43B9-8E29-A64A6A1221BB}" destId="{10A1B66E-FFD2-4CF8-A01F-059A33FBBD14}" srcOrd="1" destOrd="0" presId="urn:microsoft.com/office/officeart/2016/7/layout/LinearBlockProcessNumbered"/>
    <dgm:cxn modelId="{B39B9888-3A72-475D-B820-6B55AE07AB55}" type="presOf" srcId="{C52DF5A2-9E6E-4992-BB36-38C977F48408}" destId="{B2763952-6A95-462B-B864-CFD934188E3D}" srcOrd="0" destOrd="0" presId="urn:microsoft.com/office/officeart/2016/7/layout/LinearBlockProcessNumbered"/>
    <dgm:cxn modelId="{D9A315B1-9F20-42F0-9F45-1686CCA4BBCB}" type="presOf" srcId="{E9A33CBC-CC08-4C6E-A1DA-1F76CB816629}" destId="{50F8B72F-E7AE-4A0B-9922-2ED81554FB2A}" srcOrd="0" destOrd="0" presId="urn:microsoft.com/office/officeart/2016/7/layout/LinearBlockProcessNumbered"/>
    <dgm:cxn modelId="{67E690C9-F7CD-4B5A-9D26-576BF10ACA85}" type="presOf" srcId="{E9A33CBC-CC08-4C6E-A1DA-1F76CB816629}" destId="{7070D47E-F23A-4CD4-86DE-BCF584520297}" srcOrd="1" destOrd="0" presId="urn:microsoft.com/office/officeart/2016/7/layout/LinearBlockProcessNumbered"/>
    <dgm:cxn modelId="{B17F1AF2-CDDF-4B02-B7C2-9CA2A03FCA04}" type="presOf" srcId="{0F8C868B-9090-4977-B3A1-C8EA567C9B6D}" destId="{AA2376D8-3629-488B-9CA7-B5479989531E}" srcOrd="0" destOrd="0" presId="urn:microsoft.com/office/officeart/2016/7/layout/LinearBlockProcessNumbered"/>
    <dgm:cxn modelId="{4F8059FE-653B-4559-8AC9-DAB9ACB3E1B4}" srcId="{B4E04939-DF94-4971-88FB-28E578BC9D31}" destId="{5975C81F-383F-43B9-8E29-A64A6A1221BB}" srcOrd="3" destOrd="0" parTransId="{37389F2E-2456-4F2C-9E16-117F91A1FBCE}" sibTransId="{8B794E49-F534-4D48-8D3F-FDED4D030820}"/>
    <dgm:cxn modelId="{54904D86-452C-4847-BCB4-397C4FFEE070}" type="presParOf" srcId="{7CA68034-442F-4D0F-A949-358DA4B3BB3E}" destId="{9A56F65C-CD47-4CC6-808F-D79152F6A01D}" srcOrd="0" destOrd="0" presId="urn:microsoft.com/office/officeart/2016/7/layout/LinearBlockProcessNumbered"/>
    <dgm:cxn modelId="{774FEFC4-8DEB-410F-8966-DF65C91E235B}" type="presParOf" srcId="{9A56F65C-CD47-4CC6-808F-D79152F6A01D}" destId="{50F8B72F-E7AE-4A0B-9922-2ED81554FB2A}" srcOrd="0" destOrd="0" presId="urn:microsoft.com/office/officeart/2016/7/layout/LinearBlockProcessNumbered"/>
    <dgm:cxn modelId="{A536EE76-42FF-4A55-BB47-A1A7DAFAF71D}" type="presParOf" srcId="{9A56F65C-CD47-4CC6-808F-D79152F6A01D}" destId="{FD4CFB4E-5CF2-4C50-827D-71589826BC61}" srcOrd="1" destOrd="0" presId="urn:microsoft.com/office/officeart/2016/7/layout/LinearBlockProcessNumbered"/>
    <dgm:cxn modelId="{615DE439-AA8D-4573-8870-9DE96AE0EFDE}" type="presParOf" srcId="{9A56F65C-CD47-4CC6-808F-D79152F6A01D}" destId="{7070D47E-F23A-4CD4-86DE-BCF584520297}" srcOrd="2" destOrd="0" presId="urn:microsoft.com/office/officeart/2016/7/layout/LinearBlockProcessNumbered"/>
    <dgm:cxn modelId="{73BA572B-83E0-4220-8B82-A5B2D01BFAE2}" type="presParOf" srcId="{7CA68034-442F-4D0F-A949-358DA4B3BB3E}" destId="{A29B04AD-52DF-4A02-B285-02F20EA93E90}" srcOrd="1" destOrd="0" presId="urn:microsoft.com/office/officeart/2016/7/layout/LinearBlockProcessNumbered"/>
    <dgm:cxn modelId="{E9524DF1-83E5-49C5-B9A6-2ABF6B3D3C49}" type="presParOf" srcId="{7CA68034-442F-4D0F-A949-358DA4B3BB3E}" destId="{38194A6C-94DA-4C3F-82C0-9400A1DC7BCC}" srcOrd="2" destOrd="0" presId="urn:microsoft.com/office/officeart/2016/7/layout/LinearBlockProcessNumbered"/>
    <dgm:cxn modelId="{453B8E91-0D12-4EAC-B543-0721D69FE1B6}" type="presParOf" srcId="{38194A6C-94DA-4C3F-82C0-9400A1DC7BCC}" destId="{C91D5C14-75F6-4399-9978-FF4DCFDF3F65}" srcOrd="0" destOrd="0" presId="urn:microsoft.com/office/officeart/2016/7/layout/LinearBlockProcessNumbered"/>
    <dgm:cxn modelId="{090EBB0C-97D1-43D2-A434-46D3B2CCC32B}" type="presParOf" srcId="{38194A6C-94DA-4C3F-82C0-9400A1DC7BCC}" destId="{B2763952-6A95-462B-B864-CFD934188E3D}" srcOrd="1" destOrd="0" presId="urn:microsoft.com/office/officeart/2016/7/layout/LinearBlockProcessNumbered"/>
    <dgm:cxn modelId="{E98A50AA-F8BD-49B5-97F8-29A913FCD759}" type="presParOf" srcId="{38194A6C-94DA-4C3F-82C0-9400A1DC7BCC}" destId="{1402E113-31D4-4CC3-9671-93068B49F073}" srcOrd="2" destOrd="0" presId="urn:microsoft.com/office/officeart/2016/7/layout/LinearBlockProcessNumbered"/>
    <dgm:cxn modelId="{C689279C-80B1-4DA0-B18E-590CD7B1433A}" type="presParOf" srcId="{7CA68034-442F-4D0F-A949-358DA4B3BB3E}" destId="{99C63E8E-38BB-4A28-9A87-0AA9FFFBD24C}" srcOrd="3" destOrd="0" presId="urn:microsoft.com/office/officeart/2016/7/layout/LinearBlockProcessNumbered"/>
    <dgm:cxn modelId="{FDE81BFF-B83A-44C9-924E-D89D09C41D84}" type="presParOf" srcId="{7CA68034-442F-4D0F-A949-358DA4B3BB3E}" destId="{2BBA52D0-6594-4891-B5F6-345A42B662D8}" srcOrd="4" destOrd="0" presId="urn:microsoft.com/office/officeart/2016/7/layout/LinearBlockProcessNumbered"/>
    <dgm:cxn modelId="{0463CB8E-D8CC-4435-AB7D-4FB3C917E1D6}" type="presParOf" srcId="{2BBA52D0-6594-4891-B5F6-345A42B662D8}" destId="{AA2376D8-3629-488B-9CA7-B5479989531E}" srcOrd="0" destOrd="0" presId="urn:microsoft.com/office/officeart/2016/7/layout/LinearBlockProcessNumbered"/>
    <dgm:cxn modelId="{FDE2AA9D-000E-4B80-87E7-004A77C275AA}" type="presParOf" srcId="{2BBA52D0-6594-4891-B5F6-345A42B662D8}" destId="{EB83301F-BCA9-4C5D-BC22-27733C5106A5}" srcOrd="1" destOrd="0" presId="urn:microsoft.com/office/officeart/2016/7/layout/LinearBlockProcessNumbered"/>
    <dgm:cxn modelId="{9C8E5BB8-3826-4683-865C-D8B6627669D8}" type="presParOf" srcId="{2BBA52D0-6594-4891-B5F6-345A42B662D8}" destId="{54BE0E59-BD60-4571-98A7-01C36D2D752A}" srcOrd="2" destOrd="0" presId="urn:microsoft.com/office/officeart/2016/7/layout/LinearBlockProcessNumbered"/>
    <dgm:cxn modelId="{B44778C7-4D8D-40BE-849A-B2CD2D7A5E50}" type="presParOf" srcId="{7CA68034-442F-4D0F-A949-358DA4B3BB3E}" destId="{143316DD-A6EF-40FE-9B10-690F67F0F663}" srcOrd="5" destOrd="0" presId="urn:microsoft.com/office/officeart/2016/7/layout/LinearBlockProcessNumbered"/>
    <dgm:cxn modelId="{6E3E87B8-B4C7-4020-9D1B-B7B8365ACAE0}" type="presParOf" srcId="{7CA68034-442F-4D0F-A949-358DA4B3BB3E}" destId="{81BCDDB6-6185-4242-A57B-6DCCA3C1D643}" srcOrd="6" destOrd="0" presId="urn:microsoft.com/office/officeart/2016/7/layout/LinearBlockProcessNumbered"/>
    <dgm:cxn modelId="{1D298656-7216-4FA5-8C3F-900B57787801}" type="presParOf" srcId="{81BCDDB6-6185-4242-A57B-6DCCA3C1D643}" destId="{9DE0062E-8A25-4E49-9886-F430C36509F8}" srcOrd="0" destOrd="0" presId="urn:microsoft.com/office/officeart/2016/7/layout/LinearBlockProcessNumbered"/>
    <dgm:cxn modelId="{7D9CCED3-3063-4733-8036-6B1AE515125A}" type="presParOf" srcId="{81BCDDB6-6185-4242-A57B-6DCCA3C1D643}" destId="{8581BCA5-C499-4C62-B76A-7E93137C6C7E}" srcOrd="1" destOrd="0" presId="urn:microsoft.com/office/officeart/2016/7/layout/LinearBlockProcessNumbered"/>
    <dgm:cxn modelId="{03E747D9-46EB-4F05-81BA-F3BFA92CA573}" type="presParOf" srcId="{81BCDDB6-6185-4242-A57B-6DCCA3C1D643}" destId="{10A1B66E-FFD2-4CF8-A01F-059A33FBBD1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B42B-2C96-415D-9CF7-340DF7AFB517}">
      <dsp:nvSpPr>
        <dsp:cNvPr id="0" name=""/>
        <dsp:cNvSpPr/>
      </dsp:nvSpPr>
      <dsp:spPr>
        <a:xfrm>
          <a:off x="0" y="790987"/>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High Risk PCI (HRPCI</a:t>
          </a:r>
        </a:p>
      </dsp:txBody>
      <dsp:txXfrm>
        <a:off x="0" y="790987"/>
        <a:ext cx="2464593" cy="1478756"/>
      </dsp:txXfrm>
    </dsp:sp>
    <dsp:sp modelId="{A0CDB4AB-1500-4DDA-8EAA-1B74FBF04711}">
      <dsp:nvSpPr>
        <dsp:cNvPr id="0" name=""/>
        <dsp:cNvSpPr/>
      </dsp:nvSpPr>
      <dsp:spPr>
        <a:xfrm>
          <a:off x="2711053" y="790987"/>
          <a:ext cx="2464593" cy="1478756"/>
        </a:xfrm>
        <a:prstGeom prst="rect">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surgically ineligible patient</a:t>
          </a:r>
        </a:p>
      </dsp:txBody>
      <dsp:txXfrm>
        <a:off x="2711053" y="790987"/>
        <a:ext cx="2464593" cy="1478756"/>
      </dsp:txXfrm>
    </dsp:sp>
    <dsp:sp modelId="{2C8BDCE4-4F86-424F-82CB-F4BD281945DF}">
      <dsp:nvSpPr>
        <dsp:cNvPr id="0" name=""/>
        <dsp:cNvSpPr/>
      </dsp:nvSpPr>
      <dsp:spPr>
        <a:xfrm>
          <a:off x="5422106" y="790987"/>
          <a:ext cx="2464593" cy="1478756"/>
        </a:xfrm>
        <a:prstGeom prst="rect">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Undiagnosed CAD in the heart failure population</a:t>
          </a:r>
        </a:p>
      </dsp:txBody>
      <dsp:txXfrm>
        <a:off x="5422106" y="790987"/>
        <a:ext cx="2464593" cy="1478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62ED8-E73F-4736-82D7-61B3BEA57AD4}">
      <dsp:nvSpPr>
        <dsp:cNvPr id="0" name=""/>
        <dsp:cNvSpPr/>
      </dsp:nvSpPr>
      <dsp:spPr>
        <a:xfrm>
          <a:off x="1311048"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Intravascular imaging</a:t>
          </a:r>
        </a:p>
      </dsp:txBody>
      <dsp:txXfrm>
        <a:off x="1311048" y="2231"/>
        <a:ext cx="2506953" cy="1504172"/>
      </dsp:txXfrm>
    </dsp:sp>
    <dsp:sp modelId="{CBBD59D5-9B71-4E21-80A4-B74446DB6224}">
      <dsp:nvSpPr>
        <dsp:cNvPr id="0" name=""/>
        <dsp:cNvSpPr/>
      </dsp:nvSpPr>
      <dsp:spPr>
        <a:xfrm>
          <a:off x="4068697"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err="1"/>
            <a:t>Aggressive</a:t>
          </a:r>
          <a:r>
            <a:rPr lang="fr-FR" sz="2200" kern="1200" dirty="0"/>
            <a:t> </a:t>
          </a:r>
          <a:r>
            <a:rPr lang="fr-FR" sz="2200" kern="1200" dirty="0" err="1"/>
            <a:t>noncompliant</a:t>
          </a:r>
          <a:r>
            <a:rPr lang="fr-FR" sz="2200" kern="1200" dirty="0"/>
            <a:t> and plaque-modification </a:t>
          </a:r>
          <a:r>
            <a:rPr lang="fr-FR" sz="2200" kern="1200" dirty="0" err="1"/>
            <a:t>balloons</a:t>
          </a:r>
          <a:endParaRPr lang="en-US" sz="2200" kern="1200" dirty="0"/>
        </a:p>
      </dsp:txBody>
      <dsp:txXfrm>
        <a:off x="4068697" y="2231"/>
        <a:ext cx="2506953" cy="1504172"/>
      </dsp:txXfrm>
    </dsp:sp>
    <dsp:sp modelId="{D51ECBB1-4C8D-4671-867E-E13917378A1F}">
      <dsp:nvSpPr>
        <dsp:cNvPr id="0" name=""/>
        <dsp:cNvSpPr/>
      </dsp:nvSpPr>
      <dsp:spPr>
        <a:xfrm>
          <a:off x="1311048" y="1757099"/>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Atherectomy </a:t>
          </a:r>
          <a:br>
            <a:rPr lang="en-US" sz="2200" kern="1200" dirty="0"/>
          </a:br>
          <a:r>
            <a:rPr lang="en-US" sz="2200" kern="1200" dirty="0"/>
            <a:t>(laser, rotational)</a:t>
          </a:r>
        </a:p>
      </dsp:txBody>
      <dsp:txXfrm>
        <a:off x="1311048" y="1757099"/>
        <a:ext cx="2506953" cy="1504172"/>
      </dsp:txXfrm>
    </dsp:sp>
    <dsp:sp modelId="{A51A6E2A-8091-43BA-B6FF-5D6EA5E11E7E}">
      <dsp:nvSpPr>
        <dsp:cNvPr id="0" name=""/>
        <dsp:cNvSpPr/>
      </dsp:nvSpPr>
      <dsp:spPr>
        <a:xfrm>
          <a:off x="4068697" y="1757099"/>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Vascular brachytherapy</a:t>
          </a:r>
        </a:p>
      </dsp:txBody>
      <dsp:txXfrm>
        <a:off x="4068697" y="1757099"/>
        <a:ext cx="2506953" cy="15041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5587E-210E-490D-9C35-3F387E6643F4}">
      <dsp:nvSpPr>
        <dsp:cNvPr id="0" name=""/>
        <dsp:cNvSpPr/>
      </dsp:nvSpPr>
      <dsp:spPr>
        <a:xfrm>
          <a:off x="1311048"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Dual access and injections</a:t>
          </a:r>
        </a:p>
      </dsp:txBody>
      <dsp:txXfrm>
        <a:off x="1311048" y="2231"/>
        <a:ext cx="2506953" cy="1504172"/>
      </dsp:txXfrm>
    </dsp:sp>
    <dsp:sp modelId="{DD97CEC4-A18F-4B21-9DF4-CFDECF1FAE21}">
      <dsp:nvSpPr>
        <dsp:cNvPr id="0" name=""/>
        <dsp:cNvSpPr/>
      </dsp:nvSpPr>
      <dsp:spPr>
        <a:xfrm>
          <a:off x="4068697"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Antegrade and retrograde techniques, including dissection/re-entry devices</a:t>
          </a:r>
        </a:p>
      </dsp:txBody>
      <dsp:txXfrm>
        <a:off x="4068697" y="2231"/>
        <a:ext cx="2506953" cy="1504172"/>
      </dsp:txXfrm>
    </dsp:sp>
    <dsp:sp modelId="{755C468B-9E03-4477-BFAD-B423A3DB2DC6}">
      <dsp:nvSpPr>
        <dsp:cNvPr id="0" name=""/>
        <dsp:cNvSpPr/>
      </dsp:nvSpPr>
      <dsp:spPr>
        <a:xfrm>
          <a:off x="2689873" y="1757099"/>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Specialty wires, microcatheters, devices for increasing guide/catheter support, externalization techniques</a:t>
          </a:r>
        </a:p>
      </dsp:txBody>
      <dsp:txXfrm>
        <a:off x="2689873" y="1757099"/>
        <a:ext cx="2506953" cy="15041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4AE39-BECC-4121-97C5-D24BED8544DB}">
      <dsp:nvSpPr>
        <dsp:cNvPr id="0" name=""/>
        <dsp:cNvSpPr/>
      </dsp:nvSpPr>
      <dsp:spPr>
        <a:xfrm>
          <a:off x="0" y="29766"/>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Echocardiography-guided pericardiocentesis</a:t>
          </a:r>
        </a:p>
      </dsp:txBody>
      <dsp:txXfrm>
        <a:off x="0" y="29766"/>
        <a:ext cx="2464593" cy="1478756"/>
      </dsp:txXfrm>
    </dsp:sp>
    <dsp:sp modelId="{4054DF1F-A12B-4715-9428-B6DB192EC715}">
      <dsp:nvSpPr>
        <dsp:cNvPr id="0" name=""/>
        <dsp:cNvSpPr/>
      </dsp:nvSpPr>
      <dsp:spPr>
        <a:xfrm>
          <a:off x="2711053" y="29766"/>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Covered stents, coils, beads</a:t>
          </a:r>
        </a:p>
      </dsp:txBody>
      <dsp:txXfrm>
        <a:off x="2711053" y="29766"/>
        <a:ext cx="2464593" cy="1478756"/>
      </dsp:txXfrm>
    </dsp:sp>
    <dsp:sp modelId="{D66F8522-5FFE-467F-91AC-E2DA90D70D33}">
      <dsp:nvSpPr>
        <dsp:cNvPr id="0" name=""/>
        <dsp:cNvSpPr/>
      </dsp:nvSpPr>
      <dsp:spPr>
        <a:xfrm>
          <a:off x="5422106" y="29766"/>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Snares/snaring techniques</a:t>
          </a:r>
        </a:p>
      </dsp:txBody>
      <dsp:txXfrm>
        <a:off x="5422106" y="29766"/>
        <a:ext cx="2464593" cy="1478756"/>
      </dsp:txXfrm>
    </dsp:sp>
    <dsp:sp modelId="{60968849-065B-437D-9EF4-5229E2578C2A}">
      <dsp:nvSpPr>
        <dsp:cNvPr id="0" name=""/>
        <dsp:cNvSpPr/>
      </dsp:nvSpPr>
      <dsp:spPr>
        <a:xfrm>
          <a:off x="0" y="1754981"/>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Dual guide techniques</a:t>
          </a:r>
        </a:p>
      </dsp:txBody>
      <dsp:txXfrm>
        <a:off x="0" y="1754981"/>
        <a:ext cx="2464593" cy="1478756"/>
      </dsp:txXfrm>
    </dsp:sp>
    <dsp:sp modelId="{C916A434-8E0C-47A0-969C-C00DB638DE73}">
      <dsp:nvSpPr>
        <dsp:cNvPr id="0" name=""/>
        <dsp:cNvSpPr/>
      </dsp:nvSpPr>
      <dsp:spPr>
        <a:xfrm>
          <a:off x="2711053" y="1754981"/>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Dissection/re-entry to salvage distal flow</a:t>
          </a:r>
        </a:p>
      </dsp:txBody>
      <dsp:txXfrm>
        <a:off x="2711053" y="1754981"/>
        <a:ext cx="2464593" cy="1478756"/>
      </dsp:txXfrm>
    </dsp:sp>
    <dsp:sp modelId="{DF2EC37D-4C09-4C9B-AB98-F2AB52E43C38}">
      <dsp:nvSpPr>
        <dsp:cNvPr id="0" name=""/>
        <dsp:cNvSpPr/>
      </dsp:nvSpPr>
      <dsp:spPr>
        <a:xfrm>
          <a:off x="5422106" y="1754981"/>
          <a:ext cx="2464593" cy="147875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Endovascular rescue</a:t>
          </a:r>
        </a:p>
      </dsp:txBody>
      <dsp:txXfrm>
        <a:off x="5422106" y="1754981"/>
        <a:ext cx="2464593" cy="14787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13B5-CECD-4982-882C-859D193C79E8}">
      <dsp:nvSpPr>
        <dsp:cNvPr id="0" name=""/>
        <dsp:cNvSpPr/>
      </dsp:nvSpPr>
      <dsp:spPr>
        <a:xfrm>
          <a:off x="591502" y="0"/>
          <a:ext cx="6703695" cy="3115866"/>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4BEC1C19-7D03-4B9E-82A3-AC505558796B}">
      <dsp:nvSpPr>
        <dsp:cNvPr id="0" name=""/>
        <dsp:cNvSpPr/>
      </dsp:nvSpPr>
      <dsp:spPr>
        <a:xfrm>
          <a:off x="3465" y="934759"/>
          <a:ext cx="1515340" cy="1246346"/>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It is not only your skill set!</a:t>
          </a:r>
        </a:p>
      </dsp:txBody>
      <dsp:txXfrm>
        <a:off x="64307" y="995601"/>
        <a:ext cx="1393656" cy="1124662"/>
      </dsp:txXfrm>
    </dsp:sp>
    <dsp:sp modelId="{48C4BCE8-8D02-4F0D-A52E-27492DF6A158}">
      <dsp:nvSpPr>
        <dsp:cNvPr id="0" name=""/>
        <dsp:cNvSpPr/>
      </dsp:nvSpPr>
      <dsp:spPr>
        <a:xfrm>
          <a:off x="1594572" y="934759"/>
          <a:ext cx="1515340" cy="124634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Seasoned well trained nurses, scrub techs and RT’s</a:t>
          </a:r>
        </a:p>
      </dsp:txBody>
      <dsp:txXfrm>
        <a:off x="1655414" y="995601"/>
        <a:ext cx="1393656" cy="1124662"/>
      </dsp:txXfrm>
    </dsp:sp>
    <dsp:sp modelId="{8AA215D6-08BE-447A-8EA8-621186A19A2A}">
      <dsp:nvSpPr>
        <dsp:cNvPr id="0" name=""/>
        <dsp:cNvSpPr/>
      </dsp:nvSpPr>
      <dsp:spPr>
        <a:xfrm>
          <a:off x="3185679" y="934759"/>
          <a:ext cx="1515340" cy="124634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Standardized drug protocols</a:t>
          </a:r>
        </a:p>
      </dsp:txBody>
      <dsp:txXfrm>
        <a:off x="3246521" y="995601"/>
        <a:ext cx="1393656" cy="1124662"/>
      </dsp:txXfrm>
    </dsp:sp>
    <dsp:sp modelId="{9CF0BA80-CA08-45C3-A05A-811B52493B62}">
      <dsp:nvSpPr>
        <dsp:cNvPr id="0" name=""/>
        <dsp:cNvSpPr/>
      </dsp:nvSpPr>
      <dsp:spPr>
        <a:xfrm>
          <a:off x="4776787" y="934759"/>
          <a:ext cx="1515340" cy="1246346"/>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Skillsets to rapidly deploy LV support devices </a:t>
          </a:r>
        </a:p>
      </dsp:txBody>
      <dsp:txXfrm>
        <a:off x="4837629" y="995601"/>
        <a:ext cx="1393656" cy="1124662"/>
      </dsp:txXfrm>
    </dsp:sp>
    <dsp:sp modelId="{54097C48-99F6-423A-A4D3-6FB3A984F2CB}">
      <dsp:nvSpPr>
        <dsp:cNvPr id="0" name=""/>
        <dsp:cNvSpPr/>
      </dsp:nvSpPr>
      <dsp:spPr>
        <a:xfrm>
          <a:off x="6367894" y="934759"/>
          <a:ext cx="1515340" cy="1246346"/>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Access to appropriate tools and trouble shooting in an emergency</a:t>
          </a:r>
        </a:p>
      </dsp:txBody>
      <dsp:txXfrm>
        <a:off x="6428736" y="995601"/>
        <a:ext cx="1393656" cy="11246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30DF4-494F-4AD3-ABD1-1D71A6501C3F}">
      <dsp:nvSpPr>
        <dsp:cNvPr id="0" name=""/>
        <dsp:cNvSpPr/>
      </dsp:nvSpPr>
      <dsp:spPr>
        <a:xfrm>
          <a:off x="2297946" y="1179941"/>
          <a:ext cx="1499757" cy="1297350"/>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Protected PCI Coordinator</a:t>
          </a:r>
        </a:p>
      </dsp:txBody>
      <dsp:txXfrm>
        <a:off x="2546477" y="1394930"/>
        <a:ext cx="1002695" cy="867372"/>
      </dsp:txXfrm>
    </dsp:sp>
    <dsp:sp modelId="{D3D077AF-B3BE-4F89-87C3-8EB9920D0519}">
      <dsp:nvSpPr>
        <dsp:cNvPr id="0" name=""/>
        <dsp:cNvSpPr/>
      </dsp:nvSpPr>
      <dsp:spPr>
        <a:xfrm>
          <a:off x="3237083" y="559247"/>
          <a:ext cx="565853" cy="48755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A8799-4FE5-4B6C-B863-68C30146C77B}">
      <dsp:nvSpPr>
        <dsp:cNvPr id="0" name=""/>
        <dsp:cNvSpPr/>
      </dsp:nvSpPr>
      <dsp:spPr>
        <a:xfrm>
          <a:off x="2436096" y="0"/>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Initial Consult</a:t>
          </a:r>
        </a:p>
      </dsp:txBody>
      <dsp:txXfrm>
        <a:off x="2639774" y="176206"/>
        <a:ext cx="821684" cy="710852"/>
      </dsp:txXfrm>
    </dsp:sp>
    <dsp:sp modelId="{824F9739-0906-4363-9246-AEF4F392BEFE}">
      <dsp:nvSpPr>
        <dsp:cNvPr id="0" name=""/>
        <dsp:cNvSpPr/>
      </dsp:nvSpPr>
      <dsp:spPr>
        <a:xfrm>
          <a:off x="3897478" y="1470720"/>
          <a:ext cx="565853" cy="48755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9B787-B94D-4EE5-935F-D9625FE78612}">
      <dsp:nvSpPr>
        <dsp:cNvPr id="0" name=""/>
        <dsp:cNvSpPr/>
      </dsp:nvSpPr>
      <dsp:spPr>
        <a:xfrm>
          <a:off x="3563269" y="653978"/>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Heart Cath Procedure</a:t>
          </a:r>
        </a:p>
      </dsp:txBody>
      <dsp:txXfrm>
        <a:off x="3766947" y="830184"/>
        <a:ext cx="821684" cy="710852"/>
      </dsp:txXfrm>
    </dsp:sp>
    <dsp:sp modelId="{5A0FBEDB-C8A3-4CEF-A102-401C73540CAC}">
      <dsp:nvSpPr>
        <dsp:cNvPr id="0" name=""/>
        <dsp:cNvSpPr/>
      </dsp:nvSpPr>
      <dsp:spPr>
        <a:xfrm>
          <a:off x="3438725" y="2499603"/>
          <a:ext cx="565853" cy="48755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43481-A224-4D95-A0FF-A113800563DE}">
      <dsp:nvSpPr>
        <dsp:cNvPr id="0" name=""/>
        <dsp:cNvSpPr/>
      </dsp:nvSpPr>
      <dsp:spPr>
        <a:xfrm>
          <a:off x="3563269" y="1939625"/>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Heart Team Evaluation</a:t>
          </a:r>
        </a:p>
      </dsp:txBody>
      <dsp:txXfrm>
        <a:off x="3766947" y="2115831"/>
        <a:ext cx="821684" cy="710852"/>
      </dsp:txXfrm>
    </dsp:sp>
    <dsp:sp modelId="{3FC95AD9-E771-4CCD-8927-0659045446D6}">
      <dsp:nvSpPr>
        <dsp:cNvPr id="0" name=""/>
        <dsp:cNvSpPr/>
      </dsp:nvSpPr>
      <dsp:spPr>
        <a:xfrm>
          <a:off x="2300737" y="2606405"/>
          <a:ext cx="565853" cy="48755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01401-A665-433F-BFAE-02E632F31AB2}">
      <dsp:nvSpPr>
        <dsp:cNvPr id="0" name=""/>
        <dsp:cNvSpPr/>
      </dsp:nvSpPr>
      <dsp:spPr>
        <a:xfrm>
          <a:off x="2436096" y="2594335"/>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High risk PCI performed</a:t>
          </a:r>
        </a:p>
      </dsp:txBody>
      <dsp:txXfrm>
        <a:off x="2639774" y="2770541"/>
        <a:ext cx="821684" cy="710852"/>
      </dsp:txXfrm>
    </dsp:sp>
    <dsp:sp modelId="{01A991E5-6E89-43EE-83AB-A856492279A5}">
      <dsp:nvSpPr>
        <dsp:cNvPr id="0" name=""/>
        <dsp:cNvSpPr/>
      </dsp:nvSpPr>
      <dsp:spPr>
        <a:xfrm>
          <a:off x="1629527" y="1695297"/>
          <a:ext cx="565853" cy="48755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D85E5-B211-4EF6-93AB-28CA23063979}">
      <dsp:nvSpPr>
        <dsp:cNvPr id="0" name=""/>
        <dsp:cNvSpPr/>
      </dsp:nvSpPr>
      <dsp:spPr>
        <a:xfrm>
          <a:off x="1303690" y="1940356"/>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Follow Up</a:t>
          </a:r>
        </a:p>
        <a:p>
          <a:pPr marL="0" lvl="0" indent="0" algn="ctr" defTabSz="533400">
            <a:lnSpc>
              <a:spcPct val="90000"/>
            </a:lnSpc>
            <a:spcBef>
              <a:spcPct val="0"/>
            </a:spcBef>
            <a:spcAft>
              <a:spcPct val="35000"/>
            </a:spcAft>
            <a:buNone/>
          </a:pPr>
          <a:r>
            <a:rPr lang="en-US" sz="1200" kern="1200" dirty="0">
              <a:solidFill>
                <a:schemeClr val="tx1"/>
              </a:solidFill>
            </a:rPr>
            <a:t>Care with </a:t>
          </a:r>
        </a:p>
        <a:p>
          <a:pPr marL="0" lvl="0" indent="0" algn="ctr" defTabSz="533400">
            <a:lnSpc>
              <a:spcPct val="90000"/>
            </a:lnSpc>
            <a:spcBef>
              <a:spcPct val="0"/>
            </a:spcBef>
            <a:spcAft>
              <a:spcPct val="35000"/>
            </a:spcAft>
            <a:buNone/>
          </a:pPr>
          <a:r>
            <a:rPr lang="en-US" sz="1200" kern="1200" dirty="0">
              <a:solidFill>
                <a:schemeClr val="tx1"/>
              </a:solidFill>
            </a:rPr>
            <a:t>Referral MD </a:t>
          </a:r>
        </a:p>
      </dsp:txBody>
      <dsp:txXfrm>
        <a:off x="1507368" y="2116562"/>
        <a:ext cx="821684" cy="710852"/>
      </dsp:txXfrm>
    </dsp:sp>
    <dsp:sp modelId="{170B2C43-DEF9-45AC-8FAA-B2C96E587418}">
      <dsp:nvSpPr>
        <dsp:cNvPr id="0" name=""/>
        <dsp:cNvSpPr/>
      </dsp:nvSpPr>
      <dsp:spPr>
        <a:xfrm>
          <a:off x="1303690" y="652515"/>
          <a:ext cx="1229040" cy="1063264"/>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Outreach education</a:t>
          </a:r>
        </a:p>
      </dsp:txBody>
      <dsp:txXfrm>
        <a:off x="1507368" y="828721"/>
        <a:ext cx="821684" cy="7108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CC044-4B59-4F58-8253-83BDF348B035}">
      <dsp:nvSpPr>
        <dsp:cNvPr id="0" name=""/>
        <dsp:cNvSpPr/>
      </dsp:nvSpPr>
      <dsp:spPr>
        <a:xfrm>
          <a:off x="591502" y="0"/>
          <a:ext cx="6703695" cy="3115866"/>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1F7F45C5-B622-462E-AA8E-14BCA6A0D149}">
      <dsp:nvSpPr>
        <dsp:cNvPr id="0" name=""/>
        <dsp:cNvSpPr/>
      </dsp:nvSpPr>
      <dsp:spPr>
        <a:xfrm>
          <a:off x="3947" y="934759"/>
          <a:ext cx="1898507" cy="1246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Establish reimbursement for the hospital with a specific payment for Protected PCI, analogous to TAVR or LVAD</a:t>
          </a:r>
        </a:p>
      </dsp:txBody>
      <dsp:txXfrm>
        <a:off x="64789" y="995601"/>
        <a:ext cx="1776823" cy="1124662"/>
      </dsp:txXfrm>
    </dsp:sp>
    <dsp:sp modelId="{1D388070-C3F8-43D2-B167-EEBC0D35293D}">
      <dsp:nvSpPr>
        <dsp:cNvPr id="0" name=""/>
        <dsp:cNvSpPr/>
      </dsp:nvSpPr>
      <dsp:spPr>
        <a:xfrm>
          <a:off x="1997379" y="934759"/>
          <a:ext cx="1898507" cy="124634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Establish reimbursement for physicians, not bundled with PCI</a:t>
          </a:r>
        </a:p>
      </dsp:txBody>
      <dsp:txXfrm>
        <a:off x="2058221" y="995601"/>
        <a:ext cx="1776823" cy="1124662"/>
      </dsp:txXfrm>
    </dsp:sp>
    <dsp:sp modelId="{87DFB3B5-7268-403B-A4F9-1AE2ABBDCAE0}">
      <dsp:nvSpPr>
        <dsp:cNvPr id="0" name=""/>
        <dsp:cNvSpPr/>
      </dsp:nvSpPr>
      <dsp:spPr>
        <a:xfrm>
          <a:off x="5958216" y="934759"/>
          <a:ext cx="1898507" cy="1246346"/>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Involvement and education of coding and billing personnel</a:t>
          </a:r>
        </a:p>
      </dsp:txBody>
      <dsp:txXfrm>
        <a:off x="6019058" y="995601"/>
        <a:ext cx="1776823" cy="1124662"/>
      </dsp:txXfrm>
    </dsp:sp>
    <dsp:sp modelId="{F909BE43-F898-4552-BC16-8B1983133428}">
      <dsp:nvSpPr>
        <dsp:cNvPr id="0" name=""/>
        <dsp:cNvSpPr/>
      </dsp:nvSpPr>
      <dsp:spPr>
        <a:xfrm>
          <a:off x="3968763" y="934759"/>
          <a:ext cx="1898507" cy="124634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Shared DRG for MCS devices</a:t>
          </a:r>
        </a:p>
      </dsp:txBody>
      <dsp:txXfrm>
        <a:off x="4029605" y="995601"/>
        <a:ext cx="1776823" cy="11246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07E1-2A97-4C1F-96A9-088F8708649D}">
      <dsp:nvSpPr>
        <dsp:cNvPr id="0" name=""/>
        <dsp:cNvSpPr/>
      </dsp:nvSpPr>
      <dsp:spPr>
        <a:xfrm>
          <a:off x="1720694" y="1134"/>
          <a:ext cx="1260388" cy="12603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Meticulous detail in assessing procedural and groin complications</a:t>
          </a:r>
        </a:p>
      </dsp:txBody>
      <dsp:txXfrm>
        <a:off x="1905274" y="185714"/>
        <a:ext cx="891228" cy="891228"/>
      </dsp:txXfrm>
    </dsp:sp>
    <dsp:sp modelId="{CB68BB1B-C848-4CC7-9772-FBA3A508F634}">
      <dsp:nvSpPr>
        <dsp:cNvPr id="0" name=""/>
        <dsp:cNvSpPr/>
      </dsp:nvSpPr>
      <dsp:spPr>
        <a:xfrm rot="2160000">
          <a:off x="2941586" y="970031"/>
          <a:ext cx="336457" cy="4253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951225" y="1025442"/>
        <a:ext cx="235520" cy="255229"/>
      </dsp:txXfrm>
    </dsp:sp>
    <dsp:sp modelId="{1A763119-B40C-4204-82C6-F38977867273}">
      <dsp:nvSpPr>
        <dsp:cNvPr id="0" name=""/>
        <dsp:cNvSpPr/>
      </dsp:nvSpPr>
      <dsp:spPr>
        <a:xfrm>
          <a:off x="3253955" y="1115114"/>
          <a:ext cx="1260388" cy="1260388"/>
        </a:xfrm>
        <a:prstGeom prst="ellipse">
          <a:avLst/>
        </a:prstGeom>
        <a:solidFill>
          <a:schemeClr val="accent2">
            <a:hueOff val="1574"/>
            <a:satOff val="93"/>
            <a:lumOff val="-34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Contrast use and X-Ray exposure</a:t>
          </a:r>
        </a:p>
      </dsp:txBody>
      <dsp:txXfrm>
        <a:off x="3438535" y="1299694"/>
        <a:ext cx="891228" cy="891228"/>
      </dsp:txXfrm>
    </dsp:sp>
    <dsp:sp modelId="{D77D0ABF-1641-4187-A830-3D129CF8C76F}">
      <dsp:nvSpPr>
        <dsp:cNvPr id="0" name=""/>
        <dsp:cNvSpPr/>
      </dsp:nvSpPr>
      <dsp:spPr>
        <a:xfrm rot="6480000">
          <a:off x="3426036" y="2424789"/>
          <a:ext cx="336457" cy="425381"/>
        </a:xfrm>
        <a:prstGeom prst="rightArrow">
          <a:avLst>
            <a:gd name="adj1" fmla="val 60000"/>
            <a:gd name="adj2" fmla="val 50000"/>
          </a:avLst>
        </a:prstGeom>
        <a:solidFill>
          <a:schemeClr val="accent2">
            <a:hueOff val="1574"/>
            <a:satOff val="93"/>
            <a:lumOff val="-34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492100" y="2461867"/>
        <a:ext cx="235520" cy="255229"/>
      </dsp:txXfrm>
    </dsp:sp>
    <dsp:sp modelId="{E495D9AE-5AFA-469F-A7A3-3F1A796CC9E6}">
      <dsp:nvSpPr>
        <dsp:cNvPr id="0" name=""/>
        <dsp:cNvSpPr/>
      </dsp:nvSpPr>
      <dsp:spPr>
        <a:xfrm>
          <a:off x="2668301" y="2917570"/>
          <a:ext cx="1260388" cy="1260388"/>
        </a:xfrm>
        <a:prstGeom prst="ellipse">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Post procedure renal function and drop in Hgb/HCT</a:t>
          </a:r>
        </a:p>
      </dsp:txBody>
      <dsp:txXfrm>
        <a:off x="2852881" y="3102150"/>
        <a:ext cx="891228" cy="891228"/>
      </dsp:txXfrm>
    </dsp:sp>
    <dsp:sp modelId="{3BF72E8F-18C5-473D-A854-AF1E5AB8BC5D}">
      <dsp:nvSpPr>
        <dsp:cNvPr id="0" name=""/>
        <dsp:cNvSpPr/>
      </dsp:nvSpPr>
      <dsp:spPr>
        <a:xfrm rot="10800000">
          <a:off x="2192182" y="3335074"/>
          <a:ext cx="336457" cy="425381"/>
        </a:xfrm>
        <a:prstGeom prst="rightArrow">
          <a:avLst>
            <a:gd name="adj1" fmla="val 60000"/>
            <a:gd name="adj2" fmla="val 50000"/>
          </a:avLst>
        </a:prstGeom>
        <a:solidFill>
          <a:schemeClr val="accent2">
            <a:hueOff val="3148"/>
            <a:satOff val="186"/>
            <a:lumOff val="-6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293119" y="3420150"/>
        <a:ext cx="235520" cy="255229"/>
      </dsp:txXfrm>
    </dsp:sp>
    <dsp:sp modelId="{01FEE71B-D049-4839-BE01-F50F403AD641}">
      <dsp:nvSpPr>
        <dsp:cNvPr id="0" name=""/>
        <dsp:cNvSpPr/>
      </dsp:nvSpPr>
      <dsp:spPr>
        <a:xfrm>
          <a:off x="773087" y="2917570"/>
          <a:ext cx="1260388" cy="1260388"/>
        </a:xfrm>
        <a:prstGeom prst="ellipse">
          <a:avLst/>
        </a:prstGeom>
        <a:solidFill>
          <a:schemeClr val="accent2">
            <a:hueOff val="4723"/>
            <a:satOff val="279"/>
            <a:lumOff val="-10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Assessment of MI</a:t>
          </a:r>
        </a:p>
      </dsp:txBody>
      <dsp:txXfrm>
        <a:off x="957667" y="3102150"/>
        <a:ext cx="891228" cy="891228"/>
      </dsp:txXfrm>
    </dsp:sp>
    <dsp:sp modelId="{36F2B0E7-C4AF-4DE2-8611-1FE50FE919A1}">
      <dsp:nvSpPr>
        <dsp:cNvPr id="0" name=""/>
        <dsp:cNvSpPr/>
      </dsp:nvSpPr>
      <dsp:spPr>
        <a:xfrm rot="15120000">
          <a:off x="945168" y="2442902"/>
          <a:ext cx="336457" cy="425381"/>
        </a:xfrm>
        <a:prstGeom prst="rightArrow">
          <a:avLst>
            <a:gd name="adj1" fmla="val 60000"/>
            <a:gd name="adj2" fmla="val 50000"/>
          </a:avLst>
        </a:prstGeom>
        <a:solidFill>
          <a:schemeClr val="accent2">
            <a:hueOff val="4723"/>
            <a:satOff val="279"/>
            <a:lumOff val="-10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011232" y="2575976"/>
        <a:ext cx="235520" cy="255229"/>
      </dsp:txXfrm>
    </dsp:sp>
    <dsp:sp modelId="{A54915B7-19B8-4B1B-B58E-DD551F1ABD7C}">
      <dsp:nvSpPr>
        <dsp:cNvPr id="0" name=""/>
        <dsp:cNvSpPr/>
      </dsp:nvSpPr>
      <dsp:spPr>
        <a:xfrm>
          <a:off x="187433" y="1115114"/>
          <a:ext cx="1260388" cy="1260388"/>
        </a:xfrm>
        <a:prstGeom prst="ellipse">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Measurement of readmission rates, length of stay, and blood utilization and other quality indicators</a:t>
          </a:r>
        </a:p>
      </dsp:txBody>
      <dsp:txXfrm>
        <a:off x="372013" y="1299694"/>
        <a:ext cx="891228" cy="891228"/>
      </dsp:txXfrm>
    </dsp:sp>
    <dsp:sp modelId="{93CB12C0-5BFF-414F-B909-1B22B1B929D5}">
      <dsp:nvSpPr>
        <dsp:cNvPr id="0" name=""/>
        <dsp:cNvSpPr/>
      </dsp:nvSpPr>
      <dsp:spPr>
        <a:xfrm rot="19440000">
          <a:off x="1408325" y="981225"/>
          <a:ext cx="336457" cy="425381"/>
        </a:xfrm>
        <a:prstGeom prst="rightArrow">
          <a:avLst>
            <a:gd name="adj1" fmla="val 60000"/>
            <a:gd name="adj2" fmla="val 50000"/>
          </a:avLst>
        </a:prstGeom>
        <a:solidFill>
          <a:schemeClr val="accent2">
            <a:hueOff val="6297"/>
            <a:satOff val="372"/>
            <a:lumOff val="-1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417964" y="1095966"/>
        <a:ext cx="235520" cy="255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08E1C-6F11-4CC1-885C-8F70212E5C63}">
      <dsp:nvSpPr>
        <dsp:cNvPr id="0" name=""/>
        <dsp:cNvSpPr/>
      </dsp:nvSpPr>
      <dsp:spPr>
        <a:xfrm>
          <a:off x="178683" y="969"/>
          <a:ext cx="2352916" cy="14117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Building a complex PCI program is similar to building a TAVR program</a:t>
          </a:r>
        </a:p>
      </dsp:txBody>
      <dsp:txXfrm>
        <a:off x="178683" y="969"/>
        <a:ext cx="2352916" cy="1411750"/>
      </dsp:txXfrm>
    </dsp:sp>
    <dsp:sp modelId="{7704C838-ECC5-443B-B1C4-73AE5F4AC7E4}">
      <dsp:nvSpPr>
        <dsp:cNvPr id="0" name=""/>
        <dsp:cNvSpPr/>
      </dsp:nvSpPr>
      <dsp:spPr>
        <a:xfrm>
          <a:off x="2766891" y="969"/>
          <a:ext cx="2352916" cy="1411750"/>
        </a:xfrm>
        <a:prstGeom prst="rect">
          <a:avLst/>
        </a:prstGeom>
        <a:solidFill>
          <a:schemeClr val="accent2">
            <a:hueOff val="1259"/>
            <a:satOff val="74"/>
            <a:lumOff val="-2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Community Interventionalists are not aware of what can be offered</a:t>
          </a:r>
        </a:p>
      </dsp:txBody>
      <dsp:txXfrm>
        <a:off x="2766891" y="969"/>
        <a:ext cx="2352916" cy="1411750"/>
      </dsp:txXfrm>
    </dsp:sp>
    <dsp:sp modelId="{C3970488-E73A-4A59-8507-0F7770CDCD4C}">
      <dsp:nvSpPr>
        <dsp:cNvPr id="0" name=""/>
        <dsp:cNvSpPr/>
      </dsp:nvSpPr>
      <dsp:spPr>
        <a:xfrm>
          <a:off x="5355100" y="969"/>
          <a:ext cx="2352916" cy="1411750"/>
        </a:xfrm>
        <a:prstGeom prst="rect">
          <a:avLst/>
        </a:prstGeom>
        <a:solidFill>
          <a:schemeClr val="accent2">
            <a:hueOff val="2519"/>
            <a:satOff val="149"/>
            <a:lumOff val="-5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Outreach and focused invitations for case review sessions is required to educate cardiologists about the options now available with Protected PCI </a:t>
          </a:r>
        </a:p>
      </dsp:txBody>
      <dsp:txXfrm>
        <a:off x="5355100" y="969"/>
        <a:ext cx="2352916" cy="1411750"/>
      </dsp:txXfrm>
    </dsp:sp>
    <dsp:sp modelId="{D8BCBEA2-445C-4760-80D1-7E3D05351F1D}">
      <dsp:nvSpPr>
        <dsp:cNvPr id="0" name=""/>
        <dsp:cNvSpPr/>
      </dsp:nvSpPr>
      <dsp:spPr>
        <a:xfrm>
          <a:off x="178683" y="1648011"/>
          <a:ext cx="2352916" cy="1411750"/>
        </a:xfrm>
        <a:prstGeom prst="rect">
          <a:avLst/>
        </a:prstGeom>
        <a:solidFill>
          <a:schemeClr val="accent2">
            <a:hueOff val="3778"/>
            <a:satOff val="223"/>
            <a:lumOff val="-8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CT surgery may be the most important in house referral for surgically ineligible patients</a:t>
          </a:r>
        </a:p>
      </dsp:txBody>
      <dsp:txXfrm>
        <a:off x="178683" y="1648011"/>
        <a:ext cx="2352916" cy="1411750"/>
      </dsp:txXfrm>
    </dsp:sp>
    <dsp:sp modelId="{00FA41D4-F240-4638-BBD8-2C9472111F95}">
      <dsp:nvSpPr>
        <dsp:cNvPr id="0" name=""/>
        <dsp:cNvSpPr/>
      </dsp:nvSpPr>
      <dsp:spPr>
        <a:xfrm>
          <a:off x="2766891" y="1648011"/>
          <a:ext cx="2352916" cy="1411750"/>
        </a:xfrm>
        <a:prstGeom prst="rect">
          <a:avLst/>
        </a:prstGeom>
        <a:solidFill>
          <a:schemeClr val="accent2">
            <a:hueOff val="5038"/>
            <a:satOff val="298"/>
            <a:lumOff val="-11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Commitment from the hospital to provide resources and marketing</a:t>
          </a:r>
        </a:p>
      </dsp:txBody>
      <dsp:txXfrm>
        <a:off x="2766891" y="1648011"/>
        <a:ext cx="2352916" cy="1411750"/>
      </dsp:txXfrm>
    </dsp:sp>
    <dsp:sp modelId="{A99D8CB1-A031-4AFC-96EC-42C5848F45D6}">
      <dsp:nvSpPr>
        <dsp:cNvPr id="0" name=""/>
        <dsp:cNvSpPr/>
      </dsp:nvSpPr>
      <dsp:spPr>
        <a:xfrm>
          <a:off x="5355100" y="1648011"/>
          <a:ext cx="2352916" cy="1411750"/>
        </a:xfrm>
        <a:prstGeom prst="rect">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Always communicate with the referring physician</a:t>
          </a:r>
        </a:p>
      </dsp:txBody>
      <dsp:txXfrm>
        <a:off x="5355100" y="1648011"/>
        <a:ext cx="2352916" cy="1411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40E2-383A-45EA-B4C4-1F54A8F402A2}">
      <dsp:nvSpPr>
        <dsp:cNvPr id="0" name=""/>
        <dsp:cNvSpPr/>
      </dsp:nvSpPr>
      <dsp:spPr>
        <a:xfrm>
          <a:off x="2402745" y="-179776"/>
          <a:ext cx="3081208" cy="3081208"/>
        </a:xfrm>
        <a:prstGeom prst="circularArrow">
          <a:avLst>
            <a:gd name="adj1" fmla="val 5689"/>
            <a:gd name="adj2" fmla="val 340510"/>
            <a:gd name="adj3" fmla="val 12386881"/>
            <a:gd name="adj4" fmla="val 18294746"/>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A897A-3779-455F-BE13-4C246C1499A4}">
      <dsp:nvSpPr>
        <dsp:cNvPr id="0" name=""/>
        <dsp:cNvSpPr/>
      </dsp:nvSpPr>
      <dsp:spPr>
        <a:xfrm>
          <a:off x="2851611" y="726"/>
          <a:ext cx="2183476" cy="10917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Utilization of heart teams for complicated patients with prior CABG/PCI is a Class I indication</a:t>
          </a:r>
        </a:p>
      </dsp:txBody>
      <dsp:txXfrm>
        <a:off x="2904905" y="54020"/>
        <a:ext cx="2076888" cy="985150"/>
      </dsp:txXfrm>
    </dsp:sp>
    <dsp:sp modelId="{7D7501CC-0D7A-472A-8B98-7D95B33161DF}">
      <dsp:nvSpPr>
        <dsp:cNvPr id="0" name=""/>
        <dsp:cNvSpPr/>
      </dsp:nvSpPr>
      <dsp:spPr>
        <a:xfrm>
          <a:off x="4019404" y="2023401"/>
          <a:ext cx="2183476" cy="1091738"/>
        </a:xfrm>
        <a:prstGeom prst="roundRect">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Involve CT surgeons, ICU specialists, anesthesiologists, heart failure specialists</a:t>
          </a:r>
        </a:p>
      </dsp:txBody>
      <dsp:txXfrm>
        <a:off x="4072698" y="2076695"/>
        <a:ext cx="2076888" cy="985150"/>
      </dsp:txXfrm>
    </dsp:sp>
    <dsp:sp modelId="{3C815E90-D29D-4AA7-AB7E-AFF14F12C1C4}">
      <dsp:nvSpPr>
        <dsp:cNvPr id="0" name=""/>
        <dsp:cNvSpPr/>
      </dsp:nvSpPr>
      <dsp:spPr>
        <a:xfrm>
          <a:off x="1683819" y="2023401"/>
          <a:ext cx="2183476" cy="1091738"/>
        </a:xfrm>
        <a:prstGeom prst="roundRect">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Simple agreements and patient identification can make a big difference</a:t>
          </a:r>
        </a:p>
      </dsp:txBody>
      <dsp:txXfrm>
        <a:off x="1737113" y="2076695"/>
        <a:ext cx="2076888" cy="985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B8C2-DC4D-4EB7-A5AD-7902A8BF6F24}">
      <dsp:nvSpPr>
        <dsp:cNvPr id="0" name=""/>
        <dsp:cNvSpPr/>
      </dsp:nvSpPr>
      <dsp:spPr>
        <a:xfrm>
          <a:off x="1864181" y="662"/>
          <a:ext cx="973414" cy="9734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Large bore access</a:t>
          </a:r>
        </a:p>
      </dsp:txBody>
      <dsp:txXfrm>
        <a:off x="2006734" y="143215"/>
        <a:ext cx="688308" cy="688308"/>
      </dsp:txXfrm>
    </dsp:sp>
    <dsp:sp modelId="{348701EF-92E1-4259-B5F8-786CAEC21A99}">
      <dsp:nvSpPr>
        <dsp:cNvPr id="0" name=""/>
        <dsp:cNvSpPr/>
      </dsp:nvSpPr>
      <dsp:spPr>
        <a:xfrm rot="1542857">
          <a:off x="2873547" y="637252"/>
          <a:ext cx="259345" cy="3285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77399" y="686078"/>
        <a:ext cx="181542" cy="197117"/>
      </dsp:txXfrm>
    </dsp:sp>
    <dsp:sp modelId="{F001B696-FF36-4348-998A-1EB9FE8F288D}">
      <dsp:nvSpPr>
        <dsp:cNvPr id="0" name=""/>
        <dsp:cNvSpPr/>
      </dsp:nvSpPr>
      <dsp:spPr>
        <a:xfrm>
          <a:off x="3182070" y="635324"/>
          <a:ext cx="973414" cy="973414"/>
        </a:xfrm>
        <a:prstGeom prst="ellipse">
          <a:avLst/>
        </a:prstGeom>
        <a:solidFill>
          <a:schemeClr val="accent2">
            <a:hueOff val="1049"/>
            <a:satOff val="62"/>
            <a:lumOff val="-2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Access sites</a:t>
          </a:r>
        </a:p>
      </dsp:txBody>
      <dsp:txXfrm>
        <a:off x="3324623" y="777877"/>
        <a:ext cx="688308" cy="688308"/>
      </dsp:txXfrm>
    </dsp:sp>
    <dsp:sp modelId="{393AFF46-80EA-4FC1-A8B9-CA1D34CE93B2}">
      <dsp:nvSpPr>
        <dsp:cNvPr id="0" name=""/>
        <dsp:cNvSpPr/>
      </dsp:nvSpPr>
      <dsp:spPr>
        <a:xfrm rot="4628571">
          <a:off x="3700217" y="1663647"/>
          <a:ext cx="259345" cy="328527"/>
        </a:xfrm>
        <a:prstGeom prst="rightArrow">
          <a:avLst>
            <a:gd name="adj1" fmla="val 60000"/>
            <a:gd name="adj2" fmla="val 50000"/>
          </a:avLst>
        </a:prstGeom>
        <a:solidFill>
          <a:schemeClr val="accent2">
            <a:hueOff val="1049"/>
            <a:satOff val="62"/>
            <a:lumOff val="-23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730462" y="1691426"/>
        <a:ext cx="181542" cy="197117"/>
      </dsp:txXfrm>
    </dsp:sp>
    <dsp:sp modelId="{645838DD-3C2C-4E4A-9D64-6253B44D0C8D}">
      <dsp:nvSpPr>
        <dsp:cNvPr id="0" name=""/>
        <dsp:cNvSpPr/>
      </dsp:nvSpPr>
      <dsp:spPr>
        <a:xfrm>
          <a:off x="3507561" y="2061395"/>
          <a:ext cx="973414" cy="973414"/>
        </a:xfrm>
        <a:prstGeom prst="ellipse">
          <a:avLst/>
        </a:prstGeom>
        <a:solidFill>
          <a:schemeClr val="accent2">
            <a:hueOff val="2099"/>
            <a:satOff val="124"/>
            <a:lumOff val="-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Closure-Perclose and Preclose</a:t>
          </a:r>
        </a:p>
      </dsp:txBody>
      <dsp:txXfrm>
        <a:off x="3650114" y="2203948"/>
        <a:ext cx="688308" cy="688308"/>
      </dsp:txXfrm>
    </dsp:sp>
    <dsp:sp modelId="{F65DE552-46E3-49DB-A9B3-8DE023BA1E60}">
      <dsp:nvSpPr>
        <dsp:cNvPr id="0" name=""/>
        <dsp:cNvSpPr/>
      </dsp:nvSpPr>
      <dsp:spPr>
        <a:xfrm rot="7714286">
          <a:off x="3413169" y="2949911"/>
          <a:ext cx="259345" cy="328527"/>
        </a:xfrm>
        <a:prstGeom prst="rightArrow">
          <a:avLst>
            <a:gd name="adj1" fmla="val 60000"/>
            <a:gd name="adj2" fmla="val 50000"/>
          </a:avLst>
        </a:prstGeom>
        <a:solidFill>
          <a:schemeClr val="accent2">
            <a:hueOff val="2099"/>
            <a:satOff val="124"/>
            <a:lumOff val="-46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476325" y="2985202"/>
        <a:ext cx="181542" cy="197117"/>
      </dsp:txXfrm>
    </dsp:sp>
    <dsp:sp modelId="{08588C9C-FE5A-4BD4-AFD8-F9ED2278D23F}">
      <dsp:nvSpPr>
        <dsp:cNvPr id="0" name=""/>
        <dsp:cNvSpPr/>
      </dsp:nvSpPr>
      <dsp:spPr>
        <a:xfrm>
          <a:off x="2595554" y="3205016"/>
          <a:ext cx="973414" cy="973414"/>
        </a:xfrm>
        <a:prstGeom prst="ellipse">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Insertion of LV support devices</a:t>
          </a:r>
        </a:p>
      </dsp:txBody>
      <dsp:txXfrm>
        <a:off x="2738107" y="3347569"/>
        <a:ext cx="688308" cy="688308"/>
      </dsp:txXfrm>
    </dsp:sp>
    <dsp:sp modelId="{69458BB1-A5C2-4567-B2E2-FCF2C284B0D8}">
      <dsp:nvSpPr>
        <dsp:cNvPr id="0" name=""/>
        <dsp:cNvSpPr/>
      </dsp:nvSpPr>
      <dsp:spPr>
        <a:xfrm rot="10800000">
          <a:off x="2228556" y="3527460"/>
          <a:ext cx="259345" cy="328527"/>
        </a:xfrm>
        <a:prstGeom prst="rightArrow">
          <a:avLst>
            <a:gd name="adj1" fmla="val 60000"/>
            <a:gd name="adj2" fmla="val 50000"/>
          </a:avLst>
        </a:prstGeom>
        <a:solidFill>
          <a:schemeClr val="accent2">
            <a:hueOff val="3148"/>
            <a:satOff val="186"/>
            <a:lumOff val="-6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306359" y="3593165"/>
        <a:ext cx="181542" cy="197117"/>
      </dsp:txXfrm>
    </dsp:sp>
    <dsp:sp modelId="{4C08AC76-189E-4BCB-BB06-4F2C6AFDB47F}">
      <dsp:nvSpPr>
        <dsp:cNvPr id="0" name=""/>
        <dsp:cNvSpPr/>
      </dsp:nvSpPr>
      <dsp:spPr>
        <a:xfrm>
          <a:off x="1132808" y="3205016"/>
          <a:ext cx="973414" cy="973414"/>
        </a:xfrm>
        <a:prstGeom prst="ellipse">
          <a:avLst/>
        </a:prstGeom>
        <a:solidFill>
          <a:schemeClr val="accent2">
            <a:hueOff val="4198"/>
            <a:satOff val="248"/>
            <a:lumOff val="-92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Rotational and Orbital atherectomy</a:t>
          </a:r>
        </a:p>
      </dsp:txBody>
      <dsp:txXfrm>
        <a:off x="1275361" y="3347569"/>
        <a:ext cx="688308" cy="688308"/>
      </dsp:txXfrm>
    </dsp:sp>
    <dsp:sp modelId="{3218EA68-70F1-4A5B-8CF2-AD17E260D00D}">
      <dsp:nvSpPr>
        <dsp:cNvPr id="0" name=""/>
        <dsp:cNvSpPr/>
      </dsp:nvSpPr>
      <dsp:spPr>
        <a:xfrm rot="13885714">
          <a:off x="1038416" y="2961388"/>
          <a:ext cx="259345" cy="328527"/>
        </a:xfrm>
        <a:prstGeom prst="rightArrow">
          <a:avLst>
            <a:gd name="adj1" fmla="val 60000"/>
            <a:gd name="adj2" fmla="val 50000"/>
          </a:avLst>
        </a:prstGeom>
        <a:solidFill>
          <a:schemeClr val="accent2">
            <a:hueOff val="4198"/>
            <a:satOff val="248"/>
            <a:lumOff val="-92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101572" y="3057507"/>
        <a:ext cx="181542" cy="197117"/>
      </dsp:txXfrm>
    </dsp:sp>
    <dsp:sp modelId="{A3C34BEA-E248-4F3D-AB0F-253AE8C5412C}">
      <dsp:nvSpPr>
        <dsp:cNvPr id="0" name=""/>
        <dsp:cNvSpPr/>
      </dsp:nvSpPr>
      <dsp:spPr>
        <a:xfrm>
          <a:off x="220801" y="2061395"/>
          <a:ext cx="973414" cy="973414"/>
        </a:xfrm>
        <a:prstGeom prst="ellipse">
          <a:avLst/>
        </a:prstGeom>
        <a:solidFill>
          <a:schemeClr val="accent2">
            <a:hueOff val="5247"/>
            <a:satOff val="310"/>
            <a:lumOff val="-11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Left Main and Bifurcation stenting</a:t>
          </a:r>
        </a:p>
      </dsp:txBody>
      <dsp:txXfrm>
        <a:off x="363354" y="2203948"/>
        <a:ext cx="688308" cy="688308"/>
      </dsp:txXfrm>
    </dsp:sp>
    <dsp:sp modelId="{9825D793-79C3-4F9C-A107-292E28D2D263}">
      <dsp:nvSpPr>
        <dsp:cNvPr id="0" name=""/>
        <dsp:cNvSpPr/>
      </dsp:nvSpPr>
      <dsp:spPr>
        <a:xfrm rot="16971429">
          <a:off x="738948" y="1677959"/>
          <a:ext cx="259345" cy="328527"/>
        </a:xfrm>
        <a:prstGeom prst="rightArrow">
          <a:avLst>
            <a:gd name="adj1" fmla="val 60000"/>
            <a:gd name="adj2" fmla="val 50000"/>
          </a:avLst>
        </a:prstGeom>
        <a:solidFill>
          <a:schemeClr val="accent2">
            <a:hueOff val="5247"/>
            <a:satOff val="310"/>
            <a:lumOff val="-116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69193" y="1781590"/>
        <a:ext cx="181542" cy="197117"/>
      </dsp:txXfrm>
    </dsp:sp>
    <dsp:sp modelId="{E7EE4E32-BA61-40F2-850F-5A6522D459DA}">
      <dsp:nvSpPr>
        <dsp:cNvPr id="0" name=""/>
        <dsp:cNvSpPr/>
      </dsp:nvSpPr>
      <dsp:spPr>
        <a:xfrm>
          <a:off x="546292" y="635324"/>
          <a:ext cx="973414" cy="973414"/>
        </a:xfrm>
        <a:prstGeom prst="ellipse">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Basic CTO skill sets</a:t>
          </a:r>
        </a:p>
      </dsp:txBody>
      <dsp:txXfrm>
        <a:off x="688845" y="777877"/>
        <a:ext cx="688308" cy="688308"/>
      </dsp:txXfrm>
    </dsp:sp>
    <dsp:sp modelId="{885028E8-F978-4A42-AF0D-E55D3A7C5274}">
      <dsp:nvSpPr>
        <dsp:cNvPr id="0" name=""/>
        <dsp:cNvSpPr/>
      </dsp:nvSpPr>
      <dsp:spPr>
        <a:xfrm rot="20057143">
          <a:off x="1555658" y="643621"/>
          <a:ext cx="259345" cy="328527"/>
        </a:xfrm>
        <a:prstGeom prst="rightArrow">
          <a:avLst>
            <a:gd name="adj1" fmla="val 60000"/>
            <a:gd name="adj2" fmla="val 50000"/>
          </a:avLst>
        </a:prstGeom>
        <a:solidFill>
          <a:schemeClr val="accent2">
            <a:hueOff val="6297"/>
            <a:satOff val="372"/>
            <a:lumOff val="-1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559510" y="726205"/>
        <a:ext cx="181542" cy="197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29439-A594-45C8-BB45-945BC3E7D56F}">
      <dsp:nvSpPr>
        <dsp:cNvPr id="0" name=""/>
        <dsp:cNvSpPr/>
      </dsp:nvSpPr>
      <dsp:spPr>
        <a:xfrm>
          <a:off x="2310" y="994927"/>
          <a:ext cx="2815028" cy="112601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Know large bore access</a:t>
          </a:r>
        </a:p>
      </dsp:txBody>
      <dsp:txXfrm>
        <a:off x="565316" y="994927"/>
        <a:ext cx="1689017" cy="1126011"/>
      </dsp:txXfrm>
    </dsp:sp>
    <dsp:sp modelId="{EEFE1149-ED35-438D-87C6-F0D351941DF8}">
      <dsp:nvSpPr>
        <dsp:cNvPr id="0" name=""/>
        <dsp:cNvSpPr/>
      </dsp:nvSpPr>
      <dsp:spPr>
        <a:xfrm>
          <a:off x="2535835" y="994927"/>
          <a:ext cx="2815028" cy="1126011"/>
        </a:xfrm>
        <a:prstGeom prst="chevron">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Facile at </a:t>
          </a:r>
          <a:r>
            <a:rPr lang="en-US" sz="1300" kern="1200" dirty="0" err="1">
              <a:solidFill>
                <a:schemeClr val="bg1"/>
              </a:solidFill>
            </a:rPr>
            <a:t>Perclose</a:t>
          </a:r>
          <a:r>
            <a:rPr lang="en-US" sz="1300" kern="1200" dirty="0">
              <a:solidFill>
                <a:schemeClr val="bg1"/>
              </a:solidFill>
            </a:rPr>
            <a:t> and </a:t>
          </a:r>
          <a:r>
            <a:rPr lang="en-US" sz="1300" kern="1200" dirty="0" err="1">
              <a:solidFill>
                <a:schemeClr val="bg1"/>
              </a:solidFill>
            </a:rPr>
            <a:t>Preclose</a:t>
          </a:r>
          <a:endParaRPr lang="en-US" sz="1300" kern="1200" dirty="0">
            <a:solidFill>
              <a:schemeClr val="bg1"/>
            </a:solidFill>
          </a:endParaRPr>
        </a:p>
      </dsp:txBody>
      <dsp:txXfrm>
        <a:off x="3098841" y="994927"/>
        <a:ext cx="1689017" cy="1126011"/>
      </dsp:txXfrm>
    </dsp:sp>
    <dsp:sp modelId="{9C8FCB29-6942-40D0-816F-B72133275626}">
      <dsp:nvSpPr>
        <dsp:cNvPr id="0" name=""/>
        <dsp:cNvSpPr/>
      </dsp:nvSpPr>
      <dsp:spPr>
        <a:xfrm>
          <a:off x="5069361" y="994927"/>
          <a:ext cx="2815028" cy="1126011"/>
        </a:xfrm>
        <a:prstGeom prst="chevron">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Know alternate access such as Axillary and Transcaval (with structural interventional or surgical support)</a:t>
          </a:r>
        </a:p>
      </dsp:txBody>
      <dsp:txXfrm>
        <a:off x="5632367" y="994927"/>
        <a:ext cx="1689017" cy="1126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1979B-E026-4A33-AEE3-682FD711FC88}">
      <dsp:nvSpPr>
        <dsp:cNvPr id="0" name=""/>
        <dsp:cNvSpPr/>
      </dsp:nvSpPr>
      <dsp:spPr>
        <a:xfrm>
          <a:off x="0" y="818554"/>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Impella</a:t>
          </a:r>
        </a:p>
      </dsp:txBody>
      <dsp:txXfrm>
        <a:off x="0" y="818554"/>
        <a:ext cx="2464593" cy="1478756"/>
      </dsp:txXfrm>
    </dsp:sp>
    <dsp:sp modelId="{2CC07ABA-189F-410B-9CCD-BB6A1B36159E}">
      <dsp:nvSpPr>
        <dsp:cNvPr id="0" name=""/>
        <dsp:cNvSpPr/>
      </dsp:nvSpPr>
      <dsp:spPr>
        <a:xfrm>
          <a:off x="2711053" y="818554"/>
          <a:ext cx="2464593" cy="1478756"/>
        </a:xfrm>
        <a:prstGeom prst="rect">
          <a:avLst/>
        </a:prstGeom>
        <a:solidFill>
          <a:schemeClr val="accent2">
            <a:hueOff val="3148"/>
            <a:satOff val="186"/>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ECMO</a:t>
          </a:r>
        </a:p>
      </dsp:txBody>
      <dsp:txXfrm>
        <a:off x="2711053" y="818554"/>
        <a:ext cx="2464593" cy="1478756"/>
      </dsp:txXfrm>
    </dsp:sp>
    <dsp:sp modelId="{B75DF308-5929-4B5D-8FAE-4950D99D823E}">
      <dsp:nvSpPr>
        <dsp:cNvPr id="0" name=""/>
        <dsp:cNvSpPr/>
      </dsp:nvSpPr>
      <dsp:spPr>
        <a:xfrm>
          <a:off x="5422106" y="818554"/>
          <a:ext cx="2464593" cy="1478756"/>
        </a:xfrm>
        <a:prstGeom prst="rect">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IABP</a:t>
          </a:r>
        </a:p>
      </dsp:txBody>
      <dsp:txXfrm>
        <a:off x="5422106" y="818554"/>
        <a:ext cx="2464593" cy="1478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881FE-0310-461E-A317-5BC1C71182F7}">
      <dsp:nvSpPr>
        <dsp:cNvPr id="0" name=""/>
        <dsp:cNvSpPr/>
      </dsp:nvSpPr>
      <dsp:spPr>
        <a:xfrm>
          <a:off x="3658" y="1132020"/>
          <a:ext cx="2129563" cy="8518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Coronary Physiology</a:t>
          </a:r>
        </a:p>
      </dsp:txBody>
      <dsp:txXfrm>
        <a:off x="429571" y="1132020"/>
        <a:ext cx="1277738" cy="851825"/>
      </dsp:txXfrm>
    </dsp:sp>
    <dsp:sp modelId="{9CB6AE0F-C671-4AE2-9125-64068366F87F}">
      <dsp:nvSpPr>
        <dsp:cNvPr id="0" name=""/>
        <dsp:cNvSpPr/>
      </dsp:nvSpPr>
      <dsp:spPr>
        <a:xfrm>
          <a:off x="1920265" y="1132020"/>
          <a:ext cx="2129563" cy="851825"/>
        </a:xfrm>
        <a:prstGeom prst="chevron">
          <a:avLst/>
        </a:prstGeom>
        <a:solidFill>
          <a:schemeClr val="accent2">
            <a:hueOff val="2099"/>
            <a:satOff val="124"/>
            <a:lumOff val="-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IFR and FFR</a:t>
          </a:r>
        </a:p>
      </dsp:txBody>
      <dsp:txXfrm>
        <a:off x="2346178" y="1132020"/>
        <a:ext cx="1277738" cy="851825"/>
      </dsp:txXfrm>
    </dsp:sp>
    <dsp:sp modelId="{E58EA1AA-3B23-4C33-A459-B681EB002141}">
      <dsp:nvSpPr>
        <dsp:cNvPr id="0" name=""/>
        <dsp:cNvSpPr/>
      </dsp:nvSpPr>
      <dsp:spPr>
        <a:xfrm>
          <a:off x="3836871" y="1132020"/>
          <a:ext cx="2129563" cy="851825"/>
        </a:xfrm>
        <a:prstGeom prst="chevron">
          <a:avLst/>
        </a:prstGeom>
        <a:solidFill>
          <a:schemeClr val="accent2">
            <a:hueOff val="4198"/>
            <a:satOff val="248"/>
            <a:lumOff val="-92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IVUS</a:t>
          </a:r>
        </a:p>
      </dsp:txBody>
      <dsp:txXfrm>
        <a:off x="4262784" y="1132020"/>
        <a:ext cx="1277738" cy="851825"/>
      </dsp:txXfrm>
    </dsp:sp>
    <dsp:sp modelId="{47603BD0-32F0-4875-96DD-076F7E09C409}">
      <dsp:nvSpPr>
        <dsp:cNvPr id="0" name=""/>
        <dsp:cNvSpPr/>
      </dsp:nvSpPr>
      <dsp:spPr>
        <a:xfrm>
          <a:off x="5753478" y="1132020"/>
          <a:ext cx="2129563" cy="851825"/>
        </a:xfrm>
        <a:prstGeom prst="chevron">
          <a:avLst/>
        </a:prstGeom>
        <a:solidFill>
          <a:schemeClr val="accent2">
            <a:hueOff val="6297"/>
            <a:satOff val="372"/>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OCT</a:t>
          </a:r>
        </a:p>
      </dsp:txBody>
      <dsp:txXfrm>
        <a:off x="6179391" y="1132020"/>
        <a:ext cx="1277738" cy="851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4E85-33BE-4090-987F-B25FE08808CD}">
      <dsp:nvSpPr>
        <dsp:cNvPr id="0" name=""/>
        <dsp:cNvSpPr/>
      </dsp:nvSpPr>
      <dsp:spPr>
        <a:xfrm>
          <a:off x="1311048"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Rotational atherectomy</a:t>
          </a:r>
        </a:p>
      </dsp:txBody>
      <dsp:txXfrm>
        <a:off x="1311048" y="2231"/>
        <a:ext cx="2506953" cy="1504172"/>
      </dsp:txXfrm>
    </dsp:sp>
    <dsp:sp modelId="{CA0CF1B1-D391-49FF-BD41-E81348158759}">
      <dsp:nvSpPr>
        <dsp:cNvPr id="0" name=""/>
        <dsp:cNvSpPr/>
      </dsp:nvSpPr>
      <dsp:spPr>
        <a:xfrm>
          <a:off x="4068697" y="2231"/>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Orbital atherectomy</a:t>
          </a:r>
        </a:p>
      </dsp:txBody>
      <dsp:txXfrm>
        <a:off x="4068697" y="2231"/>
        <a:ext cx="2506953" cy="1504172"/>
      </dsp:txXfrm>
    </dsp:sp>
    <dsp:sp modelId="{D90CEC4B-34F3-4230-AC55-AAB9ACC1B865}">
      <dsp:nvSpPr>
        <dsp:cNvPr id="0" name=""/>
        <dsp:cNvSpPr/>
      </dsp:nvSpPr>
      <dsp:spPr>
        <a:xfrm>
          <a:off x="1311048" y="1757099"/>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Cutting and scoring balloons</a:t>
          </a:r>
        </a:p>
      </dsp:txBody>
      <dsp:txXfrm>
        <a:off x="1311048" y="1757099"/>
        <a:ext cx="2506953" cy="1504172"/>
      </dsp:txXfrm>
    </dsp:sp>
    <dsp:sp modelId="{76F792A5-7538-4146-BFF8-8B804B2CF746}">
      <dsp:nvSpPr>
        <dsp:cNvPr id="0" name=""/>
        <dsp:cNvSpPr/>
      </dsp:nvSpPr>
      <dsp:spPr>
        <a:xfrm>
          <a:off x="4068697" y="1757099"/>
          <a:ext cx="2506953" cy="150417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Laser</a:t>
          </a:r>
        </a:p>
      </dsp:txBody>
      <dsp:txXfrm>
        <a:off x="4068697" y="1757099"/>
        <a:ext cx="2506953" cy="1504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8B72F-E7AE-4A0B-9922-2ED81554FB2A}">
      <dsp:nvSpPr>
        <dsp:cNvPr id="0" name=""/>
        <dsp:cNvSpPr/>
      </dsp:nvSpPr>
      <dsp:spPr>
        <a:xfrm>
          <a:off x="154" y="414366"/>
          <a:ext cx="1859998" cy="223199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Lesion preparation</a:t>
          </a:r>
        </a:p>
      </dsp:txBody>
      <dsp:txXfrm>
        <a:off x="154" y="1307165"/>
        <a:ext cx="1859998" cy="1339198"/>
      </dsp:txXfrm>
    </dsp:sp>
    <dsp:sp modelId="{FD4CFB4E-5CF2-4C50-827D-71589826BC61}">
      <dsp:nvSpPr>
        <dsp:cNvPr id="0" name=""/>
        <dsp:cNvSpPr/>
      </dsp:nvSpPr>
      <dsp:spPr>
        <a:xfrm>
          <a:off x="154" y="414366"/>
          <a:ext cx="1859998" cy="8927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911350">
            <a:lnSpc>
              <a:spcPct val="90000"/>
            </a:lnSpc>
            <a:spcBef>
              <a:spcPct val="0"/>
            </a:spcBef>
            <a:spcAft>
              <a:spcPct val="35000"/>
            </a:spcAft>
            <a:buNone/>
          </a:pPr>
          <a:r>
            <a:rPr lang="en-US" sz="4300" kern="1200"/>
            <a:t>01</a:t>
          </a:r>
          <a:endParaRPr lang="en-US" sz="4300" kern="1200" dirty="0"/>
        </a:p>
      </dsp:txBody>
      <dsp:txXfrm>
        <a:off x="154" y="414366"/>
        <a:ext cx="1859998" cy="892799"/>
      </dsp:txXfrm>
    </dsp:sp>
    <dsp:sp modelId="{C91D5C14-75F6-4399-9978-FF4DCFDF3F65}">
      <dsp:nvSpPr>
        <dsp:cNvPr id="0" name=""/>
        <dsp:cNvSpPr/>
      </dsp:nvSpPr>
      <dsp:spPr>
        <a:xfrm>
          <a:off x="2008951" y="414366"/>
          <a:ext cx="1859998" cy="2231997"/>
        </a:xfrm>
        <a:prstGeom prst="rect">
          <a:avLst/>
        </a:prstGeom>
        <a:solidFill>
          <a:schemeClr val="accent2">
            <a:hueOff val="2099"/>
            <a:satOff val="124"/>
            <a:lumOff val="-4641"/>
            <a:alphaOff val="0"/>
          </a:schemeClr>
        </a:solidFill>
        <a:ln w="25400" cap="flat" cmpd="sng" algn="ctr">
          <a:solidFill>
            <a:schemeClr val="accent2">
              <a:hueOff val="2099"/>
              <a:satOff val="124"/>
              <a:lumOff val="-46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Understanding the complex bifurcation lesion</a:t>
          </a:r>
        </a:p>
      </dsp:txBody>
      <dsp:txXfrm>
        <a:off x="2008951" y="1307165"/>
        <a:ext cx="1859998" cy="1339198"/>
      </dsp:txXfrm>
    </dsp:sp>
    <dsp:sp modelId="{B2763952-6A95-462B-B864-CFD934188E3D}">
      <dsp:nvSpPr>
        <dsp:cNvPr id="0" name=""/>
        <dsp:cNvSpPr/>
      </dsp:nvSpPr>
      <dsp:spPr>
        <a:xfrm>
          <a:off x="2008951" y="414366"/>
          <a:ext cx="1859998" cy="8927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911350">
            <a:lnSpc>
              <a:spcPct val="90000"/>
            </a:lnSpc>
            <a:spcBef>
              <a:spcPct val="0"/>
            </a:spcBef>
            <a:spcAft>
              <a:spcPct val="35000"/>
            </a:spcAft>
            <a:buNone/>
          </a:pPr>
          <a:r>
            <a:rPr lang="en-US" sz="4300" kern="1200"/>
            <a:t>02</a:t>
          </a:r>
        </a:p>
      </dsp:txBody>
      <dsp:txXfrm>
        <a:off x="2008951" y="414366"/>
        <a:ext cx="1859998" cy="892799"/>
      </dsp:txXfrm>
    </dsp:sp>
    <dsp:sp modelId="{AA2376D8-3629-488B-9CA7-B5479989531E}">
      <dsp:nvSpPr>
        <dsp:cNvPr id="0" name=""/>
        <dsp:cNvSpPr/>
      </dsp:nvSpPr>
      <dsp:spPr>
        <a:xfrm>
          <a:off x="4017749" y="414366"/>
          <a:ext cx="1859998" cy="2231997"/>
        </a:xfrm>
        <a:prstGeom prst="rect">
          <a:avLst/>
        </a:prstGeom>
        <a:solidFill>
          <a:schemeClr val="accent2">
            <a:hueOff val="4198"/>
            <a:satOff val="248"/>
            <a:lumOff val="-9281"/>
            <a:alphaOff val="0"/>
          </a:schemeClr>
        </a:solidFill>
        <a:ln w="25400" cap="flat" cmpd="sng" algn="ctr">
          <a:solidFill>
            <a:schemeClr val="accent2">
              <a:hueOff val="4198"/>
              <a:satOff val="248"/>
              <a:lumOff val="-92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Single vs two stent strategies</a:t>
          </a:r>
        </a:p>
      </dsp:txBody>
      <dsp:txXfrm>
        <a:off x="4017749" y="1307165"/>
        <a:ext cx="1859998" cy="1339198"/>
      </dsp:txXfrm>
    </dsp:sp>
    <dsp:sp modelId="{EB83301F-BCA9-4C5D-BC22-27733C5106A5}">
      <dsp:nvSpPr>
        <dsp:cNvPr id="0" name=""/>
        <dsp:cNvSpPr/>
      </dsp:nvSpPr>
      <dsp:spPr>
        <a:xfrm>
          <a:off x="4017749" y="414366"/>
          <a:ext cx="1859998" cy="8927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911350">
            <a:lnSpc>
              <a:spcPct val="90000"/>
            </a:lnSpc>
            <a:spcBef>
              <a:spcPct val="0"/>
            </a:spcBef>
            <a:spcAft>
              <a:spcPct val="35000"/>
            </a:spcAft>
            <a:buNone/>
          </a:pPr>
          <a:r>
            <a:rPr lang="en-US" sz="4300" kern="1200"/>
            <a:t>03</a:t>
          </a:r>
        </a:p>
      </dsp:txBody>
      <dsp:txXfrm>
        <a:off x="4017749" y="414366"/>
        <a:ext cx="1859998" cy="892799"/>
      </dsp:txXfrm>
    </dsp:sp>
    <dsp:sp modelId="{9DE0062E-8A25-4E49-9886-F430C36509F8}">
      <dsp:nvSpPr>
        <dsp:cNvPr id="0" name=""/>
        <dsp:cNvSpPr/>
      </dsp:nvSpPr>
      <dsp:spPr>
        <a:xfrm>
          <a:off x="6026547" y="414366"/>
          <a:ext cx="1859998" cy="2231997"/>
        </a:xfrm>
        <a:prstGeom prst="rect">
          <a:avLst/>
        </a:prstGeom>
        <a:solidFill>
          <a:schemeClr val="accent2">
            <a:hueOff val="6297"/>
            <a:satOff val="372"/>
            <a:lumOff val="-13922"/>
            <a:alphaOff val="0"/>
          </a:schemeClr>
        </a:solidFill>
        <a:ln w="25400" cap="flat" cmpd="sng" algn="ctr">
          <a:solidFill>
            <a:schemeClr val="accent2">
              <a:hueOff val="6297"/>
              <a:satOff val="372"/>
              <a:lumOff val="-1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26" tIns="0" rIns="18372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Optimize result with intracoronary imaging</a:t>
          </a:r>
        </a:p>
      </dsp:txBody>
      <dsp:txXfrm>
        <a:off x="6026547" y="1307165"/>
        <a:ext cx="1859998" cy="1339198"/>
      </dsp:txXfrm>
    </dsp:sp>
    <dsp:sp modelId="{8581BCA5-C499-4C62-B76A-7E93137C6C7E}">
      <dsp:nvSpPr>
        <dsp:cNvPr id="0" name=""/>
        <dsp:cNvSpPr/>
      </dsp:nvSpPr>
      <dsp:spPr>
        <a:xfrm>
          <a:off x="6026547" y="414366"/>
          <a:ext cx="1859998" cy="8927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3726" tIns="165100" rIns="183726" bIns="165100" numCol="1" spcCol="1270" anchor="ctr" anchorCtr="0">
          <a:noAutofit/>
        </a:bodyPr>
        <a:lstStyle/>
        <a:p>
          <a:pPr marL="0" lvl="0" indent="0" algn="l" defTabSz="1911350">
            <a:lnSpc>
              <a:spcPct val="90000"/>
            </a:lnSpc>
            <a:spcBef>
              <a:spcPct val="0"/>
            </a:spcBef>
            <a:spcAft>
              <a:spcPct val="35000"/>
            </a:spcAft>
            <a:buNone/>
          </a:pPr>
          <a:r>
            <a:rPr lang="en-US" sz="4300" kern="1200"/>
            <a:t>04</a:t>
          </a:r>
        </a:p>
      </dsp:txBody>
      <dsp:txXfrm>
        <a:off x="6026547" y="414366"/>
        <a:ext cx="1859998" cy="8927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94817-F8F4-4753-82D6-DC128263306F}" type="datetimeFigureOut">
              <a:rPr lang="en-US" smtClean="0"/>
              <a:t>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C7A91-10C1-400B-B1FA-C16C956CD4E8}" type="slidenum">
              <a:rPr lang="en-US" smtClean="0"/>
              <a:t>‹#›</a:t>
            </a:fld>
            <a:endParaRPr lang="en-US"/>
          </a:p>
        </p:txBody>
      </p:sp>
    </p:spTree>
    <p:extLst>
      <p:ext uri="{BB962C8B-B14F-4D97-AF65-F5344CB8AC3E}">
        <p14:creationId xmlns:p14="http://schemas.microsoft.com/office/powerpoint/2010/main" val="331426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EEF43-9A1B-4E4C-9542-07718F3FD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21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slide is to remind your audience that the idea of having an algorithm comes from multiple different sources.  This algorithm is from the  2016 Interventional Scientific Council from the American College of Cardiology.  This article highlights how an algorithm is needed to assist clinical decision making for choosing mechanical support devices in the setting of high risk PCI  OR cardiogenic shock.  It is important to note that the algorithm starts with a definition of the high risk patient.  Hospitals should start their algorithms by defining the high risk patient.  </a:t>
            </a:r>
          </a:p>
        </p:txBody>
      </p:sp>
      <p:sp>
        <p:nvSpPr>
          <p:cNvPr id="4" name="Date Placeholder 3"/>
          <p:cNvSpPr>
            <a:spLocks noGrp="1"/>
          </p:cNvSpPr>
          <p:nvPr>
            <p:ph type="dt"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9C01CD3-9B2E-45D6-821A-AD5172A5253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1/5/2018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60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4029075" cy="350838"/>
          </a:xfrm>
          <a:prstGeom prst="rect">
            <a:avLst/>
          </a:prstGeom>
        </p:spPr>
        <p:txBody>
          <a:bodyPr/>
          <a:lstStyle/>
          <a:p>
            <a:pPr>
              <a:defRPr/>
            </a:pPr>
            <a:r>
              <a:rPr lang="en-US"/>
              <a:t>HCS-PMA-PP00885 rA_Impella PMA Concept Material_FINAL</a:t>
            </a:r>
            <a:endParaRPr lang="en-US" dirty="0"/>
          </a:p>
        </p:txBody>
      </p:sp>
      <p:sp>
        <p:nvSpPr>
          <p:cNvPr id="5" name="Date Placeholder 4"/>
          <p:cNvSpPr>
            <a:spLocks noGrp="1"/>
          </p:cNvSpPr>
          <p:nvPr>
            <p:ph type="dt" idx="11"/>
          </p:nvPr>
        </p:nvSpPr>
        <p:spPr/>
        <p:txBody>
          <a:bodyPr/>
          <a:lstStyle/>
          <a:p>
            <a:pPr>
              <a:defRPr/>
            </a:pPr>
            <a:fld id="{9DBB2ACA-779C-4595-89B4-CDCA1644CCD5}" type="datetime1">
              <a:rPr lang="en-US" smtClean="0"/>
              <a:pPr>
                <a:defRPr/>
              </a:pPr>
              <a:t>1/5/2018</a:t>
            </a:fld>
            <a:endParaRPr lang="en-US" dirty="0"/>
          </a:p>
        </p:txBody>
      </p:sp>
      <p:sp>
        <p:nvSpPr>
          <p:cNvPr id="6" name="Slide Number Placeholder 5"/>
          <p:cNvSpPr>
            <a:spLocks noGrp="1"/>
          </p:cNvSpPr>
          <p:nvPr>
            <p:ph type="sldNum" sz="quarter" idx="12"/>
          </p:nvPr>
        </p:nvSpPr>
        <p:spPr/>
        <p:txBody>
          <a:bodyPr/>
          <a:lstStyle/>
          <a:p>
            <a:pPr>
              <a:defRPr/>
            </a:pPr>
            <a:fld id="{FAE678BB-763C-40DF-B781-F9D40CCA79A2}" type="slidenum">
              <a:rPr lang="en-US" smtClean="0"/>
              <a:pPr>
                <a:defRPr/>
              </a:pPr>
              <a:t>5</a:t>
            </a:fld>
            <a:endParaRPr lang="en-US" dirty="0"/>
          </a:p>
        </p:txBody>
      </p:sp>
    </p:spTree>
    <p:extLst>
      <p:ext uri="{BB962C8B-B14F-4D97-AF65-F5344CB8AC3E}">
        <p14:creationId xmlns:p14="http://schemas.microsoft.com/office/powerpoint/2010/main" val="102267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are already familiar with the funnel slide.  You will use this slide to demonstrate the population of patients who are appropriate for Protected PCI.  Let’s walk through it as a reminder of the information within.  </a:t>
            </a:r>
          </a:p>
          <a:p>
            <a:r>
              <a:rPr lang="en-US" dirty="0"/>
              <a:t>First let’s review the VENN diagram on the right, which helps us define high risk patient characteristics. </a:t>
            </a:r>
          </a:p>
          <a:p>
            <a:r>
              <a:rPr lang="en-US" dirty="0"/>
              <a:t>These patients are hemodynamically stable and have complex coronary artery disease, such as left main disease or multi-vessel disease, which represents an increased risk to the patient. </a:t>
            </a:r>
          </a:p>
          <a:p>
            <a:r>
              <a:rPr lang="en-US" dirty="0"/>
              <a:t>They have depressed left ventricular ejection fraction, typically below an EF of 35%, and multiple comorbidities. These comorbidities may include heart failure, diabetes, advancing age and more. </a:t>
            </a:r>
          </a:p>
          <a:p>
            <a:r>
              <a:rPr lang="en-US" dirty="0"/>
              <a:t>If you recall, the shield in the center represents the convergence of high-risk factors identifying patients most appropriate for revascularization and those who have been shown to benefit from a Protected PCI. </a:t>
            </a:r>
          </a:p>
          <a:p>
            <a:r>
              <a:rPr lang="en-US" dirty="0"/>
              <a:t>On the left you see a funnel, which highlights the very large heart failure population in the United States today. </a:t>
            </a:r>
          </a:p>
          <a:p>
            <a:r>
              <a:rPr lang="en-US" dirty="0"/>
              <a:t>Based upon the 2015 Circulation update on heart disease and stroke statistics, there are currently 1.7M patients in Class III/IV heart failure. Additionally, the annual incidence rate is quite high (new cases of heart failure annually). </a:t>
            </a:r>
          </a:p>
          <a:p>
            <a:r>
              <a:rPr lang="en-US" dirty="0"/>
              <a:t>When you start to break it down, a large percentage, 68% of those patients have Coronary Artery Disease and of those 60% have reduced ejection fraction. Of the remaining population, 55% have good vessel targets.  This is about 440,000 patients remaining.  </a:t>
            </a:r>
          </a:p>
          <a:p>
            <a:r>
              <a:rPr lang="en-US" dirty="0"/>
              <a:t>Of the 440,000, only about 28% of 121,000 have been diagnosed with Ischemic disease. This is a small percentage of the overall category. The majority of which are relatively young, between the ages of 55 and 79. These are the patients right now who may benefit from Protected PCI.  It is important to note that these are not surgical candidates so the hospital would not be hurting its surgical volume by treating this population.  </a:t>
            </a:r>
          </a:p>
          <a:p>
            <a:r>
              <a:rPr lang="en-US" dirty="0"/>
              <a:t>This leaves about 319,000 patients who meet the criteria but are not diagnosed or tested for ischemic disease.  This population is the potential additional population appropriate for treatment.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70E8B-CB0A-4B4E-93CD-65ABEAA77A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1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start this slide by reminding the hospital that they are using algorithms to identify patients and expedite treatment for other high risk patients already such as Sepsis, Pneumonia, STEMI, and TAVR.  From these processes hospitals know that algorithms standardize treatment.  The first step for a hospital to make to identify and treat these patients is to focus on developing an algorithm for identification of the high risk patient with CAD and a pathway for consistent treatment.  </a:t>
            </a:r>
          </a:p>
        </p:txBody>
      </p:sp>
      <p:sp>
        <p:nvSpPr>
          <p:cNvPr id="4" name="Date Placeholder 3"/>
          <p:cNvSpPr>
            <a:spLocks noGrp="1"/>
          </p:cNvSpPr>
          <p:nvPr>
            <p:ph type="dt"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9DBB2ACA-779C-4595-89B4-CDCA1644CCD5}"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1/5/2018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AE678BB-763C-40DF-B781-F9D40CCA79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4"/>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78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EEF43-9A1B-4E4C-9542-07718F3FD111}" type="slidenum">
              <a:rPr lang="en-US" smtClean="0"/>
              <a:t>12</a:t>
            </a:fld>
            <a:endParaRPr lang="en-US"/>
          </a:p>
        </p:txBody>
      </p:sp>
    </p:spTree>
    <p:extLst>
      <p:ext uri="{BB962C8B-B14F-4D97-AF65-F5344CB8AC3E}">
        <p14:creationId xmlns:p14="http://schemas.microsoft.com/office/powerpoint/2010/main" val="237502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EEF43-9A1B-4E4C-9542-07718F3FD111}" type="slidenum">
              <a:rPr lang="en-US" smtClean="0"/>
              <a:t>22</a:t>
            </a:fld>
            <a:endParaRPr lang="en-US"/>
          </a:p>
        </p:txBody>
      </p:sp>
    </p:spTree>
    <p:extLst>
      <p:ext uri="{BB962C8B-B14F-4D97-AF65-F5344CB8AC3E}">
        <p14:creationId xmlns:p14="http://schemas.microsoft.com/office/powerpoint/2010/main" val="310975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C0449F2-0688-4329-8AEE-B5B56EF0A063}"/>
              </a:ext>
            </a:extLst>
          </p:cNvPr>
          <p:cNvSpPr>
            <a:spLocks noGrp="1"/>
          </p:cNvSpPr>
          <p:nvPr>
            <p:ph type="dt" sz="half" idx="10"/>
          </p:nvPr>
        </p:nvSpPr>
        <p:spPr/>
        <p:txBody>
          <a:bodyPr/>
          <a:lstStyle>
            <a:lvl1pPr>
              <a:defRPr/>
            </a:lvl1pPr>
          </a:lstStyle>
          <a:p>
            <a:pPr>
              <a:defRPr/>
            </a:pPr>
            <a:fld id="{ABD63B85-C499-4359-9320-F4CFC34A104D}"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1FEE6D99-A13E-4D56-93EE-635E3097FF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B124C1-6930-447A-869A-EE9E9066AD9D}"/>
              </a:ext>
            </a:extLst>
          </p:cNvPr>
          <p:cNvSpPr>
            <a:spLocks noGrp="1"/>
          </p:cNvSpPr>
          <p:nvPr>
            <p:ph type="sldNum" sz="quarter" idx="12"/>
          </p:nvPr>
        </p:nvSpPr>
        <p:spPr/>
        <p:txBody>
          <a:bodyPr/>
          <a:lstStyle>
            <a:lvl1pPr>
              <a:defRPr/>
            </a:lvl1pPr>
          </a:lstStyle>
          <a:p>
            <a:fld id="{BB315BA5-D6E3-4E50-8B57-34B5F002196D}" type="slidenum">
              <a:rPr lang="en-US" altLang="en-US"/>
              <a:pPr/>
              <a:t>‹#›</a:t>
            </a:fld>
            <a:endParaRPr lang="en-US" altLang="en-US"/>
          </a:p>
        </p:txBody>
      </p:sp>
    </p:spTree>
    <p:extLst>
      <p:ext uri="{BB962C8B-B14F-4D97-AF65-F5344CB8AC3E}">
        <p14:creationId xmlns:p14="http://schemas.microsoft.com/office/powerpoint/2010/main" val="423664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43F75-DBB4-40F8-B5EB-3E39B65C718D}"/>
              </a:ext>
            </a:extLst>
          </p:cNvPr>
          <p:cNvSpPr>
            <a:spLocks noGrp="1"/>
          </p:cNvSpPr>
          <p:nvPr>
            <p:ph type="dt" sz="half" idx="10"/>
          </p:nvPr>
        </p:nvSpPr>
        <p:spPr>
          <a:xfrm rot="5400000">
            <a:off x="96838" y="360362"/>
            <a:ext cx="628650" cy="365125"/>
          </a:xfrm>
        </p:spPr>
        <p:txBody>
          <a:bodyPr/>
          <a:lstStyle>
            <a:lvl1pPr>
              <a:defRPr smtClean="0"/>
            </a:lvl1pPr>
          </a:lstStyle>
          <a:p>
            <a:pPr>
              <a:defRPr/>
            </a:pPr>
            <a:fld id="{71C80961-D5C4-47E3-8165-A759F43A7305}"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678321E7-C17D-45F7-B390-0AB5257F6944}"/>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CA92F8-E785-443F-939F-234DD09C6B59}"/>
              </a:ext>
            </a:extLst>
          </p:cNvPr>
          <p:cNvSpPr>
            <a:spLocks noGrp="1"/>
          </p:cNvSpPr>
          <p:nvPr>
            <p:ph type="sldNum" sz="quarter" idx="12"/>
          </p:nvPr>
        </p:nvSpPr>
        <p:spPr>
          <a:xfrm rot="5400000">
            <a:off x="8470900" y="4425950"/>
            <a:ext cx="628650" cy="349250"/>
          </a:xfrm>
        </p:spPr>
        <p:txBody>
          <a:bodyPr/>
          <a:lstStyle>
            <a:lvl1pPr>
              <a:defRPr/>
            </a:lvl1pPr>
          </a:lstStyle>
          <a:p>
            <a:fld id="{2D18A2AA-E112-48EA-884E-251BFD06FF85}" type="slidenum">
              <a:rPr lang="en-US" altLang="en-US"/>
              <a:pPr/>
              <a:t>‹#›</a:t>
            </a:fld>
            <a:endParaRPr lang="en-US" altLang="en-US"/>
          </a:p>
        </p:txBody>
      </p:sp>
    </p:spTree>
    <p:extLst>
      <p:ext uri="{BB962C8B-B14F-4D97-AF65-F5344CB8AC3E}">
        <p14:creationId xmlns:p14="http://schemas.microsoft.com/office/powerpoint/2010/main" val="276804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4E35-0DCF-448D-91DD-C16FB56B619C}"/>
              </a:ext>
            </a:extLst>
          </p:cNvPr>
          <p:cNvSpPr>
            <a:spLocks noGrp="1"/>
          </p:cNvSpPr>
          <p:nvPr>
            <p:ph type="dt" sz="half" idx="10"/>
          </p:nvPr>
        </p:nvSpPr>
        <p:spPr>
          <a:xfrm rot="5400000">
            <a:off x="96838" y="360362"/>
            <a:ext cx="628650" cy="365125"/>
          </a:xfrm>
        </p:spPr>
        <p:txBody>
          <a:bodyPr/>
          <a:lstStyle>
            <a:lvl1pPr>
              <a:defRPr smtClean="0"/>
            </a:lvl1pPr>
          </a:lstStyle>
          <a:p>
            <a:pPr>
              <a:defRPr/>
            </a:pPr>
            <a:fld id="{253F1E66-50DC-4027-9A88-F97AA5913737}"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F38194B0-945B-40A6-9D1D-8051D8E3A9A0}"/>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70E863-9F11-4B5E-B4DC-4573B4329F1A}"/>
              </a:ext>
            </a:extLst>
          </p:cNvPr>
          <p:cNvSpPr>
            <a:spLocks noGrp="1"/>
          </p:cNvSpPr>
          <p:nvPr>
            <p:ph type="sldNum" sz="quarter" idx="12"/>
          </p:nvPr>
        </p:nvSpPr>
        <p:spPr>
          <a:xfrm rot="5400000">
            <a:off x="8470900" y="4425950"/>
            <a:ext cx="628650" cy="349250"/>
          </a:xfrm>
        </p:spPr>
        <p:txBody>
          <a:bodyPr/>
          <a:lstStyle>
            <a:lvl1pPr>
              <a:defRPr/>
            </a:lvl1pPr>
          </a:lstStyle>
          <a:p>
            <a:fld id="{DB9C4CC4-A4A9-4D86-8EE4-EAB5430729B7}" type="slidenum">
              <a:rPr lang="en-US" altLang="en-US"/>
              <a:pPr/>
              <a:t>‹#›</a:t>
            </a:fld>
            <a:endParaRPr lang="en-US" altLang="en-US"/>
          </a:p>
        </p:txBody>
      </p:sp>
    </p:spTree>
    <p:extLst>
      <p:ext uri="{BB962C8B-B14F-4D97-AF65-F5344CB8AC3E}">
        <p14:creationId xmlns:p14="http://schemas.microsoft.com/office/powerpoint/2010/main" val="133837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A2CDB41-7B10-45C7-9C8B-D299C8F69503}"/>
              </a:ext>
            </a:extLst>
          </p:cNvPr>
          <p:cNvSpPr>
            <a:spLocks noGrp="1"/>
          </p:cNvSpPr>
          <p:nvPr>
            <p:ph type="dt" sz="half" idx="10"/>
          </p:nvPr>
        </p:nvSpPr>
        <p:spPr/>
        <p:txBody>
          <a:bodyPr/>
          <a:lstStyle>
            <a:lvl1pPr>
              <a:defRPr/>
            </a:lvl1pPr>
          </a:lstStyle>
          <a:p>
            <a:pPr>
              <a:defRPr/>
            </a:pPr>
            <a:fld id="{0DE4384E-553F-4E05-A225-219290873118}"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6343A3DB-7A7C-46DB-9A1F-EE8F5BAE53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8FA756-7F33-4C72-B896-6FE1A9043AC9}"/>
              </a:ext>
            </a:extLst>
          </p:cNvPr>
          <p:cNvSpPr>
            <a:spLocks noGrp="1"/>
          </p:cNvSpPr>
          <p:nvPr>
            <p:ph type="sldNum" sz="quarter" idx="12"/>
          </p:nvPr>
        </p:nvSpPr>
        <p:spPr/>
        <p:txBody>
          <a:bodyPr/>
          <a:lstStyle>
            <a:lvl1pPr>
              <a:defRPr/>
            </a:lvl1pPr>
          </a:lstStyle>
          <a:p>
            <a:fld id="{6462F22C-BB40-4230-B610-6F1BA23FB23F}" type="slidenum">
              <a:rPr lang="en-US" altLang="en-US"/>
              <a:pPr/>
              <a:t>‹#›</a:t>
            </a:fld>
            <a:endParaRPr lang="en-US" altLang="en-US"/>
          </a:p>
        </p:txBody>
      </p:sp>
    </p:spTree>
    <p:extLst>
      <p:ext uri="{BB962C8B-B14F-4D97-AF65-F5344CB8AC3E}">
        <p14:creationId xmlns:p14="http://schemas.microsoft.com/office/powerpoint/2010/main" val="330931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C6330-DC0A-406D-8DE3-85709221693E}"/>
              </a:ext>
            </a:extLst>
          </p:cNvPr>
          <p:cNvSpPr>
            <a:spLocks noGrp="1"/>
          </p:cNvSpPr>
          <p:nvPr>
            <p:ph type="dt" sz="half" idx="10"/>
          </p:nvPr>
        </p:nvSpPr>
        <p:spPr/>
        <p:txBody>
          <a:bodyPr/>
          <a:lstStyle>
            <a:lvl1pPr>
              <a:defRPr/>
            </a:lvl1pPr>
          </a:lstStyle>
          <a:p>
            <a:pPr>
              <a:defRPr/>
            </a:pPr>
            <a:fld id="{B95065D7-80F4-4C92-88A4-E66EDD6F3243}"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87A8274F-B111-462B-8358-0D9AEE117F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6073B7-7679-495E-AA65-24A195652362}"/>
              </a:ext>
            </a:extLst>
          </p:cNvPr>
          <p:cNvSpPr>
            <a:spLocks noGrp="1"/>
          </p:cNvSpPr>
          <p:nvPr>
            <p:ph type="sldNum" sz="quarter" idx="12"/>
          </p:nvPr>
        </p:nvSpPr>
        <p:spPr/>
        <p:txBody>
          <a:bodyPr/>
          <a:lstStyle>
            <a:lvl1pPr>
              <a:defRPr/>
            </a:lvl1pPr>
          </a:lstStyle>
          <a:p>
            <a:fld id="{A4A94C25-B389-4E33-8DCE-8C77B4A4787B}" type="slidenum">
              <a:rPr lang="en-US" altLang="en-US"/>
              <a:pPr/>
              <a:t>‹#›</a:t>
            </a:fld>
            <a:endParaRPr lang="en-US" altLang="en-US"/>
          </a:p>
        </p:txBody>
      </p:sp>
    </p:spTree>
    <p:extLst>
      <p:ext uri="{BB962C8B-B14F-4D97-AF65-F5344CB8AC3E}">
        <p14:creationId xmlns:p14="http://schemas.microsoft.com/office/powerpoint/2010/main" val="14836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0E9F7-AD40-449E-9F06-5D706D49166A}"/>
              </a:ext>
            </a:extLst>
          </p:cNvPr>
          <p:cNvSpPr>
            <a:spLocks noGrp="1"/>
          </p:cNvSpPr>
          <p:nvPr>
            <p:ph type="dt" sz="half" idx="10"/>
          </p:nvPr>
        </p:nvSpPr>
        <p:spPr/>
        <p:txBody>
          <a:bodyPr/>
          <a:lstStyle>
            <a:lvl1pPr>
              <a:defRPr/>
            </a:lvl1pPr>
          </a:lstStyle>
          <a:p>
            <a:pPr>
              <a:defRPr/>
            </a:pPr>
            <a:fld id="{8A89E6AF-D421-437B-9F1A-5A49B0B7C3AB}"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145DE2D0-D2E4-496B-8C53-E6AB5E14A4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601A4E-F74E-40FE-A30C-E1832B86D407}"/>
              </a:ext>
            </a:extLst>
          </p:cNvPr>
          <p:cNvSpPr>
            <a:spLocks noGrp="1"/>
          </p:cNvSpPr>
          <p:nvPr>
            <p:ph type="sldNum" sz="quarter" idx="12"/>
          </p:nvPr>
        </p:nvSpPr>
        <p:spPr/>
        <p:txBody>
          <a:bodyPr/>
          <a:lstStyle>
            <a:lvl1pPr>
              <a:defRPr/>
            </a:lvl1pPr>
          </a:lstStyle>
          <a:p>
            <a:fld id="{D03C699B-982B-43EE-AD7C-A0607E96384A}" type="slidenum">
              <a:rPr lang="en-US" altLang="en-US"/>
              <a:pPr/>
              <a:t>‹#›</a:t>
            </a:fld>
            <a:endParaRPr lang="en-US" altLang="en-US"/>
          </a:p>
        </p:txBody>
      </p:sp>
    </p:spTree>
    <p:extLst>
      <p:ext uri="{BB962C8B-B14F-4D97-AF65-F5344CB8AC3E}">
        <p14:creationId xmlns:p14="http://schemas.microsoft.com/office/powerpoint/2010/main" val="2933036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77FDEE-7C57-4C2D-8F48-F149424BF10F}"/>
              </a:ext>
            </a:extLst>
          </p:cNvPr>
          <p:cNvSpPr>
            <a:spLocks noGrp="1"/>
          </p:cNvSpPr>
          <p:nvPr>
            <p:ph type="dt" sz="half" idx="10"/>
          </p:nvPr>
        </p:nvSpPr>
        <p:spPr/>
        <p:txBody>
          <a:bodyPr/>
          <a:lstStyle>
            <a:lvl1pPr>
              <a:defRPr/>
            </a:lvl1pPr>
          </a:lstStyle>
          <a:p>
            <a:pPr>
              <a:defRPr/>
            </a:pPr>
            <a:fld id="{54DA9C39-1EA2-4ECA-AB60-C8A072F855AB}"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8868F438-2048-4F13-BD54-229043962B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6A0BC2-74DD-4402-8716-9C38D1CB9848}"/>
              </a:ext>
            </a:extLst>
          </p:cNvPr>
          <p:cNvSpPr>
            <a:spLocks noGrp="1"/>
          </p:cNvSpPr>
          <p:nvPr>
            <p:ph type="sldNum" sz="quarter" idx="12"/>
          </p:nvPr>
        </p:nvSpPr>
        <p:spPr/>
        <p:txBody>
          <a:bodyPr/>
          <a:lstStyle>
            <a:lvl1pPr>
              <a:defRPr/>
            </a:lvl1pPr>
          </a:lstStyle>
          <a:p>
            <a:fld id="{A0DA3DE0-590E-47EB-B8A5-08299CFE8FBC}" type="slidenum">
              <a:rPr lang="en-US" altLang="en-US"/>
              <a:pPr/>
              <a:t>‹#›</a:t>
            </a:fld>
            <a:endParaRPr lang="en-US" altLang="en-US"/>
          </a:p>
        </p:txBody>
      </p:sp>
    </p:spTree>
    <p:extLst>
      <p:ext uri="{BB962C8B-B14F-4D97-AF65-F5344CB8AC3E}">
        <p14:creationId xmlns:p14="http://schemas.microsoft.com/office/powerpoint/2010/main" val="36281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69F68A8-8035-498A-9892-65E80D846F5F}"/>
              </a:ext>
            </a:extLst>
          </p:cNvPr>
          <p:cNvSpPr>
            <a:spLocks noGrp="1"/>
          </p:cNvSpPr>
          <p:nvPr>
            <p:ph type="dt" sz="half" idx="10"/>
          </p:nvPr>
        </p:nvSpPr>
        <p:spPr/>
        <p:txBody>
          <a:bodyPr/>
          <a:lstStyle>
            <a:lvl1pPr>
              <a:defRPr/>
            </a:lvl1pPr>
          </a:lstStyle>
          <a:p>
            <a:pPr>
              <a:defRPr/>
            </a:pPr>
            <a:fld id="{041D53AA-DA66-4AE8-BCA7-13F8B61DD7C4}" type="datetimeFigureOut">
              <a:rPr lang="en-US" altLang="en-US"/>
              <a:pPr>
                <a:defRPr/>
              </a:pPr>
              <a:t>1/5/2018</a:t>
            </a:fld>
            <a:endParaRPr lang="en-US" altLang="en-US"/>
          </a:p>
        </p:txBody>
      </p:sp>
      <p:sp>
        <p:nvSpPr>
          <p:cNvPr id="8" name="Footer Placeholder 4">
            <a:extLst>
              <a:ext uri="{FF2B5EF4-FFF2-40B4-BE49-F238E27FC236}">
                <a16:creationId xmlns:a16="http://schemas.microsoft.com/office/drawing/2014/main" id="{577F4D5F-3D25-4A62-A8B7-130068AFB8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2ADFB8A-4A02-4F00-B800-F7ACB64F314E}"/>
              </a:ext>
            </a:extLst>
          </p:cNvPr>
          <p:cNvSpPr>
            <a:spLocks noGrp="1"/>
          </p:cNvSpPr>
          <p:nvPr>
            <p:ph type="sldNum" sz="quarter" idx="12"/>
          </p:nvPr>
        </p:nvSpPr>
        <p:spPr/>
        <p:txBody>
          <a:bodyPr/>
          <a:lstStyle>
            <a:lvl1pPr>
              <a:defRPr/>
            </a:lvl1pPr>
          </a:lstStyle>
          <a:p>
            <a:fld id="{5AD6BB03-195A-4CE3-974F-FC78DBDC64AC}" type="slidenum">
              <a:rPr lang="en-US" altLang="en-US"/>
              <a:pPr/>
              <a:t>‹#›</a:t>
            </a:fld>
            <a:endParaRPr lang="en-US" altLang="en-US"/>
          </a:p>
        </p:txBody>
      </p:sp>
    </p:spTree>
    <p:extLst>
      <p:ext uri="{BB962C8B-B14F-4D97-AF65-F5344CB8AC3E}">
        <p14:creationId xmlns:p14="http://schemas.microsoft.com/office/powerpoint/2010/main" val="36233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17E553E-2017-4011-A9CC-A217EAA0F975}"/>
              </a:ext>
            </a:extLst>
          </p:cNvPr>
          <p:cNvSpPr>
            <a:spLocks noGrp="1"/>
          </p:cNvSpPr>
          <p:nvPr>
            <p:ph type="dt" sz="half" idx="10"/>
          </p:nvPr>
        </p:nvSpPr>
        <p:spPr/>
        <p:txBody>
          <a:bodyPr/>
          <a:lstStyle>
            <a:lvl1pPr>
              <a:defRPr/>
            </a:lvl1pPr>
          </a:lstStyle>
          <a:p>
            <a:pPr>
              <a:defRPr/>
            </a:pPr>
            <a:fld id="{C75668EE-B9A1-4E0E-89CB-03AC5E7CFA31}" type="datetimeFigureOut">
              <a:rPr lang="en-US" altLang="en-US"/>
              <a:pPr>
                <a:defRPr/>
              </a:pPr>
              <a:t>1/5/2018</a:t>
            </a:fld>
            <a:endParaRPr lang="en-US" altLang="en-US"/>
          </a:p>
        </p:txBody>
      </p:sp>
      <p:sp>
        <p:nvSpPr>
          <p:cNvPr id="4" name="Footer Placeholder 4">
            <a:extLst>
              <a:ext uri="{FF2B5EF4-FFF2-40B4-BE49-F238E27FC236}">
                <a16:creationId xmlns:a16="http://schemas.microsoft.com/office/drawing/2014/main" id="{B45EB1CF-45C9-4B1E-AC25-79810FF9A3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E79AF8-7456-4A9B-8726-4ABDF640B412}"/>
              </a:ext>
            </a:extLst>
          </p:cNvPr>
          <p:cNvSpPr>
            <a:spLocks noGrp="1"/>
          </p:cNvSpPr>
          <p:nvPr>
            <p:ph type="sldNum" sz="quarter" idx="12"/>
          </p:nvPr>
        </p:nvSpPr>
        <p:spPr/>
        <p:txBody>
          <a:bodyPr/>
          <a:lstStyle>
            <a:lvl1pPr>
              <a:defRPr/>
            </a:lvl1pPr>
          </a:lstStyle>
          <a:p>
            <a:fld id="{D9B18B27-63E5-4F9D-A869-2D67CDC87E96}" type="slidenum">
              <a:rPr lang="en-US" altLang="en-US"/>
              <a:pPr/>
              <a:t>‹#›</a:t>
            </a:fld>
            <a:endParaRPr lang="en-US" altLang="en-US"/>
          </a:p>
        </p:txBody>
      </p:sp>
    </p:spTree>
    <p:extLst>
      <p:ext uri="{BB962C8B-B14F-4D97-AF65-F5344CB8AC3E}">
        <p14:creationId xmlns:p14="http://schemas.microsoft.com/office/powerpoint/2010/main" val="44285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E89A314-8968-4A2C-8916-AD42B8895862}"/>
              </a:ext>
            </a:extLst>
          </p:cNvPr>
          <p:cNvSpPr>
            <a:spLocks noGrp="1"/>
          </p:cNvSpPr>
          <p:nvPr>
            <p:ph type="dt" sz="half" idx="10"/>
          </p:nvPr>
        </p:nvSpPr>
        <p:spPr/>
        <p:txBody>
          <a:bodyPr/>
          <a:lstStyle>
            <a:lvl1pPr>
              <a:defRPr/>
            </a:lvl1pPr>
          </a:lstStyle>
          <a:p>
            <a:pPr>
              <a:defRPr/>
            </a:pPr>
            <a:fld id="{E953C954-648C-4227-AF9B-C8253CA021F0}" type="datetimeFigureOut">
              <a:rPr lang="en-US" altLang="en-US"/>
              <a:pPr>
                <a:defRPr/>
              </a:pPr>
              <a:t>1/5/2018</a:t>
            </a:fld>
            <a:endParaRPr lang="en-US" altLang="en-US"/>
          </a:p>
        </p:txBody>
      </p:sp>
      <p:sp>
        <p:nvSpPr>
          <p:cNvPr id="3" name="Footer Placeholder 4">
            <a:extLst>
              <a:ext uri="{FF2B5EF4-FFF2-40B4-BE49-F238E27FC236}">
                <a16:creationId xmlns:a16="http://schemas.microsoft.com/office/drawing/2014/main" id="{30A67653-7DAC-403F-8B05-6AD3FE9034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1E668A-E0B0-4DFA-BC87-ABEF40CCD00E}"/>
              </a:ext>
            </a:extLst>
          </p:cNvPr>
          <p:cNvSpPr>
            <a:spLocks noGrp="1"/>
          </p:cNvSpPr>
          <p:nvPr>
            <p:ph type="sldNum" sz="quarter" idx="12"/>
          </p:nvPr>
        </p:nvSpPr>
        <p:spPr/>
        <p:txBody>
          <a:bodyPr/>
          <a:lstStyle>
            <a:lvl1pPr>
              <a:defRPr/>
            </a:lvl1pPr>
          </a:lstStyle>
          <a:p>
            <a:fld id="{3F86A04D-423E-41CB-8CED-F9C9D0A8E95C}" type="slidenum">
              <a:rPr lang="en-US" altLang="en-US"/>
              <a:pPr/>
              <a:t>‹#›</a:t>
            </a:fld>
            <a:endParaRPr lang="en-US" altLang="en-US"/>
          </a:p>
        </p:txBody>
      </p:sp>
    </p:spTree>
    <p:extLst>
      <p:ext uri="{BB962C8B-B14F-4D97-AF65-F5344CB8AC3E}">
        <p14:creationId xmlns:p14="http://schemas.microsoft.com/office/powerpoint/2010/main" val="674670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B57321-3882-46B3-B40A-47B22BE6484B}"/>
              </a:ext>
            </a:extLst>
          </p:cNvPr>
          <p:cNvSpPr>
            <a:spLocks noGrp="1"/>
          </p:cNvSpPr>
          <p:nvPr>
            <p:ph type="dt" sz="half" idx="10"/>
          </p:nvPr>
        </p:nvSpPr>
        <p:spPr/>
        <p:txBody>
          <a:bodyPr/>
          <a:lstStyle>
            <a:lvl1pPr>
              <a:defRPr/>
            </a:lvl1pPr>
          </a:lstStyle>
          <a:p>
            <a:pPr>
              <a:defRPr/>
            </a:pPr>
            <a:fld id="{8F4A11DF-8852-4EAC-A261-F361B6098E86}"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59AD3CEB-AFA0-40C5-8C6E-333D6D9B9D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D1A46D-6DE2-49DF-A4EA-75D39920DD1F}"/>
              </a:ext>
            </a:extLst>
          </p:cNvPr>
          <p:cNvSpPr>
            <a:spLocks noGrp="1"/>
          </p:cNvSpPr>
          <p:nvPr>
            <p:ph type="sldNum" sz="quarter" idx="12"/>
          </p:nvPr>
        </p:nvSpPr>
        <p:spPr/>
        <p:txBody>
          <a:bodyPr/>
          <a:lstStyle>
            <a:lvl1pPr>
              <a:defRPr/>
            </a:lvl1pPr>
          </a:lstStyle>
          <a:p>
            <a:fld id="{3862C0CD-35DF-4E71-8EAA-2A76504ACC6A}" type="slidenum">
              <a:rPr lang="en-US" altLang="en-US"/>
              <a:pPr/>
              <a:t>‹#›</a:t>
            </a:fld>
            <a:endParaRPr lang="en-US" altLang="en-US"/>
          </a:p>
        </p:txBody>
      </p:sp>
    </p:spTree>
    <p:extLst>
      <p:ext uri="{BB962C8B-B14F-4D97-AF65-F5344CB8AC3E}">
        <p14:creationId xmlns:p14="http://schemas.microsoft.com/office/powerpoint/2010/main" val="243925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C2E3C-BBA6-4FB9-B721-088539D8FF53}"/>
              </a:ext>
            </a:extLst>
          </p:cNvPr>
          <p:cNvSpPr>
            <a:spLocks noGrp="1"/>
          </p:cNvSpPr>
          <p:nvPr>
            <p:ph type="dt" sz="half" idx="10"/>
          </p:nvPr>
        </p:nvSpPr>
        <p:spPr/>
        <p:txBody>
          <a:bodyPr/>
          <a:lstStyle>
            <a:lvl1pPr>
              <a:defRPr/>
            </a:lvl1pPr>
          </a:lstStyle>
          <a:p>
            <a:pPr>
              <a:defRPr/>
            </a:pPr>
            <a:fld id="{A38AFF0A-14E9-45CA-BEDA-648597131C69}"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D561F0C1-FC47-473C-A9D4-555B66F1D1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903AC4-FF74-4C16-84E1-B07E44B044C1}"/>
              </a:ext>
            </a:extLst>
          </p:cNvPr>
          <p:cNvSpPr>
            <a:spLocks noGrp="1"/>
          </p:cNvSpPr>
          <p:nvPr>
            <p:ph type="sldNum" sz="quarter" idx="12"/>
          </p:nvPr>
        </p:nvSpPr>
        <p:spPr/>
        <p:txBody>
          <a:bodyPr/>
          <a:lstStyle>
            <a:lvl1pPr>
              <a:defRPr/>
            </a:lvl1pPr>
          </a:lstStyle>
          <a:p>
            <a:fld id="{32DC6ACC-B805-4916-84B9-6C70CE0E8EB2}" type="slidenum">
              <a:rPr lang="en-US" altLang="en-US"/>
              <a:pPr/>
              <a:t>‹#›</a:t>
            </a:fld>
            <a:endParaRPr lang="en-US" altLang="en-US"/>
          </a:p>
        </p:txBody>
      </p:sp>
    </p:spTree>
    <p:extLst>
      <p:ext uri="{BB962C8B-B14F-4D97-AF65-F5344CB8AC3E}">
        <p14:creationId xmlns:p14="http://schemas.microsoft.com/office/powerpoint/2010/main" val="3428820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E2C58D-288F-405A-875C-48CA6B7A078C}"/>
              </a:ext>
            </a:extLst>
          </p:cNvPr>
          <p:cNvSpPr>
            <a:spLocks noGrp="1"/>
          </p:cNvSpPr>
          <p:nvPr>
            <p:ph type="dt" sz="half" idx="10"/>
          </p:nvPr>
        </p:nvSpPr>
        <p:spPr/>
        <p:txBody>
          <a:bodyPr/>
          <a:lstStyle>
            <a:lvl1pPr>
              <a:defRPr/>
            </a:lvl1pPr>
          </a:lstStyle>
          <a:p>
            <a:pPr>
              <a:defRPr/>
            </a:pPr>
            <a:fld id="{7D392DF3-D10C-41A5-B596-434C4D266504}"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A218D145-DFB2-45E5-8BB3-CE70C39D7C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E4ACF1-906B-4758-9E80-7DA0E9508CB7}"/>
              </a:ext>
            </a:extLst>
          </p:cNvPr>
          <p:cNvSpPr>
            <a:spLocks noGrp="1"/>
          </p:cNvSpPr>
          <p:nvPr>
            <p:ph type="sldNum" sz="quarter" idx="12"/>
          </p:nvPr>
        </p:nvSpPr>
        <p:spPr/>
        <p:txBody>
          <a:bodyPr/>
          <a:lstStyle>
            <a:lvl1pPr>
              <a:defRPr/>
            </a:lvl1pPr>
          </a:lstStyle>
          <a:p>
            <a:fld id="{9087C4CE-8B41-4BF5-BE79-8FCD3ECA0B8D}" type="slidenum">
              <a:rPr lang="en-US" altLang="en-US"/>
              <a:pPr/>
              <a:t>‹#›</a:t>
            </a:fld>
            <a:endParaRPr lang="en-US" altLang="en-US"/>
          </a:p>
        </p:txBody>
      </p:sp>
    </p:spTree>
    <p:extLst>
      <p:ext uri="{BB962C8B-B14F-4D97-AF65-F5344CB8AC3E}">
        <p14:creationId xmlns:p14="http://schemas.microsoft.com/office/powerpoint/2010/main" val="3759285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AC977-842A-42EA-8CC8-0B22E6541AD5}"/>
              </a:ext>
            </a:extLst>
          </p:cNvPr>
          <p:cNvSpPr>
            <a:spLocks noGrp="1"/>
          </p:cNvSpPr>
          <p:nvPr>
            <p:ph type="dt" sz="half" idx="10"/>
          </p:nvPr>
        </p:nvSpPr>
        <p:spPr/>
        <p:txBody>
          <a:bodyPr/>
          <a:lstStyle>
            <a:lvl1pPr>
              <a:defRPr/>
            </a:lvl1pPr>
          </a:lstStyle>
          <a:p>
            <a:pPr>
              <a:defRPr/>
            </a:pPr>
            <a:fld id="{7BBC127C-4E01-4537-B407-D6577E7FB4C1}"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49BA1C87-908B-4954-9153-1EEAF79357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9A758F-5A98-446C-A3E4-3BCC93177A93}"/>
              </a:ext>
            </a:extLst>
          </p:cNvPr>
          <p:cNvSpPr>
            <a:spLocks noGrp="1"/>
          </p:cNvSpPr>
          <p:nvPr>
            <p:ph type="sldNum" sz="quarter" idx="12"/>
          </p:nvPr>
        </p:nvSpPr>
        <p:spPr/>
        <p:txBody>
          <a:bodyPr/>
          <a:lstStyle>
            <a:lvl1pPr>
              <a:defRPr/>
            </a:lvl1pPr>
          </a:lstStyle>
          <a:p>
            <a:fld id="{6478B135-8121-4D4E-AA72-57F0EFAE47B1}" type="slidenum">
              <a:rPr lang="en-US" altLang="en-US"/>
              <a:pPr/>
              <a:t>‹#›</a:t>
            </a:fld>
            <a:endParaRPr lang="en-US" altLang="en-US"/>
          </a:p>
        </p:txBody>
      </p:sp>
    </p:spTree>
    <p:extLst>
      <p:ext uri="{BB962C8B-B14F-4D97-AF65-F5344CB8AC3E}">
        <p14:creationId xmlns:p14="http://schemas.microsoft.com/office/powerpoint/2010/main" val="2339413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72009-3528-4958-95CB-8EF9890B3F16}"/>
              </a:ext>
            </a:extLst>
          </p:cNvPr>
          <p:cNvSpPr>
            <a:spLocks noGrp="1"/>
          </p:cNvSpPr>
          <p:nvPr>
            <p:ph type="dt" sz="half" idx="10"/>
          </p:nvPr>
        </p:nvSpPr>
        <p:spPr/>
        <p:txBody>
          <a:bodyPr/>
          <a:lstStyle>
            <a:lvl1pPr>
              <a:defRPr/>
            </a:lvl1pPr>
          </a:lstStyle>
          <a:p>
            <a:pPr>
              <a:defRPr/>
            </a:pPr>
            <a:fld id="{CCE811C0-FFED-4008-9392-F531AD0F9440}"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15278694-DF75-47F9-A8F8-DE159330DE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62B33B-D9E5-4BFA-980D-AA25BF427CC0}"/>
              </a:ext>
            </a:extLst>
          </p:cNvPr>
          <p:cNvSpPr>
            <a:spLocks noGrp="1"/>
          </p:cNvSpPr>
          <p:nvPr>
            <p:ph type="sldNum" sz="quarter" idx="12"/>
          </p:nvPr>
        </p:nvSpPr>
        <p:spPr/>
        <p:txBody>
          <a:bodyPr/>
          <a:lstStyle>
            <a:lvl1pPr>
              <a:defRPr/>
            </a:lvl1pPr>
          </a:lstStyle>
          <a:p>
            <a:fld id="{159F73EB-FE30-4701-BA8B-7CCD0EE916BD}" type="slidenum">
              <a:rPr lang="en-US" altLang="en-US"/>
              <a:pPr/>
              <a:t>‹#›</a:t>
            </a:fld>
            <a:endParaRPr lang="en-US" altLang="en-US"/>
          </a:p>
        </p:txBody>
      </p:sp>
    </p:spTree>
    <p:extLst>
      <p:ext uri="{BB962C8B-B14F-4D97-AF65-F5344CB8AC3E}">
        <p14:creationId xmlns:p14="http://schemas.microsoft.com/office/powerpoint/2010/main" val="271864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C7B8-FC9D-4E57-BF50-6033B662211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2D2A895-D30B-4907-9662-FD8A1A6184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CFC6A3D-1581-4201-82FB-EB9E9B35D16B}"/>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DFB59A02-8340-4A96-94A5-8A24153D1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2FEA0-CBB6-49A9-BAAE-DBE31CF62412}"/>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29127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40C1D-865B-4A87-A18D-D288AA571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7A741-0D38-44C8-A7A2-5F3E9B102E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93652-7FD1-435E-8FE2-08DCF786C9BD}"/>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CCB434C7-DB7C-4B38-9FC7-59B11DC9B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9567D-9450-4C8B-AF70-E79384789497}"/>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1106068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86A3-E1C4-4B22-8912-13F2AF2BD8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C4968EB-E7E7-4C9C-965F-91A34F40547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885955-0224-4BD6-B1DC-8BD76F051CC5}"/>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951CE23A-DF6F-4CA0-BD72-4CA5646EC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9D521-96E3-4E48-AC9F-856EF6C97B58}"/>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289941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3FE8-0775-492F-97CE-15E9C4A4D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EDB59-DE42-4BA4-8350-B6E2DB57C93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E9608-05FD-49EB-A9AA-79F6F73F866F}"/>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95BF49-E8CB-4586-A940-8E36D5EC6B23}"/>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6" name="Footer Placeholder 5">
            <a:extLst>
              <a:ext uri="{FF2B5EF4-FFF2-40B4-BE49-F238E27FC236}">
                <a16:creationId xmlns:a16="http://schemas.microsoft.com/office/drawing/2014/main" id="{5E88A040-A1C6-4DA4-ACCE-F8A6B0C3B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B0FD8-99C3-466D-B82E-B7C3997AD738}"/>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397331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EA44-F950-4917-B588-74C80778E06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88267F-EAE7-4978-B04F-CC4230A119C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6C935C5-D04B-406D-8BCC-11BFD85BA79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E28A7-37EB-4E40-9BF3-99359B51DF8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B847F53-0FA7-43B4-8AC8-0CEEE971C69E}"/>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E0ECB-296F-47DF-AAAA-2FA6CFFD8678}"/>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8" name="Footer Placeholder 7">
            <a:extLst>
              <a:ext uri="{FF2B5EF4-FFF2-40B4-BE49-F238E27FC236}">
                <a16:creationId xmlns:a16="http://schemas.microsoft.com/office/drawing/2014/main" id="{19C77CE2-036D-4FFF-B7FB-BA67A8AAA9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EE3D-F344-4D50-976F-EF502CBE277F}"/>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1202687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CD32-B516-4B5F-8888-014F3A89A7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7150B6-D21E-40FE-9206-BB2BCDCED7F0}"/>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4" name="Footer Placeholder 3">
            <a:extLst>
              <a:ext uri="{FF2B5EF4-FFF2-40B4-BE49-F238E27FC236}">
                <a16:creationId xmlns:a16="http://schemas.microsoft.com/office/drawing/2014/main" id="{6FE0B243-6D1B-492C-9BF1-76BDD2FDE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FA55C3-AADD-43E3-9337-9F27EE0D667A}"/>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1469550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2F946-9EDE-4983-B5F6-C130D1B14F1D}"/>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3" name="Footer Placeholder 2">
            <a:extLst>
              <a:ext uri="{FF2B5EF4-FFF2-40B4-BE49-F238E27FC236}">
                <a16:creationId xmlns:a16="http://schemas.microsoft.com/office/drawing/2014/main" id="{EFA4475C-B71F-400A-B7BE-1EE626B330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CFFCC3-0234-4B4B-BF85-7874C1724BBF}"/>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326220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3D350A-4849-41B6-A589-3D199DB41CD9}"/>
              </a:ext>
            </a:extLst>
          </p:cNvPr>
          <p:cNvSpPr>
            <a:spLocks noGrp="1"/>
          </p:cNvSpPr>
          <p:nvPr>
            <p:ph type="dt" sz="half" idx="10"/>
          </p:nvPr>
        </p:nvSpPr>
        <p:spPr/>
        <p:txBody>
          <a:bodyPr/>
          <a:lstStyle>
            <a:lvl1pPr>
              <a:defRPr/>
            </a:lvl1pPr>
          </a:lstStyle>
          <a:p>
            <a:pPr>
              <a:defRPr/>
            </a:pPr>
            <a:fld id="{1F22EB3C-DCFD-434F-9B0C-CDFFD4D9E979}"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6511FAB2-EF7D-4F0E-A356-C67E68E3FB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1AD2AF-497D-45A1-86D8-4AED8FC2A6A8}"/>
              </a:ext>
            </a:extLst>
          </p:cNvPr>
          <p:cNvSpPr>
            <a:spLocks noGrp="1"/>
          </p:cNvSpPr>
          <p:nvPr>
            <p:ph type="sldNum" sz="quarter" idx="12"/>
          </p:nvPr>
        </p:nvSpPr>
        <p:spPr/>
        <p:txBody>
          <a:bodyPr/>
          <a:lstStyle>
            <a:lvl1pPr>
              <a:defRPr/>
            </a:lvl1pPr>
          </a:lstStyle>
          <a:p>
            <a:fld id="{5A350660-724F-45E8-B095-222D09D8908F}" type="slidenum">
              <a:rPr lang="en-US" altLang="en-US"/>
              <a:pPr/>
              <a:t>‹#›</a:t>
            </a:fld>
            <a:endParaRPr lang="en-US" altLang="en-US"/>
          </a:p>
        </p:txBody>
      </p:sp>
    </p:spTree>
    <p:extLst>
      <p:ext uri="{BB962C8B-B14F-4D97-AF65-F5344CB8AC3E}">
        <p14:creationId xmlns:p14="http://schemas.microsoft.com/office/powerpoint/2010/main" val="922098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A05B2-57E7-4447-9639-FE77FA3EC62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0AFDA6-EBC2-4863-9042-E7145034E50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B9B6B-95DF-45ED-AD38-37F93D46BEF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FA726B2-29A5-4E81-A12D-AC3B4B54A77D}"/>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6" name="Footer Placeholder 5">
            <a:extLst>
              <a:ext uri="{FF2B5EF4-FFF2-40B4-BE49-F238E27FC236}">
                <a16:creationId xmlns:a16="http://schemas.microsoft.com/office/drawing/2014/main" id="{84471618-4E13-4B36-AAAE-6BECC7C05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C8286-2B22-468D-87A4-3A9B406BF37F}"/>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3488291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430B-452E-463E-B5A9-3618439E59E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6F4754-C9CB-463D-86E6-D92D8774E57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AD96CC-0D14-46D0-AE5D-62E90727480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78F01A4-62B9-45D5-B0BF-CE1AEFDD8C2A}"/>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6" name="Footer Placeholder 5">
            <a:extLst>
              <a:ext uri="{FF2B5EF4-FFF2-40B4-BE49-F238E27FC236}">
                <a16:creationId xmlns:a16="http://schemas.microsoft.com/office/drawing/2014/main" id="{8D7100A4-AEF4-46F0-ADB8-4AAFA626D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1A36F-963D-4290-9C4B-9191174CACAE}"/>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23399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0973-4B7C-478C-BA25-A93F12CFC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5237F-2927-4B49-852B-D057BA7E3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21830-875A-42AB-8133-687F3F3A6361}"/>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89AFB295-5FBF-4D3A-800F-007C82765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19CE1-3E20-4DF0-B9D6-EC212C770DF0}"/>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1035615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6BEF6-2772-4A02-A529-09E052D335C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DB1A37-485C-4A0D-9441-4120CAE7EEC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C5A8F-F496-4032-B0C1-594B54AE4981}"/>
              </a:ext>
            </a:extLst>
          </p:cNvPr>
          <p:cNvSpPr>
            <a:spLocks noGrp="1"/>
          </p:cNvSpPr>
          <p:nvPr>
            <p:ph type="dt" sz="half" idx="10"/>
          </p:nvPr>
        </p:nvSpPr>
        <p:spPr/>
        <p:txBody>
          <a:body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23BA1AF7-C8B4-41DB-8721-2F96B1E86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B07C2-91CB-4D35-98D4-0EEEC730F680}"/>
              </a:ext>
            </a:extLst>
          </p:cNvPr>
          <p:cNvSpPr>
            <a:spLocks noGrp="1"/>
          </p:cNvSpPr>
          <p:nvPr>
            <p:ph type="sldNum" sz="quarter" idx="12"/>
          </p:nvPr>
        </p:nvSpPr>
        <p:spPr/>
        <p:txBody>
          <a:bodyPr/>
          <a:lstStyle/>
          <a:p>
            <a:fld id="{ADC0C0BD-9A35-480E-9D70-92B8C1404730}" type="slidenum">
              <a:rPr lang="en-US" smtClean="0"/>
              <a:t>‹#›</a:t>
            </a:fld>
            <a:endParaRPr lang="en-US"/>
          </a:p>
        </p:txBody>
      </p:sp>
    </p:spTree>
    <p:extLst>
      <p:ext uri="{BB962C8B-B14F-4D97-AF65-F5344CB8AC3E}">
        <p14:creationId xmlns:p14="http://schemas.microsoft.com/office/powerpoint/2010/main" val="2428096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051" y="35624"/>
            <a:ext cx="8551477" cy="552203"/>
          </a:xfrm>
          <a:prstGeom prst="rect">
            <a:avLst/>
          </a:prstGeom>
        </p:spPr>
        <p:txBody>
          <a:bodyPr/>
          <a:lstStyle>
            <a:lvl1pPr>
              <a:defRPr sz="2520" b="0" cap="small" baseline="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284051" y="863930"/>
            <a:ext cx="8586819" cy="3837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7243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209B9A9-62AD-4EEC-8E96-A5A0285901D8}"/>
              </a:ext>
            </a:extLst>
          </p:cNvPr>
          <p:cNvSpPr>
            <a:spLocks noGrp="1"/>
          </p:cNvSpPr>
          <p:nvPr>
            <p:ph type="dt" sz="half" idx="10"/>
          </p:nvPr>
        </p:nvSpPr>
        <p:spPr/>
        <p:txBody>
          <a:bodyPr/>
          <a:lstStyle>
            <a:lvl1pPr>
              <a:defRPr/>
            </a:lvl1pPr>
          </a:lstStyle>
          <a:p>
            <a:pPr>
              <a:defRPr/>
            </a:pPr>
            <a:fld id="{77E73061-EA97-4EF3-A11D-610611AA2EE7}"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026B37E7-D755-49CE-B553-462F6B904D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8DA659-0D22-4307-8FE7-D4AE88B3F602}"/>
              </a:ext>
            </a:extLst>
          </p:cNvPr>
          <p:cNvSpPr>
            <a:spLocks noGrp="1"/>
          </p:cNvSpPr>
          <p:nvPr>
            <p:ph type="sldNum" sz="quarter" idx="12"/>
          </p:nvPr>
        </p:nvSpPr>
        <p:spPr/>
        <p:txBody>
          <a:bodyPr/>
          <a:lstStyle>
            <a:lvl1pPr>
              <a:defRPr/>
            </a:lvl1pPr>
          </a:lstStyle>
          <a:p>
            <a:fld id="{D2079117-49C5-4486-978A-A5067E1B8273}" type="slidenum">
              <a:rPr lang="en-US" altLang="en-US"/>
              <a:pPr/>
              <a:t>‹#›</a:t>
            </a:fld>
            <a:endParaRPr lang="en-US" altLang="en-US"/>
          </a:p>
        </p:txBody>
      </p:sp>
    </p:spTree>
    <p:extLst>
      <p:ext uri="{BB962C8B-B14F-4D97-AF65-F5344CB8AC3E}">
        <p14:creationId xmlns:p14="http://schemas.microsoft.com/office/powerpoint/2010/main" val="118147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35B6C3-71A3-440F-8024-7CBDFB71CB32}"/>
              </a:ext>
            </a:extLst>
          </p:cNvPr>
          <p:cNvSpPr>
            <a:spLocks noGrp="1"/>
          </p:cNvSpPr>
          <p:nvPr>
            <p:ph type="dt" sz="half" idx="10"/>
          </p:nvPr>
        </p:nvSpPr>
        <p:spPr/>
        <p:txBody>
          <a:bodyPr/>
          <a:lstStyle>
            <a:lvl1pPr>
              <a:defRPr/>
            </a:lvl1pPr>
          </a:lstStyle>
          <a:p>
            <a:pPr>
              <a:defRPr/>
            </a:pPr>
            <a:fld id="{381C0A58-2E4C-41F4-9CC4-8483EA4F43B4}" type="datetimeFigureOut">
              <a:rPr lang="en-US" altLang="en-US"/>
              <a:pPr>
                <a:defRPr/>
              </a:pPr>
              <a:t>1/5/2018</a:t>
            </a:fld>
            <a:endParaRPr lang="en-US" altLang="en-US"/>
          </a:p>
        </p:txBody>
      </p:sp>
      <p:sp>
        <p:nvSpPr>
          <p:cNvPr id="8" name="Footer Placeholder 4">
            <a:extLst>
              <a:ext uri="{FF2B5EF4-FFF2-40B4-BE49-F238E27FC236}">
                <a16:creationId xmlns:a16="http://schemas.microsoft.com/office/drawing/2014/main" id="{B8AEC0F5-E8EA-4B9E-9B57-EADB903BF6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3B5B9F5-81DA-41A1-ABDC-68B744778C4A}"/>
              </a:ext>
            </a:extLst>
          </p:cNvPr>
          <p:cNvSpPr>
            <a:spLocks noGrp="1"/>
          </p:cNvSpPr>
          <p:nvPr>
            <p:ph type="sldNum" sz="quarter" idx="12"/>
          </p:nvPr>
        </p:nvSpPr>
        <p:spPr/>
        <p:txBody>
          <a:bodyPr/>
          <a:lstStyle>
            <a:lvl1pPr>
              <a:defRPr/>
            </a:lvl1pPr>
          </a:lstStyle>
          <a:p>
            <a:fld id="{D9FCF488-12B0-4283-BAB6-01F2519CC17F}" type="slidenum">
              <a:rPr lang="en-US" altLang="en-US"/>
              <a:pPr/>
              <a:t>‹#›</a:t>
            </a:fld>
            <a:endParaRPr lang="en-US" altLang="en-US"/>
          </a:p>
        </p:txBody>
      </p:sp>
    </p:spTree>
    <p:extLst>
      <p:ext uri="{BB962C8B-B14F-4D97-AF65-F5344CB8AC3E}">
        <p14:creationId xmlns:p14="http://schemas.microsoft.com/office/powerpoint/2010/main" val="10108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4270167-579B-4F7A-8545-B67EE00C3A21}"/>
              </a:ext>
            </a:extLst>
          </p:cNvPr>
          <p:cNvSpPr>
            <a:spLocks noGrp="1"/>
          </p:cNvSpPr>
          <p:nvPr>
            <p:ph type="dt" sz="half" idx="10"/>
          </p:nvPr>
        </p:nvSpPr>
        <p:spPr/>
        <p:txBody>
          <a:bodyPr/>
          <a:lstStyle>
            <a:lvl1pPr>
              <a:defRPr/>
            </a:lvl1pPr>
          </a:lstStyle>
          <a:p>
            <a:pPr>
              <a:defRPr/>
            </a:pPr>
            <a:fld id="{B0DEB2E7-6C8C-4F8E-BC11-DE2F7E6EC37E}" type="datetimeFigureOut">
              <a:rPr lang="en-US" altLang="en-US"/>
              <a:pPr>
                <a:defRPr/>
              </a:pPr>
              <a:t>1/5/2018</a:t>
            </a:fld>
            <a:endParaRPr lang="en-US" altLang="en-US"/>
          </a:p>
        </p:txBody>
      </p:sp>
      <p:sp>
        <p:nvSpPr>
          <p:cNvPr id="4" name="Footer Placeholder 4">
            <a:extLst>
              <a:ext uri="{FF2B5EF4-FFF2-40B4-BE49-F238E27FC236}">
                <a16:creationId xmlns:a16="http://schemas.microsoft.com/office/drawing/2014/main" id="{330FFF5F-C370-4D6F-A970-865B7A78BD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8274CE-3DDB-47B2-B7EF-49E6813521B2}"/>
              </a:ext>
            </a:extLst>
          </p:cNvPr>
          <p:cNvSpPr>
            <a:spLocks noGrp="1"/>
          </p:cNvSpPr>
          <p:nvPr>
            <p:ph type="sldNum" sz="quarter" idx="12"/>
          </p:nvPr>
        </p:nvSpPr>
        <p:spPr/>
        <p:txBody>
          <a:bodyPr/>
          <a:lstStyle>
            <a:lvl1pPr>
              <a:defRPr/>
            </a:lvl1pPr>
          </a:lstStyle>
          <a:p>
            <a:fld id="{BC870C68-8D89-4006-A7CD-9FFA33EBEAB5}" type="slidenum">
              <a:rPr lang="en-US" altLang="en-US"/>
              <a:pPr/>
              <a:t>‹#›</a:t>
            </a:fld>
            <a:endParaRPr lang="en-US" altLang="en-US"/>
          </a:p>
        </p:txBody>
      </p:sp>
    </p:spTree>
    <p:extLst>
      <p:ext uri="{BB962C8B-B14F-4D97-AF65-F5344CB8AC3E}">
        <p14:creationId xmlns:p14="http://schemas.microsoft.com/office/powerpoint/2010/main" val="60556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B938AC-6DB2-492B-BCB1-2FDF082190FF}"/>
              </a:ext>
            </a:extLst>
          </p:cNvPr>
          <p:cNvSpPr>
            <a:spLocks noGrp="1"/>
          </p:cNvSpPr>
          <p:nvPr>
            <p:ph type="dt" sz="half" idx="10"/>
          </p:nvPr>
        </p:nvSpPr>
        <p:spPr/>
        <p:txBody>
          <a:bodyPr/>
          <a:lstStyle>
            <a:lvl1pPr>
              <a:defRPr/>
            </a:lvl1pPr>
          </a:lstStyle>
          <a:p>
            <a:pPr>
              <a:defRPr/>
            </a:pPr>
            <a:fld id="{F13BF63E-62BE-4465-ADD2-C8D2B3A68102}" type="datetimeFigureOut">
              <a:rPr lang="en-US" altLang="en-US"/>
              <a:pPr>
                <a:defRPr/>
              </a:pPr>
              <a:t>1/5/2018</a:t>
            </a:fld>
            <a:endParaRPr lang="en-US" altLang="en-US"/>
          </a:p>
        </p:txBody>
      </p:sp>
      <p:sp>
        <p:nvSpPr>
          <p:cNvPr id="3" name="Footer Placeholder 4">
            <a:extLst>
              <a:ext uri="{FF2B5EF4-FFF2-40B4-BE49-F238E27FC236}">
                <a16:creationId xmlns:a16="http://schemas.microsoft.com/office/drawing/2014/main" id="{39B46454-B8A7-42B1-9FB6-78B946518C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012F62E-1DC0-42CE-8F43-3B7D19402202}"/>
              </a:ext>
            </a:extLst>
          </p:cNvPr>
          <p:cNvSpPr>
            <a:spLocks noGrp="1"/>
          </p:cNvSpPr>
          <p:nvPr>
            <p:ph type="sldNum" sz="quarter" idx="12"/>
          </p:nvPr>
        </p:nvSpPr>
        <p:spPr/>
        <p:txBody>
          <a:bodyPr/>
          <a:lstStyle>
            <a:lvl1pPr>
              <a:defRPr/>
            </a:lvl1pPr>
          </a:lstStyle>
          <a:p>
            <a:fld id="{50B8C21E-D735-46BE-B148-6C77FDBAD934}" type="slidenum">
              <a:rPr lang="en-US" altLang="en-US"/>
              <a:pPr/>
              <a:t>‹#›</a:t>
            </a:fld>
            <a:endParaRPr lang="en-US" altLang="en-US"/>
          </a:p>
        </p:txBody>
      </p:sp>
    </p:spTree>
    <p:extLst>
      <p:ext uri="{BB962C8B-B14F-4D97-AF65-F5344CB8AC3E}">
        <p14:creationId xmlns:p14="http://schemas.microsoft.com/office/powerpoint/2010/main" val="20532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9B736E-F554-4311-B60A-0C7633045E8A}"/>
              </a:ext>
            </a:extLst>
          </p:cNvPr>
          <p:cNvSpPr>
            <a:spLocks noGrp="1"/>
          </p:cNvSpPr>
          <p:nvPr>
            <p:ph type="dt" sz="half" idx="10"/>
          </p:nvPr>
        </p:nvSpPr>
        <p:spPr/>
        <p:txBody>
          <a:bodyPr/>
          <a:lstStyle>
            <a:lvl1pPr>
              <a:defRPr/>
            </a:lvl1pPr>
          </a:lstStyle>
          <a:p>
            <a:pPr>
              <a:defRPr/>
            </a:pPr>
            <a:fld id="{E4F67866-6891-4908-8A34-1EC99BC5092A}"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57B3CD1F-7291-43EC-B472-AE24B735FB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EA94FA-348C-414F-8A52-5011345F6574}"/>
              </a:ext>
            </a:extLst>
          </p:cNvPr>
          <p:cNvSpPr>
            <a:spLocks noGrp="1"/>
          </p:cNvSpPr>
          <p:nvPr>
            <p:ph type="sldNum" sz="quarter" idx="12"/>
          </p:nvPr>
        </p:nvSpPr>
        <p:spPr/>
        <p:txBody>
          <a:bodyPr/>
          <a:lstStyle>
            <a:lvl1pPr>
              <a:defRPr/>
            </a:lvl1pPr>
          </a:lstStyle>
          <a:p>
            <a:fld id="{B71151A9-6100-4CD4-BD71-546D942B308B}" type="slidenum">
              <a:rPr lang="en-US" altLang="en-US"/>
              <a:pPr/>
              <a:t>‹#›</a:t>
            </a:fld>
            <a:endParaRPr lang="en-US" altLang="en-US"/>
          </a:p>
        </p:txBody>
      </p:sp>
    </p:spTree>
    <p:extLst>
      <p:ext uri="{BB962C8B-B14F-4D97-AF65-F5344CB8AC3E}">
        <p14:creationId xmlns:p14="http://schemas.microsoft.com/office/powerpoint/2010/main" val="266960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6561B4A-BC5B-43A7-813D-0A63251EC16C}"/>
              </a:ext>
            </a:extLst>
          </p:cNvPr>
          <p:cNvSpPr>
            <a:spLocks noGrp="1"/>
          </p:cNvSpPr>
          <p:nvPr>
            <p:ph type="dt" sz="half" idx="10"/>
          </p:nvPr>
        </p:nvSpPr>
        <p:spPr/>
        <p:txBody>
          <a:bodyPr/>
          <a:lstStyle>
            <a:lvl1pPr>
              <a:defRPr/>
            </a:lvl1pPr>
          </a:lstStyle>
          <a:p>
            <a:pPr>
              <a:defRPr/>
            </a:pPr>
            <a:fld id="{A4665F93-2EC9-482B-B352-9CB4106DED9F}" type="datetimeFigureOut">
              <a:rPr lang="en-US" altLang="en-US"/>
              <a:pPr>
                <a:defRPr/>
              </a:pPr>
              <a:t>1/5/2018</a:t>
            </a:fld>
            <a:endParaRPr lang="en-US" altLang="en-US"/>
          </a:p>
        </p:txBody>
      </p:sp>
      <p:sp>
        <p:nvSpPr>
          <p:cNvPr id="6" name="Footer Placeholder 4">
            <a:extLst>
              <a:ext uri="{FF2B5EF4-FFF2-40B4-BE49-F238E27FC236}">
                <a16:creationId xmlns:a16="http://schemas.microsoft.com/office/drawing/2014/main" id="{B03EB7B3-3F4C-477F-9798-F59811762C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CFC342-9ACA-4C80-844C-506234A0D8EB}"/>
              </a:ext>
            </a:extLst>
          </p:cNvPr>
          <p:cNvSpPr>
            <a:spLocks noGrp="1"/>
          </p:cNvSpPr>
          <p:nvPr>
            <p:ph type="sldNum" sz="quarter" idx="12"/>
          </p:nvPr>
        </p:nvSpPr>
        <p:spPr/>
        <p:txBody>
          <a:bodyPr/>
          <a:lstStyle>
            <a:lvl1pPr>
              <a:defRPr/>
            </a:lvl1pPr>
          </a:lstStyle>
          <a:p>
            <a:fld id="{A495C2D5-9AD6-423E-81F0-1C5E31B1FBEC}" type="slidenum">
              <a:rPr lang="en-US" altLang="en-US"/>
              <a:pPr/>
              <a:t>‹#›</a:t>
            </a:fld>
            <a:endParaRPr lang="en-US" altLang="en-US"/>
          </a:p>
        </p:txBody>
      </p:sp>
    </p:spTree>
    <p:extLst>
      <p:ext uri="{BB962C8B-B14F-4D97-AF65-F5344CB8AC3E}">
        <p14:creationId xmlns:p14="http://schemas.microsoft.com/office/powerpoint/2010/main" val="32360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4A3798-25A1-4E81-A737-C05E9FCB3805}"/>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D7C6DD5-ADDB-4551-9530-1C193C788C05}"/>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CF9669-943D-4EE3-A92C-435E7283C756}"/>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90A2"/>
                </a:solidFill>
                <a:cs typeface="Arial" pitchFamily="34" charset="0"/>
              </a:defRPr>
            </a:lvl1pPr>
          </a:lstStyle>
          <a:p>
            <a:pPr>
              <a:defRPr/>
            </a:pPr>
            <a:fld id="{E4DB6643-8D58-4416-97B7-02A5677F04C4}"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9E116621-FE62-432C-9C36-1B14418B33E6}"/>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CC478FB-BDDD-4E91-878C-3E5B1A6BF409}"/>
              </a:ext>
            </a:extLst>
          </p:cNvPr>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58B8646E-BE77-4619-BF5F-440A609CA6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94" r:id="rId10"/>
    <p:sldLayoutId id="2147483795"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3F9C4DF-D54C-4302-B622-F2125DEFAE0D}"/>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5216D03-5B39-467F-B20D-CB169028ED3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BEA0CB-E269-4361-89E8-CC229AE9881C}"/>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709A7769-82EB-4538-B640-DF1D994A5F47}" type="datetimeFigureOut">
              <a:rPr lang="en-US" altLang="en-US"/>
              <a:pPr>
                <a:defRPr/>
              </a:pPr>
              <a:t>1/5/2018</a:t>
            </a:fld>
            <a:endParaRPr lang="en-US" altLang="en-US"/>
          </a:p>
        </p:txBody>
      </p:sp>
      <p:sp>
        <p:nvSpPr>
          <p:cNvPr id="5" name="Footer Placeholder 4">
            <a:extLst>
              <a:ext uri="{FF2B5EF4-FFF2-40B4-BE49-F238E27FC236}">
                <a16:creationId xmlns:a16="http://schemas.microsoft.com/office/drawing/2014/main" id="{6982A5F4-578C-4994-8975-FECC84B96AA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Franklin Gothic Book"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BF5FD6A6-4647-4580-9029-6F69D62EF29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FC54697-C63B-4AA8-879B-84F2AA253F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B8A3A-496D-4004-A5C8-AECBDB6DD9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900EFF-421D-4801-90D4-E73D60855D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5EA55-E587-4C28-B431-AA5B88A8957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C79D079-F1BD-40C1-9182-7D85B436EC5F}" type="datetimeFigureOut">
              <a:rPr lang="en-US" smtClean="0"/>
              <a:t>1/5/2018</a:t>
            </a:fld>
            <a:endParaRPr lang="en-US"/>
          </a:p>
        </p:txBody>
      </p:sp>
      <p:sp>
        <p:nvSpPr>
          <p:cNvPr id="5" name="Footer Placeholder 4">
            <a:extLst>
              <a:ext uri="{FF2B5EF4-FFF2-40B4-BE49-F238E27FC236}">
                <a16:creationId xmlns:a16="http://schemas.microsoft.com/office/drawing/2014/main" id="{1D0EAF12-0C59-4737-B8F4-180599BD57F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88A60-7C7C-42E1-AD21-9F7D4D36121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DC0C0BD-9A35-480E-9D70-92B8C1404730}" type="slidenum">
              <a:rPr lang="en-US" smtClean="0"/>
              <a:t>‹#›</a:t>
            </a:fld>
            <a:endParaRPr lang="en-US"/>
          </a:p>
        </p:txBody>
      </p:sp>
    </p:spTree>
    <p:extLst>
      <p:ext uri="{BB962C8B-B14F-4D97-AF65-F5344CB8AC3E}">
        <p14:creationId xmlns:p14="http://schemas.microsoft.com/office/powerpoint/2010/main" val="383252184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2437" y="-3424"/>
            <a:ext cx="9139124" cy="5143499"/>
          </a:xfrm>
          <a:prstGeom prst="rect">
            <a:avLst/>
          </a:prstGeom>
        </p:spPr>
      </p:pic>
      <p:sp>
        <p:nvSpPr>
          <p:cNvPr id="723972" name="Rectangle 4"/>
          <p:cNvSpPr>
            <a:spLocks noGrp="1" noChangeArrowheads="1"/>
          </p:cNvSpPr>
          <p:nvPr>
            <p:ph type="body" idx="1"/>
          </p:nvPr>
        </p:nvSpPr>
        <p:spPr bwMode="auto">
          <a:xfrm>
            <a:off x="284051" y="863929"/>
            <a:ext cx="8670925" cy="38757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3"/>
          <p:cNvSpPr>
            <a:spLocks noGrp="1" noChangeArrowheads="1"/>
          </p:cNvSpPr>
          <p:nvPr>
            <p:ph type="title"/>
          </p:nvPr>
        </p:nvSpPr>
        <p:spPr bwMode="auto">
          <a:xfrm>
            <a:off x="284051" y="35624"/>
            <a:ext cx="8670925" cy="5522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5" name="Slide Number Placeholder 6"/>
          <p:cNvSpPr txBox="1">
            <a:spLocks/>
          </p:cNvSpPr>
          <p:nvPr/>
        </p:nvSpPr>
        <p:spPr>
          <a:xfrm>
            <a:off x="8576734" y="-2639"/>
            <a:ext cx="638102" cy="276958"/>
          </a:xfrm>
          <a:prstGeom prst="rect">
            <a:avLst/>
          </a:prstGeom>
          <a:noFill/>
        </p:spPr>
        <p:txBody>
          <a:bodyPr/>
          <a:lstStyle>
            <a:lvl1pPr algn="r">
              <a:defRPr/>
            </a:lvl1pPr>
          </a:lstStyle>
          <a:p>
            <a:pPr defTabSz="822960">
              <a:defRPr/>
            </a:pPr>
            <a:fld id="{CFDB4C24-AF86-4570-89B5-45F4BCA33779}" type="slidenum">
              <a:rPr lang="en-US" sz="720" smtClean="0">
                <a:solidFill>
                  <a:srgbClr val="FFFFFF"/>
                </a:solidFill>
              </a:rPr>
              <a:pPr defTabSz="822960">
                <a:defRPr/>
              </a:pPr>
              <a:t>‹#›</a:t>
            </a:fld>
            <a:endParaRPr lang="en-US" sz="720" dirty="0">
              <a:solidFill>
                <a:srgbClr val="FFFFFF"/>
              </a:solidFill>
            </a:endParaRPr>
          </a:p>
        </p:txBody>
      </p:sp>
      <p:sp>
        <p:nvSpPr>
          <p:cNvPr id="7" name="Rectangle 6"/>
          <p:cNvSpPr/>
          <p:nvPr userDrawn="1"/>
        </p:nvSpPr>
        <p:spPr>
          <a:xfrm>
            <a:off x="44077" y="4953529"/>
            <a:ext cx="564578" cy="161583"/>
          </a:xfrm>
          <a:prstGeom prst="rect">
            <a:avLst/>
          </a:prstGeom>
        </p:spPr>
        <p:txBody>
          <a:bodyPr wrap="none">
            <a:spAutoFit/>
          </a:bodyPr>
          <a:lstStyle/>
          <a:p>
            <a:r>
              <a:rPr lang="en-US" sz="450" dirty="0"/>
              <a:t>IM2-280-16 .v3</a:t>
            </a:r>
          </a:p>
        </p:txBody>
      </p:sp>
    </p:spTree>
    <p:extLst>
      <p:ext uri="{BB962C8B-B14F-4D97-AF65-F5344CB8AC3E}">
        <p14:creationId xmlns:p14="http://schemas.microsoft.com/office/powerpoint/2010/main" val="2340868244"/>
      </p:ext>
    </p:extLst>
  </p:cSld>
  <p:clrMap bg1="dk2" tx1="lt1" bg2="dk1" tx2="lt2" accent1="accent1" accent2="accent2" accent3="accent3" accent4="accent4" accent5="accent5" accent6="accent6" hlink="hlink" folHlink="folHlink"/>
  <p:sldLayoutIdLst>
    <p:sldLayoutId id="2147483809" r:id="rId1"/>
  </p:sldLayoutIdLst>
  <p:transition>
    <p:fade/>
  </p:transition>
  <p:hf sldNum="0" hdr="0" ftr="0" dt="0"/>
  <p:txStyles>
    <p:titleStyle>
      <a:lvl1pPr algn="l" rtl="0" eaLnBrk="1" fontAlgn="base" hangingPunct="1">
        <a:spcBef>
          <a:spcPct val="0"/>
        </a:spcBef>
        <a:spcAft>
          <a:spcPct val="0"/>
        </a:spcAft>
        <a:defRPr sz="2520" b="0" cap="small" baseline="0">
          <a:solidFill>
            <a:schemeClr val="tx2"/>
          </a:solidFill>
          <a:effectLst/>
          <a:latin typeface="+mj-lt"/>
          <a:ea typeface="+mj-ea"/>
          <a:cs typeface="+mj-cs"/>
        </a:defRPr>
      </a:lvl1pPr>
      <a:lvl2pPr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5pPr>
      <a:lvl6pPr marL="411480"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822960"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234440"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645920" algn="ctr" rtl="0" eaLnBrk="1" fontAlgn="base" hangingPunct="1">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08610" indent="-308610" algn="l" rtl="0" eaLnBrk="1" fontAlgn="base" hangingPunct="1">
        <a:spcBef>
          <a:spcPct val="20000"/>
        </a:spcBef>
        <a:spcAft>
          <a:spcPct val="0"/>
        </a:spcAft>
        <a:buClr>
          <a:schemeClr val="tx2"/>
        </a:buClr>
        <a:buChar char="•"/>
        <a:defRPr sz="1800" b="0">
          <a:solidFill>
            <a:schemeClr val="tx1"/>
          </a:solidFill>
          <a:effectLst/>
          <a:latin typeface="+mn-lt"/>
          <a:ea typeface="+mn-ea"/>
          <a:cs typeface="+mn-cs"/>
        </a:defRPr>
      </a:lvl1pPr>
      <a:lvl2pPr marL="668655" indent="-257175" algn="l" rtl="0" eaLnBrk="1" fontAlgn="base" hangingPunct="1">
        <a:spcBef>
          <a:spcPct val="20000"/>
        </a:spcBef>
        <a:spcAft>
          <a:spcPct val="0"/>
        </a:spcAft>
        <a:buClr>
          <a:schemeClr val="tx1"/>
        </a:buClr>
        <a:buChar char="–"/>
        <a:defRPr sz="1620" b="0">
          <a:solidFill>
            <a:schemeClr val="tx1"/>
          </a:solidFill>
          <a:effectLst/>
          <a:latin typeface="+mn-lt"/>
        </a:defRPr>
      </a:lvl2pPr>
      <a:lvl3pPr marL="1028700" indent="-205740" algn="l" rtl="0" eaLnBrk="1" fontAlgn="base" hangingPunct="1">
        <a:spcBef>
          <a:spcPct val="20000"/>
        </a:spcBef>
        <a:spcAft>
          <a:spcPct val="0"/>
        </a:spcAft>
        <a:buClr>
          <a:schemeClr val="hlink"/>
        </a:buClr>
        <a:buChar char="•"/>
        <a:defRPr sz="1440" b="0">
          <a:solidFill>
            <a:schemeClr val="tx1"/>
          </a:solidFill>
          <a:effectLst/>
          <a:latin typeface="+mn-lt"/>
        </a:defRPr>
      </a:lvl3pPr>
      <a:lvl4pPr marL="1440180" indent="-205740" algn="l" rtl="0" eaLnBrk="1" fontAlgn="base" hangingPunct="1">
        <a:spcBef>
          <a:spcPct val="20000"/>
        </a:spcBef>
        <a:spcAft>
          <a:spcPct val="0"/>
        </a:spcAft>
        <a:buClr>
          <a:schemeClr val="tx2"/>
        </a:buClr>
        <a:buChar char="–"/>
        <a:defRPr sz="1260" b="0">
          <a:solidFill>
            <a:schemeClr val="tx1"/>
          </a:solidFill>
          <a:effectLst/>
          <a:latin typeface="+mn-lt"/>
        </a:defRPr>
      </a:lvl4pPr>
      <a:lvl5pPr marL="1851660" indent="-205740" algn="l" rtl="0" eaLnBrk="1" fontAlgn="base" hangingPunct="1">
        <a:spcBef>
          <a:spcPct val="20000"/>
        </a:spcBef>
        <a:spcAft>
          <a:spcPct val="0"/>
        </a:spcAft>
        <a:buClr>
          <a:schemeClr val="accent2"/>
        </a:buClr>
        <a:buChar char="»"/>
        <a:defRPr sz="1260" b="0">
          <a:solidFill>
            <a:schemeClr val="tx1"/>
          </a:solidFill>
          <a:effectLst/>
          <a:latin typeface="+mn-lt"/>
        </a:defRPr>
      </a:lvl5pPr>
      <a:lvl6pPr marL="2263140" indent="-205740" algn="l" rtl="0" eaLnBrk="1" fontAlgn="base" hangingPunct="1">
        <a:spcBef>
          <a:spcPct val="20000"/>
        </a:spcBef>
        <a:spcAft>
          <a:spcPct val="0"/>
        </a:spcAft>
        <a:buClr>
          <a:schemeClr val="accent2"/>
        </a:buClr>
        <a:buChar char="»"/>
        <a:defRPr b="1">
          <a:solidFill>
            <a:schemeClr val="tx1"/>
          </a:solidFill>
          <a:effectLst>
            <a:outerShdw blurRad="38100" dist="38100" dir="2700000" algn="tl">
              <a:srgbClr val="000000"/>
            </a:outerShdw>
          </a:effectLst>
          <a:latin typeface="+mn-lt"/>
        </a:defRPr>
      </a:lvl6pPr>
      <a:lvl7pPr marL="2674620" indent="-205740" algn="l" rtl="0" eaLnBrk="1" fontAlgn="base" hangingPunct="1">
        <a:spcBef>
          <a:spcPct val="20000"/>
        </a:spcBef>
        <a:spcAft>
          <a:spcPct val="0"/>
        </a:spcAft>
        <a:buClr>
          <a:schemeClr val="accent2"/>
        </a:buClr>
        <a:buChar char="»"/>
        <a:defRPr b="1">
          <a:solidFill>
            <a:schemeClr val="tx1"/>
          </a:solidFill>
          <a:effectLst>
            <a:outerShdw blurRad="38100" dist="38100" dir="2700000" algn="tl">
              <a:srgbClr val="000000"/>
            </a:outerShdw>
          </a:effectLst>
          <a:latin typeface="+mn-lt"/>
        </a:defRPr>
      </a:lvl7pPr>
      <a:lvl8pPr marL="3086100" indent="-205740" algn="l" rtl="0" eaLnBrk="1" fontAlgn="base" hangingPunct="1">
        <a:spcBef>
          <a:spcPct val="20000"/>
        </a:spcBef>
        <a:spcAft>
          <a:spcPct val="0"/>
        </a:spcAft>
        <a:buClr>
          <a:schemeClr val="accent2"/>
        </a:buClr>
        <a:buChar char="»"/>
        <a:defRPr b="1">
          <a:solidFill>
            <a:schemeClr val="tx1"/>
          </a:solidFill>
          <a:effectLst>
            <a:outerShdw blurRad="38100" dist="38100" dir="2700000" algn="tl">
              <a:srgbClr val="000000"/>
            </a:outerShdw>
          </a:effectLst>
          <a:latin typeface="+mn-lt"/>
        </a:defRPr>
      </a:lvl8pPr>
      <a:lvl9pPr marL="3497580" indent="-205740" algn="l" rtl="0" eaLnBrk="1" fontAlgn="base" hangingPunct="1">
        <a:spcBef>
          <a:spcPct val="20000"/>
        </a:spcBef>
        <a:spcAft>
          <a:spcPct val="0"/>
        </a:spcAft>
        <a:buClr>
          <a:schemeClr val="accent2"/>
        </a:buClr>
        <a:buChar char="»"/>
        <a:defRPr b="1">
          <a:solidFill>
            <a:schemeClr val="tx1"/>
          </a:solidFill>
          <a:effectLst>
            <a:outerShdw blurRad="38100" dist="38100" dir="2700000" algn="tl">
              <a:srgbClr val="000000"/>
            </a:outerShdw>
          </a:effectLst>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hyperlink" Target="mailto:PMeraj@northwell.edu" TargetMode="External"/><Relationship Id="rId2" Type="http://schemas.openxmlformats.org/officeDocument/2006/relationships/hyperlink" Target="mailto:srab@emory.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1" y="357584"/>
            <a:ext cx="5409338" cy="444049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cxnSp>
        <p:nvCxnSpPr>
          <p:cNvPr id="10" name="Straight Connector 9">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23160" y="3318680"/>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590" y="357584"/>
            <a:ext cx="2898287" cy="44404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A296D15-1788-462A-972A-F8703409DE41}"/>
              </a:ext>
            </a:extLst>
          </p:cNvPr>
          <p:cNvSpPr>
            <a:spLocks noGrp="1"/>
          </p:cNvSpPr>
          <p:nvPr>
            <p:ph type="ctrTitle"/>
          </p:nvPr>
        </p:nvSpPr>
        <p:spPr>
          <a:xfrm>
            <a:off x="838662" y="951942"/>
            <a:ext cx="4467265" cy="2279210"/>
          </a:xfrm>
        </p:spPr>
        <p:txBody>
          <a:bodyPr>
            <a:normAutofit/>
          </a:bodyPr>
          <a:lstStyle/>
          <a:p>
            <a:pPr algn="r"/>
            <a:r>
              <a:rPr lang="en-US" sz="3750" dirty="0">
                <a:solidFill>
                  <a:srgbClr val="FFFFFF"/>
                </a:solidFill>
                <a:latin typeface="Franklin Gothic Book" panose="020B0503020102020204" pitchFamily="34" charset="0"/>
              </a:rPr>
              <a:t>Building a complex coronary interventional  program</a:t>
            </a:r>
          </a:p>
        </p:txBody>
      </p:sp>
      <p:sp>
        <p:nvSpPr>
          <p:cNvPr id="3" name="Subtitle 2">
            <a:extLst>
              <a:ext uri="{FF2B5EF4-FFF2-40B4-BE49-F238E27FC236}">
                <a16:creationId xmlns:a16="http://schemas.microsoft.com/office/drawing/2014/main" id="{2F96D552-CBC5-40B2-9C83-6CC319073BA8}"/>
              </a:ext>
            </a:extLst>
          </p:cNvPr>
          <p:cNvSpPr>
            <a:spLocks noGrp="1"/>
          </p:cNvSpPr>
          <p:nvPr>
            <p:ph type="subTitle" idx="1"/>
          </p:nvPr>
        </p:nvSpPr>
        <p:spPr>
          <a:xfrm>
            <a:off x="838662" y="3433585"/>
            <a:ext cx="4467265" cy="935456"/>
          </a:xfrm>
        </p:spPr>
        <p:txBody>
          <a:bodyPr>
            <a:normAutofit/>
          </a:bodyPr>
          <a:lstStyle/>
          <a:p>
            <a:pPr algn="r"/>
            <a:r>
              <a:rPr lang="en-US" dirty="0">
                <a:solidFill>
                  <a:srgbClr val="FFFFFF"/>
                </a:solidFill>
                <a:latin typeface="Franklin Gothic Book" panose="020B0503020102020204" pitchFamily="34" charset="0"/>
              </a:rPr>
              <a:t>Tanveer Rab, MD, FACC</a:t>
            </a:r>
            <a:br>
              <a:rPr lang="en-US" dirty="0">
                <a:solidFill>
                  <a:srgbClr val="FFFFFF"/>
                </a:solidFill>
                <a:latin typeface="Franklin Gothic Book" panose="020B0503020102020204" pitchFamily="34" charset="0"/>
              </a:rPr>
            </a:br>
            <a:r>
              <a:rPr lang="en-US" dirty="0">
                <a:solidFill>
                  <a:srgbClr val="FFFFFF"/>
                </a:solidFill>
                <a:latin typeface="Franklin Gothic Book" panose="020B0503020102020204" pitchFamily="34" charset="0"/>
              </a:rPr>
              <a:t>Perwaiz M. Meraj, MD, FACC</a:t>
            </a:r>
          </a:p>
        </p:txBody>
      </p:sp>
      <p:pic>
        <p:nvPicPr>
          <p:cNvPr id="1026" name="Picture 1" descr="C:\Documents and Settings\emdrst\Desktop\Interventional Section Logo.jpg">
            <a:extLst>
              <a:ext uri="{FF2B5EF4-FFF2-40B4-BE49-F238E27FC236}">
                <a16:creationId xmlns:a16="http://schemas.microsoft.com/office/drawing/2014/main" id="{E1AE3445-F4A9-4B0B-A5C5-D6581037A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432" y="2156347"/>
            <a:ext cx="25146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28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V="1">
            <a:off x="5176549" y="2186212"/>
            <a:ext cx="3578" cy="35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941469" y="-195384"/>
            <a:ext cx="7886700" cy="994172"/>
          </a:xfrm>
        </p:spPr>
        <p:txBody>
          <a:bodyPr>
            <a:normAutofit/>
          </a:bodyPr>
          <a:lstStyle/>
          <a:p>
            <a:pPr algn="ctr"/>
            <a:r>
              <a:rPr lang="en-US" dirty="0">
                <a:solidFill>
                  <a:schemeClr val="tx2"/>
                </a:solidFill>
                <a:latin typeface="Garamond" panose="02020404030301010803" pitchFamily="18" charset="0"/>
              </a:rPr>
              <a:t>Patient Algorithms Standardize Treatment</a:t>
            </a:r>
          </a:p>
        </p:txBody>
      </p:sp>
      <p:sp>
        <p:nvSpPr>
          <p:cNvPr id="11" name="Rounded Rectangle 10"/>
          <p:cNvSpPr/>
          <p:nvPr/>
        </p:nvSpPr>
        <p:spPr bwMode="auto">
          <a:xfrm>
            <a:off x="915840" y="2333768"/>
            <a:ext cx="7330440" cy="898139"/>
          </a:xfrm>
          <a:prstGeom prst="roundRect">
            <a:avLst/>
          </a:prstGeom>
          <a:noFill/>
          <a:ln w="28575" cap="flat" cmpd="sng" algn="ctr">
            <a:solidFill>
              <a:schemeClr val="tx2">
                <a:lumMod val="60000"/>
                <a:lumOff val="40000"/>
              </a:schemeClr>
            </a:solidFill>
            <a:prstDash val="dash"/>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eaLnBrk="0" hangingPunct="0">
              <a:defRPr/>
            </a:pPr>
            <a:endParaRPr lang="en-US" sz="2160" dirty="0">
              <a:noFill/>
              <a:latin typeface="Arial"/>
              <a:ea typeface="Geneva" pitchFamily="1" charset="-128"/>
            </a:endParaRPr>
          </a:p>
        </p:txBody>
      </p:sp>
      <p:sp>
        <p:nvSpPr>
          <p:cNvPr id="12" name="TextBox 11"/>
          <p:cNvSpPr txBox="1"/>
          <p:nvPr/>
        </p:nvSpPr>
        <p:spPr>
          <a:xfrm>
            <a:off x="6155264" y="2391838"/>
            <a:ext cx="2200865" cy="757130"/>
          </a:xfrm>
          <a:prstGeom prst="rect">
            <a:avLst/>
          </a:prstGeom>
          <a:noFill/>
        </p:spPr>
        <p:txBody>
          <a:bodyPr wrap="square" rtlCol="0">
            <a:spAutoFit/>
          </a:bodyPr>
          <a:lstStyle/>
          <a:p>
            <a:pPr defTabSz="822960" fontAlgn="auto">
              <a:spcBef>
                <a:spcPts val="0"/>
              </a:spcBef>
              <a:spcAft>
                <a:spcPts val="0"/>
              </a:spcAft>
              <a:defRPr/>
            </a:pPr>
            <a:r>
              <a:rPr lang="en-US" sz="1080" i="1" dirty="0">
                <a:solidFill>
                  <a:srgbClr val="000000"/>
                </a:solidFill>
                <a:latin typeface="Arial"/>
                <a:ea typeface="+mn-ea"/>
              </a:rPr>
              <a:t>Choice of </a:t>
            </a:r>
            <a:r>
              <a:rPr lang="en-US" sz="1080" i="1" u="sng" dirty="0">
                <a:solidFill>
                  <a:srgbClr val="000000"/>
                </a:solidFill>
                <a:latin typeface="Arial"/>
                <a:ea typeface="+mn-ea"/>
              </a:rPr>
              <a:t>appropriate</a:t>
            </a:r>
            <a:r>
              <a:rPr lang="en-US" sz="1080" i="1" dirty="0">
                <a:solidFill>
                  <a:srgbClr val="000000"/>
                </a:solidFill>
                <a:latin typeface="Arial"/>
                <a:ea typeface="+mn-ea"/>
              </a:rPr>
              <a:t> treatment (PCI vs CABG) by multi-disciplinary “heart team” - per Guidelines (Class I)</a:t>
            </a:r>
            <a:r>
              <a:rPr lang="en-US" sz="810" baseline="62000" dirty="0">
                <a:solidFill>
                  <a:srgbClr val="000000"/>
                </a:solidFill>
                <a:latin typeface="Arial"/>
                <a:ea typeface="+mn-ea"/>
              </a:rPr>
              <a:t> 1</a:t>
            </a:r>
          </a:p>
        </p:txBody>
      </p:sp>
      <p:cxnSp>
        <p:nvCxnSpPr>
          <p:cNvPr id="13" name="Straight Connector 12"/>
          <p:cNvCxnSpPr/>
          <p:nvPr/>
        </p:nvCxnSpPr>
        <p:spPr bwMode="auto">
          <a:xfrm>
            <a:off x="4540428" y="1003006"/>
            <a:ext cx="0" cy="82296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ounded Rectangle 13"/>
          <p:cNvSpPr/>
          <p:nvPr/>
        </p:nvSpPr>
        <p:spPr bwMode="auto">
          <a:xfrm>
            <a:off x="3009433" y="4002776"/>
            <a:ext cx="1566611" cy="342900"/>
          </a:xfrm>
          <a:prstGeom prst="roundRect">
            <a:avLst/>
          </a:prstGeom>
          <a:noFill/>
          <a:ln w="9525" cap="flat" cmpd="sng" algn="ctr">
            <a:solidFill>
              <a:schemeClr val="tx1"/>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Conventional</a:t>
            </a:r>
          </a:p>
        </p:txBody>
      </p:sp>
      <p:sp>
        <p:nvSpPr>
          <p:cNvPr id="15" name="Rounded Rectangle 14"/>
          <p:cNvSpPr/>
          <p:nvPr/>
        </p:nvSpPr>
        <p:spPr bwMode="auto">
          <a:xfrm>
            <a:off x="4664030" y="4002776"/>
            <a:ext cx="1439321" cy="342900"/>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296" tIns="41148" rIns="82296" bIns="41148" numCol="1" rtlCol="0" anchor="t"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Protected</a:t>
            </a:r>
          </a:p>
        </p:txBody>
      </p:sp>
      <p:cxnSp>
        <p:nvCxnSpPr>
          <p:cNvPr id="25" name="Straight Connector 24"/>
          <p:cNvCxnSpPr/>
          <p:nvPr/>
        </p:nvCxnSpPr>
        <p:spPr>
          <a:xfrm>
            <a:off x="3645929" y="154763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49973" y="1551209"/>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02418" y="1548613"/>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2457476" y="1674058"/>
            <a:ext cx="2197071" cy="51044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Medical Management</a:t>
            </a:r>
          </a:p>
        </p:txBody>
      </p:sp>
      <p:sp>
        <p:nvSpPr>
          <p:cNvPr id="10" name="Rounded Rectangle 9"/>
          <p:cNvSpPr/>
          <p:nvPr/>
        </p:nvSpPr>
        <p:spPr bwMode="auto">
          <a:xfrm>
            <a:off x="4697023" y="1674058"/>
            <a:ext cx="2010523" cy="510443"/>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296" tIns="41148" rIns="82296" bIns="41148" numCol="1" rtlCol="0" anchor="t"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Revascularization</a:t>
            </a:r>
          </a:p>
        </p:txBody>
      </p:sp>
      <p:sp>
        <p:nvSpPr>
          <p:cNvPr id="7" name="Rounded Rectangle 6"/>
          <p:cNvSpPr/>
          <p:nvPr/>
        </p:nvSpPr>
        <p:spPr bwMode="auto">
          <a:xfrm>
            <a:off x="3352621" y="719497"/>
            <a:ext cx="2429138" cy="613549"/>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296" tIns="41148" rIns="82296" bIns="41148" numCol="1" rtlCol="0" anchor="t"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Diagnosis: High Risk Patient</a:t>
            </a:r>
          </a:p>
        </p:txBody>
      </p:sp>
      <p:cxnSp>
        <p:nvCxnSpPr>
          <p:cNvPr id="29" name="Straight Connector 28"/>
          <p:cNvCxnSpPr/>
          <p:nvPr/>
        </p:nvCxnSpPr>
        <p:spPr>
          <a:xfrm>
            <a:off x="4531409" y="2537515"/>
            <a:ext cx="1152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31409" y="2531726"/>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87632" y="2535355"/>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863390" y="3752258"/>
            <a:ext cx="1316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63390" y="3752258"/>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5263" y="3755888"/>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37617" y="3100568"/>
            <a:ext cx="0" cy="65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5221151" y="2788934"/>
            <a:ext cx="855929" cy="3429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296" tIns="41148" rIns="82296" bIns="41148" numCol="1" rtlCol="0" anchor="ctr"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CABG</a:t>
            </a:r>
          </a:p>
        </p:txBody>
      </p:sp>
      <p:sp>
        <p:nvSpPr>
          <p:cNvPr id="23" name="Rounded Rectangle 22"/>
          <p:cNvSpPr/>
          <p:nvPr/>
        </p:nvSpPr>
        <p:spPr bwMode="auto">
          <a:xfrm>
            <a:off x="4235631" y="2782243"/>
            <a:ext cx="560228" cy="342900"/>
          </a:xfrm>
          <a:prstGeom prst="round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2296" tIns="41148" rIns="82296" bIns="41148" numCol="1" rtlCol="0" anchor="t" anchorCtr="0" compatLnSpc="1">
            <a:prstTxWarp prst="textNoShape">
              <a:avLst/>
            </a:prstTxWarp>
          </a:bodyPr>
          <a:lstStyle/>
          <a:p>
            <a:pPr algn="ctr" defTabSz="822960" eaLnBrk="0" hangingPunct="0">
              <a:defRPr/>
            </a:pPr>
            <a:r>
              <a:rPr lang="en-US" sz="1620" dirty="0">
                <a:solidFill>
                  <a:srgbClr val="005CA9"/>
                </a:solidFill>
                <a:latin typeface="Arial"/>
                <a:ea typeface="Geneva" pitchFamily="1" charset="-128"/>
              </a:rPr>
              <a:t>PCI</a:t>
            </a:r>
          </a:p>
        </p:txBody>
      </p:sp>
      <p:sp>
        <p:nvSpPr>
          <p:cNvPr id="24" name="TextBox 23"/>
          <p:cNvSpPr txBox="1"/>
          <p:nvPr/>
        </p:nvSpPr>
        <p:spPr>
          <a:xfrm>
            <a:off x="6155264" y="3865669"/>
            <a:ext cx="2708642" cy="757130"/>
          </a:xfrm>
          <a:prstGeom prst="rect">
            <a:avLst/>
          </a:prstGeom>
          <a:noFill/>
        </p:spPr>
        <p:txBody>
          <a:bodyPr wrap="square" rtlCol="0">
            <a:spAutoFit/>
          </a:bodyPr>
          <a:lstStyle/>
          <a:p>
            <a:pPr defTabSz="822960" fontAlgn="auto">
              <a:spcBef>
                <a:spcPts val="0"/>
              </a:spcBef>
              <a:spcAft>
                <a:spcPts val="0"/>
              </a:spcAft>
              <a:defRPr/>
            </a:pPr>
            <a:r>
              <a:rPr lang="en-US" sz="1080" i="1" dirty="0">
                <a:solidFill>
                  <a:srgbClr val="000000"/>
                </a:solidFill>
                <a:latin typeface="Arial"/>
                <a:ea typeface="+mn-ea"/>
              </a:rPr>
              <a:t>Depressed EF, Complex CAD with co-morbidities or unstable angina</a:t>
            </a:r>
          </a:p>
          <a:p>
            <a:pPr defTabSz="822960" fontAlgn="auto">
              <a:spcBef>
                <a:spcPts val="0"/>
              </a:spcBef>
              <a:spcAft>
                <a:spcPts val="0"/>
              </a:spcAft>
              <a:buFontTx/>
              <a:buChar char="-"/>
              <a:defRPr/>
            </a:pPr>
            <a:r>
              <a:rPr lang="en-US" sz="1080" dirty="0">
                <a:solidFill>
                  <a:srgbClr val="000000"/>
                </a:solidFill>
                <a:latin typeface="Arial"/>
                <a:ea typeface="+mn-ea"/>
              </a:rPr>
              <a:t> FDA Approved Indication </a:t>
            </a:r>
          </a:p>
          <a:p>
            <a:pPr defTabSz="822960" fontAlgn="auto">
              <a:spcBef>
                <a:spcPts val="0"/>
              </a:spcBef>
              <a:spcAft>
                <a:spcPts val="0"/>
              </a:spcAft>
              <a:buFontTx/>
              <a:buChar char="-"/>
              <a:defRPr/>
            </a:pPr>
            <a:r>
              <a:rPr lang="en-US" sz="1080" i="1" dirty="0">
                <a:solidFill>
                  <a:srgbClr val="000000"/>
                </a:solidFill>
                <a:latin typeface="Arial"/>
                <a:ea typeface="+mn-ea"/>
              </a:rPr>
              <a:t> </a:t>
            </a:r>
            <a:r>
              <a:rPr lang="en-US" sz="1080" dirty="0">
                <a:solidFill>
                  <a:srgbClr val="000000"/>
                </a:solidFill>
                <a:latin typeface="Arial"/>
                <a:ea typeface="+mn-ea"/>
              </a:rPr>
              <a:t>per Guidelines </a:t>
            </a:r>
            <a:r>
              <a:rPr lang="en-US" sz="810" baseline="62000" dirty="0">
                <a:solidFill>
                  <a:srgbClr val="000000"/>
                </a:solidFill>
                <a:latin typeface="Arial"/>
                <a:ea typeface="+mn-ea"/>
              </a:rPr>
              <a:t>1,2</a:t>
            </a:r>
            <a:endParaRPr lang="en-US" sz="1080" i="1" baseline="62000" dirty="0">
              <a:solidFill>
                <a:srgbClr val="000000"/>
              </a:solidFill>
              <a:latin typeface="Arial"/>
              <a:ea typeface="+mn-ea"/>
            </a:endParaRPr>
          </a:p>
        </p:txBody>
      </p:sp>
      <p:sp>
        <p:nvSpPr>
          <p:cNvPr id="26" name="Rectangle 25"/>
          <p:cNvSpPr/>
          <p:nvPr/>
        </p:nvSpPr>
        <p:spPr>
          <a:xfrm>
            <a:off x="4516983" y="3457687"/>
            <a:ext cx="2193229" cy="286232"/>
          </a:xfrm>
          <a:prstGeom prst="rect">
            <a:avLst/>
          </a:prstGeom>
        </p:spPr>
        <p:txBody>
          <a:bodyPr wrap="none">
            <a:spAutoFit/>
          </a:bodyPr>
          <a:lstStyle/>
          <a:p>
            <a:pPr defTabSz="822960" fontAlgn="auto">
              <a:spcBef>
                <a:spcPts val="0"/>
              </a:spcBef>
              <a:spcAft>
                <a:spcPts val="0"/>
              </a:spcAft>
              <a:defRPr/>
            </a:pPr>
            <a:r>
              <a:rPr lang="en-US" sz="1260" dirty="0">
                <a:solidFill>
                  <a:srgbClr val="000000"/>
                </a:solidFill>
                <a:latin typeface="Arial"/>
                <a:ea typeface="+mn-ea"/>
              </a:rPr>
              <a:t>With Hemodynamic Support</a:t>
            </a:r>
          </a:p>
        </p:txBody>
      </p:sp>
      <p:sp>
        <p:nvSpPr>
          <p:cNvPr id="38" name="Rectangle 37"/>
          <p:cNvSpPr/>
          <p:nvPr/>
        </p:nvSpPr>
        <p:spPr>
          <a:xfrm>
            <a:off x="457200" y="4621468"/>
            <a:ext cx="5176354" cy="369332"/>
          </a:xfrm>
          <a:prstGeom prst="rect">
            <a:avLst/>
          </a:prstGeom>
        </p:spPr>
        <p:txBody>
          <a:bodyPr wrap="square">
            <a:spAutoFit/>
          </a:bodyPr>
          <a:lstStyle/>
          <a:p>
            <a:pPr marL="205740" indent="-205740" defTabSz="822960" fontAlgn="auto">
              <a:spcBef>
                <a:spcPts val="0"/>
              </a:spcBef>
              <a:spcAft>
                <a:spcPts val="0"/>
              </a:spcAft>
              <a:defRPr/>
            </a:pPr>
            <a:r>
              <a:rPr lang="en-US" sz="900" dirty="0">
                <a:solidFill>
                  <a:srgbClr val="000000"/>
                </a:solidFill>
                <a:latin typeface="Arial"/>
                <a:ea typeface="+mn-ea"/>
              </a:rPr>
              <a:t>1.  Levine GN, et al. J Am Coll Cardiol, 2011 Dec 6;58(24):e44-122 </a:t>
            </a:r>
          </a:p>
          <a:p>
            <a:pPr marL="205740" indent="-205740" defTabSz="822960" fontAlgn="auto">
              <a:spcBef>
                <a:spcPts val="0"/>
              </a:spcBef>
              <a:spcAft>
                <a:spcPts val="0"/>
              </a:spcAft>
              <a:defRPr/>
            </a:pPr>
            <a:r>
              <a:rPr lang="en-US" sz="900" dirty="0">
                <a:solidFill>
                  <a:srgbClr val="000000"/>
                </a:solidFill>
                <a:latin typeface="Arial"/>
                <a:ea typeface="+mn-ea"/>
              </a:rPr>
              <a:t>2.  Amsterdam EA, et al. Circulation. 2014 Dec 23; 130(25):e344-426</a:t>
            </a:r>
          </a:p>
        </p:txBody>
      </p:sp>
      <p:sp>
        <p:nvSpPr>
          <p:cNvPr id="43" name="Rectangle 42"/>
          <p:cNvSpPr/>
          <p:nvPr/>
        </p:nvSpPr>
        <p:spPr bwMode="auto">
          <a:xfrm>
            <a:off x="5009523" y="2354290"/>
            <a:ext cx="364603" cy="135425"/>
          </a:xfrm>
          <a:prstGeom prst="rect">
            <a:avLst/>
          </a:prstGeom>
          <a:solidFill>
            <a:schemeClr val="bg1"/>
          </a:solidFill>
          <a:ln w="12700" cap="flat" cmpd="sng" algn="ctr">
            <a:noFill/>
            <a:prstDash val="solid"/>
            <a:headEnd type="none" w="med" len="med"/>
            <a:tailEnd type="triangle" w="med" len="med"/>
          </a:ln>
          <a:effectLst/>
        </p:spPr>
        <p:txBody>
          <a:bodyPr rtlCol="0" anchor="ctr"/>
          <a:lstStyle/>
          <a:p>
            <a:pPr algn="ctr" defTabSz="822960" fontAlgn="auto">
              <a:spcBef>
                <a:spcPts val="0"/>
              </a:spcBef>
              <a:spcAft>
                <a:spcPts val="0"/>
              </a:spcAft>
              <a:defRPr/>
            </a:pPr>
            <a:endParaRPr lang="en-US" sz="1440" kern="0" dirty="0">
              <a:solidFill>
                <a:srgbClr val="000000"/>
              </a:solidFill>
              <a:latin typeface="Arial"/>
              <a:ea typeface="+mn-ea"/>
            </a:endParaRPr>
          </a:p>
        </p:txBody>
      </p:sp>
      <p:sp>
        <p:nvSpPr>
          <p:cNvPr id="33" name="Rectangle 32"/>
          <p:cNvSpPr/>
          <p:nvPr/>
        </p:nvSpPr>
        <p:spPr>
          <a:xfrm>
            <a:off x="4516982" y="2295030"/>
            <a:ext cx="1680268" cy="286232"/>
          </a:xfrm>
          <a:prstGeom prst="rect">
            <a:avLst/>
          </a:prstGeom>
        </p:spPr>
        <p:txBody>
          <a:bodyPr wrap="none">
            <a:spAutoFit/>
          </a:bodyPr>
          <a:lstStyle/>
          <a:p>
            <a:pPr defTabSz="822960" fontAlgn="auto">
              <a:spcBef>
                <a:spcPts val="0"/>
              </a:spcBef>
              <a:spcAft>
                <a:spcPts val="0"/>
              </a:spcAft>
              <a:defRPr/>
            </a:pPr>
            <a:r>
              <a:rPr lang="en-US" sz="1260" dirty="0">
                <a:solidFill>
                  <a:srgbClr val="000000"/>
                </a:solidFill>
                <a:latin typeface="Arial"/>
                <a:ea typeface="+mn-ea"/>
              </a:rPr>
              <a:t>Heart Team Decision</a:t>
            </a:r>
          </a:p>
        </p:txBody>
      </p:sp>
    </p:spTree>
    <p:extLst>
      <p:ext uri="{BB962C8B-B14F-4D97-AF65-F5344CB8AC3E}">
        <p14:creationId xmlns:p14="http://schemas.microsoft.com/office/powerpoint/2010/main" val="41067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B8E6-0D4A-4F55-8836-6CEEDA85BF9C}"/>
              </a:ext>
            </a:extLst>
          </p:cNvPr>
          <p:cNvSpPr>
            <a:spLocks noGrp="1"/>
          </p:cNvSpPr>
          <p:nvPr>
            <p:ph type="title"/>
          </p:nvPr>
        </p:nvSpPr>
        <p:spPr>
          <a:xfrm>
            <a:off x="6149594" y="482204"/>
            <a:ext cx="2753106" cy="4126698"/>
          </a:xfrm>
        </p:spPr>
        <p:txBody>
          <a:bodyPr>
            <a:normAutofit/>
          </a:bodyPr>
          <a:lstStyle/>
          <a:p>
            <a:r>
              <a:rPr lang="en-US" dirty="0">
                <a:solidFill>
                  <a:schemeClr val="tx2"/>
                </a:solidFill>
              </a:rPr>
              <a:t>Skill sets</a:t>
            </a:r>
          </a:p>
        </p:txBody>
      </p:sp>
      <p:graphicFrame>
        <p:nvGraphicFramePr>
          <p:cNvPr id="5" name="Content Placeholder 2"/>
          <p:cNvGraphicFramePr>
            <a:graphicFrameLocks noGrp="1"/>
          </p:cNvGraphicFramePr>
          <p:nvPr>
            <p:ph idx="1"/>
            <p:extLst/>
          </p:nvPr>
        </p:nvGraphicFramePr>
        <p:xfrm>
          <a:off x="482204" y="482204"/>
          <a:ext cx="4701778"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27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39440-9DB3-4968-8B97-7E8C6EFF3E0E}"/>
              </a:ext>
            </a:extLst>
          </p:cNvPr>
          <p:cNvSpPr>
            <a:spLocks noGrp="1"/>
          </p:cNvSpPr>
          <p:nvPr>
            <p:ph type="title"/>
          </p:nvPr>
        </p:nvSpPr>
        <p:spPr>
          <a:xfrm>
            <a:off x="624751" y="743073"/>
            <a:ext cx="7890527" cy="994172"/>
          </a:xfrm>
        </p:spPr>
        <p:txBody>
          <a:bodyPr>
            <a:normAutofit/>
          </a:bodyPr>
          <a:lstStyle/>
          <a:p>
            <a:pPr algn="ctr"/>
            <a:r>
              <a:rPr lang="en-US" dirty="0">
                <a:solidFill>
                  <a:schemeClr val="tx2"/>
                </a:solidFill>
              </a:rPr>
              <a:t>Access</a:t>
            </a:r>
          </a:p>
        </p:txBody>
      </p:sp>
      <p:graphicFrame>
        <p:nvGraphicFramePr>
          <p:cNvPr id="7" name="Content Placeholder 4"/>
          <p:cNvGraphicFramePr>
            <a:graphicFrameLocks noGrp="1"/>
          </p:cNvGraphicFramePr>
          <p:nvPr>
            <p:ph idx="1"/>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40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903E-5FA0-412A-9646-8CE14A8805D4}"/>
              </a:ext>
            </a:extLst>
          </p:cNvPr>
          <p:cNvSpPr>
            <a:spLocks noGrp="1"/>
          </p:cNvSpPr>
          <p:nvPr>
            <p:ph type="title"/>
          </p:nvPr>
        </p:nvSpPr>
        <p:spPr>
          <a:xfrm>
            <a:off x="624823" y="438150"/>
            <a:ext cx="7890527" cy="994172"/>
          </a:xfrm>
        </p:spPr>
        <p:txBody>
          <a:bodyPr>
            <a:normAutofit/>
          </a:bodyPr>
          <a:lstStyle/>
          <a:p>
            <a:pPr algn="ctr"/>
            <a:r>
              <a:rPr lang="en-US" dirty="0">
                <a:solidFill>
                  <a:schemeClr val="tx2"/>
                </a:solidFill>
              </a:rPr>
              <a:t>Circulatory Support</a:t>
            </a:r>
          </a:p>
        </p:txBody>
      </p:sp>
      <p:graphicFrame>
        <p:nvGraphicFramePr>
          <p:cNvPr id="5" name="Content Placeholder 2"/>
          <p:cNvGraphicFramePr>
            <a:graphicFrameLocks noGrp="1"/>
          </p:cNvGraphicFramePr>
          <p:nvPr>
            <p:ph idx="1"/>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75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EB72-6233-40B4-A94B-6816C7A3834B}"/>
              </a:ext>
            </a:extLst>
          </p:cNvPr>
          <p:cNvSpPr>
            <a:spLocks noGrp="1"/>
          </p:cNvSpPr>
          <p:nvPr>
            <p:ph type="title"/>
          </p:nvPr>
        </p:nvSpPr>
        <p:spPr>
          <a:xfrm>
            <a:off x="624751" y="902494"/>
            <a:ext cx="7890527" cy="994172"/>
          </a:xfrm>
        </p:spPr>
        <p:txBody>
          <a:bodyPr>
            <a:normAutofit/>
          </a:bodyPr>
          <a:lstStyle/>
          <a:p>
            <a:pPr algn="ctr"/>
            <a:r>
              <a:rPr lang="en-US" dirty="0" err="1">
                <a:solidFill>
                  <a:schemeClr val="tx2"/>
                </a:solidFill>
              </a:rPr>
              <a:t>Multivessel</a:t>
            </a:r>
            <a:r>
              <a:rPr lang="en-US" dirty="0">
                <a:solidFill>
                  <a:schemeClr val="tx2"/>
                </a:solidFill>
              </a:rPr>
              <a:t> Disease</a:t>
            </a:r>
          </a:p>
        </p:txBody>
      </p:sp>
      <p:graphicFrame>
        <p:nvGraphicFramePr>
          <p:cNvPr id="5" name="Content Placeholder 2"/>
          <p:cNvGraphicFramePr>
            <a:graphicFrameLocks noGrp="1"/>
          </p:cNvGraphicFramePr>
          <p:nvPr>
            <p:ph idx="1"/>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38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55FC-28BA-4150-B8D4-B90A7ECAD844}"/>
              </a:ext>
            </a:extLst>
          </p:cNvPr>
          <p:cNvSpPr>
            <a:spLocks noGrp="1"/>
          </p:cNvSpPr>
          <p:nvPr>
            <p:ph type="title"/>
          </p:nvPr>
        </p:nvSpPr>
        <p:spPr>
          <a:xfrm>
            <a:off x="628650" y="209550"/>
            <a:ext cx="7886700" cy="994172"/>
          </a:xfrm>
        </p:spPr>
        <p:txBody>
          <a:bodyPr>
            <a:normAutofit/>
          </a:bodyPr>
          <a:lstStyle/>
          <a:p>
            <a:pPr algn="ctr"/>
            <a:r>
              <a:rPr lang="en-US" dirty="0"/>
              <a:t>Calcific coronary artery disease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53825384"/>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99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B545-787B-4072-8319-3E37EAB8FB46}"/>
              </a:ext>
            </a:extLst>
          </p:cNvPr>
          <p:cNvSpPr>
            <a:spLocks noGrp="1"/>
          </p:cNvSpPr>
          <p:nvPr>
            <p:ph type="title"/>
          </p:nvPr>
        </p:nvSpPr>
        <p:spPr>
          <a:xfrm>
            <a:off x="819150" y="285750"/>
            <a:ext cx="7467600" cy="822248"/>
          </a:xfrm>
        </p:spPr>
        <p:txBody>
          <a:bodyPr>
            <a:normAutofit fontScale="90000"/>
          </a:bodyPr>
          <a:lstStyle/>
          <a:p>
            <a:r>
              <a:rPr lang="en-US" sz="4000" dirty="0"/>
              <a:t>Left Main and Coronary Bifurcations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06089122"/>
              </p:ext>
            </p:extLst>
          </p:nvPr>
        </p:nvGraphicFramePr>
        <p:xfrm>
          <a:off x="609600" y="982456"/>
          <a:ext cx="7886700" cy="306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56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6790-2770-4609-A58F-BA2AFE27683B}"/>
              </a:ext>
            </a:extLst>
          </p:cNvPr>
          <p:cNvSpPr>
            <a:spLocks noGrp="1"/>
          </p:cNvSpPr>
          <p:nvPr>
            <p:ph type="title"/>
          </p:nvPr>
        </p:nvSpPr>
        <p:spPr>
          <a:xfrm>
            <a:off x="628650" y="209550"/>
            <a:ext cx="7886700" cy="994172"/>
          </a:xfrm>
        </p:spPr>
        <p:txBody>
          <a:bodyPr>
            <a:normAutofit fontScale="90000"/>
          </a:bodyPr>
          <a:lstStyle/>
          <a:p>
            <a:pPr algn="ctr"/>
            <a:r>
              <a:rPr lang="en-US" dirty="0"/>
              <a:t>Stent under expansion and restenosis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70407827"/>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99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4AFA-6674-4021-9658-1174CA660213}"/>
              </a:ext>
            </a:extLst>
          </p:cNvPr>
          <p:cNvSpPr>
            <a:spLocks noGrp="1"/>
          </p:cNvSpPr>
          <p:nvPr>
            <p:ph type="title"/>
          </p:nvPr>
        </p:nvSpPr>
        <p:spPr>
          <a:xfrm>
            <a:off x="628650" y="273844"/>
            <a:ext cx="7886700" cy="994172"/>
          </a:xfrm>
        </p:spPr>
        <p:txBody>
          <a:bodyPr>
            <a:normAutofit/>
          </a:bodyPr>
          <a:lstStyle/>
          <a:p>
            <a:pPr algn="ctr"/>
            <a:r>
              <a:rPr lang="en-US" dirty="0"/>
              <a:t>Chronic total occlusions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17821293"/>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42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5B4D-36A7-4851-81B0-D04430E34CE7}"/>
              </a:ext>
            </a:extLst>
          </p:cNvPr>
          <p:cNvSpPr>
            <a:spLocks noGrp="1"/>
          </p:cNvSpPr>
          <p:nvPr>
            <p:ph type="title"/>
          </p:nvPr>
        </p:nvSpPr>
        <p:spPr>
          <a:xfrm>
            <a:off x="598170" y="133350"/>
            <a:ext cx="7886700" cy="994172"/>
          </a:xfrm>
        </p:spPr>
        <p:txBody>
          <a:bodyPr>
            <a:normAutofit/>
          </a:bodyPr>
          <a:lstStyle/>
          <a:p>
            <a:pPr algn="ctr"/>
            <a:r>
              <a:rPr lang="en-US" dirty="0"/>
              <a:t>Managing complications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03873463"/>
              </p:ext>
            </p:extLst>
          </p:nvPr>
        </p:nvGraphicFramePr>
        <p:xfrm>
          <a:off x="598170" y="111693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5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3479"/>
            <a:ext cx="8762999" cy="1028700"/>
          </a:xfrm>
        </p:spPr>
        <p:txBody>
          <a:bodyPr/>
          <a:lstStyle/>
          <a:p>
            <a:pPr algn="ctr"/>
            <a:r>
              <a:rPr lang="en-US" sz="3600" dirty="0"/>
              <a:t>Starting a Complex Coronary </a:t>
            </a:r>
            <a:br>
              <a:rPr lang="en-US" sz="3600" dirty="0"/>
            </a:br>
            <a:r>
              <a:rPr lang="en-US" sz="3600" dirty="0"/>
              <a:t>Intervention Program</a:t>
            </a:r>
          </a:p>
        </p:txBody>
      </p:sp>
      <p:sp>
        <p:nvSpPr>
          <p:cNvPr id="3" name="Content Placeholder 2"/>
          <p:cNvSpPr>
            <a:spLocks noGrp="1"/>
          </p:cNvSpPr>
          <p:nvPr>
            <p:ph idx="1"/>
          </p:nvPr>
        </p:nvSpPr>
        <p:spPr>
          <a:xfrm>
            <a:off x="381000" y="1428750"/>
            <a:ext cx="8229600" cy="3394075"/>
          </a:xfrm>
        </p:spPr>
        <p:txBody>
          <a:bodyPr>
            <a:normAutofit fontScale="55000" lnSpcReduction="20000"/>
          </a:bodyPr>
          <a:lstStyle/>
          <a:p>
            <a:pPr>
              <a:spcBef>
                <a:spcPts val="2160"/>
              </a:spcBef>
            </a:pPr>
            <a:r>
              <a:rPr lang="en-US" dirty="0"/>
              <a:t>Does your hospital have the volume?</a:t>
            </a:r>
          </a:p>
          <a:p>
            <a:pPr>
              <a:spcBef>
                <a:spcPts val="2160"/>
              </a:spcBef>
            </a:pPr>
            <a:r>
              <a:rPr lang="en-US" dirty="0"/>
              <a:t>Buy in from administration and your colleagues</a:t>
            </a:r>
          </a:p>
          <a:p>
            <a:pPr>
              <a:spcBef>
                <a:spcPts val="2160"/>
              </a:spcBef>
            </a:pPr>
            <a:r>
              <a:rPr lang="en-US" dirty="0"/>
              <a:t>Is there a will to invest?	</a:t>
            </a:r>
          </a:p>
          <a:p>
            <a:pPr>
              <a:spcBef>
                <a:spcPts val="2160"/>
              </a:spcBef>
            </a:pPr>
            <a:r>
              <a:rPr lang="en-US" dirty="0"/>
              <a:t>Buy in from CT surgery</a:t>
            </a:r>
          </a:p>
          <a:p>
            <a:pPr>
              <a:spcBef>
                <a:spcPts val="2160"/>
              </a:spcBef>
            </a:pPr>
            <a:r>
              <a:rPr lang="en-US" dirty="0"/>
              <a:t>The Heart Team approach </a:t>
            </a:r>
          </a:p>
          <a:p>
            <a:pPr>
              <a:spcBef>
                <a:spcPts val="2160"/>
              </a:spcBef>
            </a:pPr>
            <a:r>
              <a:rPr lang="en-US" dirty="0"/>
              <a:t>Protocols and Standing Orders</a:t>
            </a:r>
          </a:p>
          <a:p>
            <a:pPr>
              <a:spcBef>
                <a:spcPts val="2160"/>
              </a:spcBef>
            </a:pPr>
            <a:r>
              <a:rPr lang="en-US" dirty="0"/>
              <a:t>Technical expertise</a:t>
            </a:r>
          </a:p>
        </p:txBody>
      </p:sp>
    </p:spTree>
    <p:extLst>
      <p:ext uri="{BB962C8B-B14F-4D97-AF65-F5344CB8AC3E}">
        <p14:creationId xmlns:p14="http://schemas.microsoft.com/office/powerpoint/2010/main" val="402935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rgbClr val="548DD4"/>
                                      </p:to>
                                    </p:animClr>
                                    <p:animClr clrSpc="rgb" dir="cw">
                                      <p:cBhvr>
                                        <p:cTn id="7" dur="500" fill="hold"/>
                                        <p:tgtEl>
                                          <p:spTgt spid="3">
                                            <p:txEl>
                                              <p:pRg st="0" end="0"/>
                                            </p:txEl>
                                          </p:spTgt>
                                        </p:tgtEl>
                                        <p:attrNameLst>
                                          <p:attrName>fillcolor</p:attrName>
                                        </p:attrNameLst>
                                      </p:cBhvr>
                                      <p:to>
                                        <a:srgbClr val="548DD4"/>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nodeType="clickEffect">
                                  <p:stCondLst>
                                    <p:cond delay="0"/>
                                  </p:stCondLst>
                                  <p:iterate type="lt">
                                    <p:tmPct val="10000"/>
                                  </p:iterate>
                                  <p:childTnLst>
                                    <p:animClr clrSpc="rgb" dir="cw">
                                      <p:cBhvr override="childStyle">
                                        <p:cTn id="13" dur="500" fill="hold"/>
                                        <p:tgtEl>
                                          <p:spTgt spid="3">
                                            <p:txEl>
                                              <p:pRg st="1" end="1"/>
                                            </p:txEl>
                                          </p:spTgt>
                                        </p:tgtEl>
                                        <p:attrNameLst>
                                          <p:attrName>style.color</p:attrName>
                                        </p:attrNameLst>
                                      </p:cBhvr>
                                      <p:to>
                                        <a:srgbClr val="548DD4"/>
                                      </p:to>
                                    </p:animClr>
                                    <p:animClr clrSpc="rgb" dir="cw">
                                      <p:cBhvr>
                                        <p:cTn id="14" dur="500" fill="hold"/>
                                        <p:tgtEl>
                                          <p:spTgt spid="3">
                                            <p:txEl>
                                              <p:pRg st="1" end="1"/>
                                            </p:txEl>
                                          </p:spTgt>
                                        </p:tgtEl>
                                        <p:attrNameLst>
                                          <p:attrName>fillcolor</p:attrName>
                                        </p:attrNameLst>
                                      </p:cBhvr>
                                      <p:to>
                                        <a:srgbClr val="548DD4"/>
                                      </p:to>
                                    </p:animClr>
                                    <p:set>
                                      <p:cBhvr>
                                        <p:cTn id="15" dur="500" fill="hold"/>
                                        <p:tgtEl>
                                          <p:spTgt spid="3">
                                            <p:txEl>
                                              <p:pRg st="1" end="1"/>
                                            </p:txEl>
                                          </p:spTgt>
                                        </p:tgtEl>
                                        <p:attrNameLst>
                                          <p:attrName>fill.type</p:attrName>
                                        </p:attrNameLst>
                                      </p:cBhvr>
                                      <p:to>
                                        <p:strVal val="solid"/>
                                      </p:to>
                                    </p:set>
                                    <p:anim to="1.5" calcmode="lin" valueType="num">
                                      <p:cBhvr override="childStyle">
                                        <p:cTn id="16" dur="500" fill="hold"/>
                                        <p:tgtEl>
                                          <p:spTgt spid="3">
                                            <p:txEl>
                                              <p:pRg st="1" end="1"/>
                                            </p:txEl>
                                          </p:spTgt>
                                        </p:tgtEl>
                                        <p:attrNameLst>
                                          <p:attrName>style.fontSize</p:attrName>
                                        </p:attrNameLst>
                                      </p:cBhvr>
                                    </p:anim>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3">
                                            <p:txEl>
                                              <p:pRg st="2" end="2"/>
                                            </p:txEl>
                                          </p:spTgt>
                                        </p:tgtEl>
                                        <p:attrNameLst>
                                          <p:attrName>style.color</p:attrName>
                                        </p:attrNameLst>
                                      </p:cBhvr>
                                      <p:to>
                                        <a:srgbClr val="548DD4"/>
                                      </p:to>
                                    </p:animClr>
                                    <p:animClr clrSpc="rgb" dir="cw">
                                      <p:cBhvr>
                                        <p:cTn id="21" dur="500" fill="hold"/>
                                        <p:tgtEl>
                                          <p:spTgt spid="3">
                                            <p:txEl>
                                              <p:pRg st="2" end="2"/>
                                            </p:txEl>
                                          </p:spTgt>
                                        </p:tgtEl>
                                        <p:attrNameLst>
                                          <p:attrName>fillcolor</p:attrName>
                                        </p:attrNameLst>
                                      </p:cBhvr>
                                      <p:to>
                                        <a:srgbClr val="548DD4"/>
                                      </p:to>
                                    </p:animClr>
                                    <p:set>
                                      <p:cBhvr>
                                        <p:cTn id="22" dur="500" fill="hold"/>
                                        <p:tgtEl>
                                          <p:spTgt spid="3">
                                            <p:txEl>
                                              <p:pRg st="2" end="2"/>
                                            </p:txEl>
                                          </p:spTgt>
                                        </p:tgtEl>
                                        <p:attrNameLst>
                                          <p:attrName>fill.type</p:attrName>
                                        </p:attrNameLst>
                                      </p:cBhvr>
                                      <p:to>
                                        <p:strVal val="solid"/>
                                      </p:to>
                                    </p:set>
                                    <p:anim to="1.5" calcmode="lin" valueType="num">
                                      <p:cBhvr override="childStyle">
                                        <p:cTn id="23" dur="500" fill="hold"/>
                                        <p:tgtEl>
                                          <p:spTgt spid="3">
                                            <p:txEl>
                                              <p:pRg st="2" end="2"/>
                                            </p:txEl>
                                          </p:spTgt>
                                        </p:tgtEl>
                                        <p:attrNameLst>
                                          <p:attrName>style.fontSize</p:attrName>
                                        </p:attrNameLst>
                                      </p:cBhvr>
                                    </p:anim>
                                  </p:childTnLst>
                                </p:cTn>
                              </p:par>
                              <p:par>
                                <p:cTn id="24" presetID="9" presetClass="emph" presetSubtype="0" nodeType="withEffect">
                                  <p:stCondLst>
                                    <p:cond delay="0"/>
                                  </p:stCondLst>
                                  <p:childTnLst>
                                    <p:set>
                                      <p:cBhvr rctx="PPT">
                                        <p:cTn id="25" dur="indefinite"/>
                                        <p:tgtEl>
                                          <p:spTgt spid="3">
                                            <p:txEl>
                                              <p:pRg st="3" end="3"/>
                                            </p:txEl>
                                          </p:spTgt>
                                        </p:tgtEl>
                                        <p:attrNameLst>
                                          <p:attrName>style.opacity</p:attrName>
                                        </p:attrNameLst>
                                      </p:cBhvr>
                                      <p:to>
                                        <p:strVal val="0.5"/>
                                      </p:to>
                                    </p:set>
                                    <p:animEffect filter="image" prLst="opacity: 0.5">
                                      <p:cBhvr rctx="IE">
                                        <p:cTn id="26" dur="indefinite"/>
                                        <p:tgtEl>
                                          <p:spTgt spid="3">
                                            <p:txEl>
                                              <p:pRg st="3" end="3"/>
                                            </p:txEl>
                                          </p:spTgt>
                                        </p:tgtEl>
                                      </p:cBhvr>
                                    </p:animEffect>
                                  </p:childTnLst>
                                </p:cTn>
                              </p:par>
                              <p:par>
                                <p:cTn id="27" presetID="9" presetClass="emph" presetSubtype="0" nodeType="withEffect">
                                  <p:stCondLst>
                                    <p:cond delay="0"/>
                                  </p:stCondLst>
                                  <p:childTnLst>
                                    <p:set>
                                      <p:cBhvr rctx="PPT">
                                        <p:cTn id="28" dur="indefinite"/>
                                        <p:tgtEl>
                                          <p:spTgt spid="3">
                                            <p:txEl>
                                              <p:pRg st="4" end="4"/>
                                            </p:txEl>
                                          </p:spTgt>
                                        </p:tgtEl>
                                        <p:attrNameLst>
                                          <p:attrName>style.opacity</p:attrName>
                                        </p:attrNameLst>
                                      </p:cBhvr>
                                      <p:to>
                                        <p:strVal val="0.5"/>
                                      </p:to>
                                    </p:set>
                                    <p:animEffect filter="image" prLst="opacity: 0.5">
                                      <p:cBhvr rctx="IE">
                                        <p:cTn id="29" dur="indefinite"/>
                                        <p:tgtEl>
                                          <p:spTgt spid="3">
                                            <p:txEl>
                                              <p:pRg st="4" end="4"/>
                                            </p:txEl>
                                          </p:spTgt>
                                        </p:tgtEl>
                                      </p:cBhvr>
                                    </p:animEffect>
                                  </p:childTnLst>
                                </p:cTn>
                              </p:par>
                              <p:par>
                                <p:cTn id="30" presetID="9" presetClass="emph" presetSubtype="0" nodeType="withEffect">
                                  <p:stCondLst>
                                    <p:cond delay="0"/>
                                  </p:stCondLst>
                                  <p:childTnLst>
                                    <p:set>
                                      <p:cBhvr rctx="PPT">
                                        <p:cTn id="31" dur="indefinite"/>
                                        <p:tgtEl>
                                          <p:spTgt spid="3">
                                            <p:txEl>
                                              <p:pRg st="5" end="5"/>
                                            </p:txEl>
                                          </p:spTgt>
                                        </p:tgtEl>
                                        <p:attrNameLst>
                                          <p:attrName>style.opacity</p:attrName>
                                        </p:attrNameLst>
                                      </p:cBhvr>
                                      <p:to>
                                        <p:strVal val="0.5"/>
                                      </p:to>
                                    </p:set>
                                    <p:animEffect filter="image" prLst="opacity: 0.5">
                                      <p:cBhvr rctx="IE">
                                        <p:cTn id="32" dur="indefinite"/>
                                        <p:tgtEl>
                                          <p:spTgt spid="3">
                                            <p:txEl>
                                              <p:pRg st="5" end="5"/>
                                            </p:txEl>
                                          </p:spTgt>
                                        </p:tgtEl>
                                      </p:cBhvr>
                                    </p:animEffect>
                                  </p:childTnLst>
                                </p:cTn>
                              </p:par>
                              <p:par>
                                <p:cTn id="33" presetID="9" presetClass="emph" presetSubtype="0" nodeType="withEffect">
                                  <p:stCondLst>
                                    <p:cond delay="0"/>
                                  </p:stCondLst>
                                  <p:childTnLst>
                                    <p:set>
                                      <p:cBhvr rctx="PPT">
                                        <p:cTn id="34" dur="indefinite"/>
                                        <p:tgtEl>
                                          <p:spTgt spid="3">
                                            <p:txEl>
                                              <p:pRg st="6" end="6"/>
                                            </p:txEl>
                                          </p:spTgt>
                                        </p:tgtEl>
                                        <p:attrNameLst>
                                          <p:attrName>style.opacity</p:attrName>
                                        </p:attrNameLst>
                                      </p:cBhvr>
                                      <p:to>
                                        <p:strVal val="0.5"/>
                                      </p:to>
                                    </p:set>
                                    <p:animEffect filter="image" prLst="opacity: 0.5">
                                      <p:cBhvr rctx="IE">
                                        <p:cTn id="35"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D3D0-15FA-4953-8095-8AADDCC642AF}"/>
              </a:ext>
            </a:extLst>
          </p:cNvPr>
          <p:cNvSpPr>
            <a:spLocks noGrp="1"/>
          </p:cNvSpPr>
          <p:nvPr>
            <p:ph type="title"/>
          </p:nvPr>
        </p:nvSpPr>
        <p:spPr>
          <a:xfrm>
            <a:off x="624751" y="273844"/>
            <a:ext cx="7890527" cy="994172"/>
          </a:xfrm>
        </p:spPr>
        <p:txBody>
          <a:bodyPr>
            <a:normAutofit/>
          </a:bodyPr>
          <a:lstStyle/>
          <a:p>
            <a:pPr algn="ctr"/>
            <a:r>
              <a:rPr lang="en-US" dirty="0"/>
              <a:t>The </a:t>
            </a:r>
            <a:r>
              <a:rPr lang="en-US" dirty="0" err="1"/>
              <a:t>cath</a:t>
            </a:r>
            <a:r>
              <a:rPr lang="en-US" dirty="0"/>
              <a:t> lab team</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41479382"/>
              </p:ext>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1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p:cNvSpPr/>
          <p:nvPr/>
        </p:nvSpPr>
        <p:spPr>
          <a:xfrm rot="3578328">
            <a:off x="1906976" y="1205353"/>
            <a:ext cx="565853"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609601" y="-50122"/>
            <a:ext cx="7658735" cy="1028700"/>
          </a:xfrm>
        </p:spPr>
        <p:txBody>
          <a:bodyPr>
            <a:normAutofit/>
          </a:bodyPr>
          <a:lstStyle/>
          <a:p>
            <a:pPr algn="ctr"/>
            <a:r>
              <a:rPr lang="en-US" sz="3200" dirty="0"/>
              <a:t>Dedicated Experienced Nurse coordinator</a:t>
            </a:r>
          </a:p>
        </p:txBody>
      </p:sp>
      <p:graphicFrame>
        <p:nvGraphicFramePr>
          <p:cNvPr id="6" name="Diagram 5"/>
          <p:cNvGraphicFramePr/>
          <p:nvPr>
            <p:extLst>
              <p:ext uri="{D42A27DB-BD31-4B8C-83A1-F6EECF244321}">
                <p14:modId xmlns:p14="http://schemas.microsoft.com/office/powerpoint/2010/main" val="3904826676"/>
              </p:ext>
            </p:extLst>
          </p:nvPr>
        </p:nvGraphicFramePr>
        <p:xfrm>
          <a:off x="-381000" y="923534"/>
          <a:ext cx="6096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000565" y="923534"/>
            <a:ext cx="3410072" cy="3477875"/>
          </a:xfrm>
          <a:prstGeom prst="rect">
            <a:avLst/>
          </a:prstGeom>
          <a:noFill/>
        </p:spPr>
        <p:txBody>
          <a:bodyPr wrap="square" rtlCol="0">
            <a:spAutoFit/>
          </a:bodyPr>
          <a:lstStyle/>
          <a:p>
            <a:r>
              <a:rPr lang="en-US" dirty="0"/>
              <a:t>Protected PCI Coordinator</a:t>
            </a:r>
          </a:p>
          <a:p>
            <a:endParaRPr lang="en-US" sz="1200" dirty="0"/>
          </a:p>
          <a:p>
            <a:pPr marL="285743" indent="-285743">
              <a:spcAft>
                <a:spcPts val="600"/>
              </a:spcAft>
              <a:buClr>
                <a:srgbClr val="0070C0"/>
              </a:buClr>
              <a:buFont typeface="Arial" panose="020B0604020202020204" pitchFamily="34" charset="0"/>
              <a:buChar char="•"/>
            </a:pPr>
            <a:r>
              <a:rPr lang="en-US" sz="1600" dirty="0">
                <a:solidFill>
                  <a:schemeClr val="tx2"/>
                </a:solidFill>
              </a:rPr>
              <a:t>Dedicated to identifying appropriate patients</a:t>
            </a:r>
          </a:p>
          <a:p>
            <a:pPr marL="285743" indent="-285743">
              <a:spcAft>
                <a:spcPts val="600"/>
              </a:spcAft>
              <a:buClr>
                <a:srgbClr val="0070C0"/>
              </a:buClr>
              <a:buFont typeface="Arial" panose="020B0604020202020204" pitchFamily="34" charset="0"/>
              <a:buChar char="•"/>
            </a:pPr>
            <a:r>
              <a:rPr lang="en-US" sz="1600" dirty="0"/>
              <a:t>Facilitates timely throughput</a:t>
            </a:r>
          </a:p>
          <a:p>
            <a:pPr marL="285743" indent="-285743">
              <a:spcAft>
                <a:spcPts val="600"/>
              </a:spcAft>
              <a:buClr>
                <a:srgbClr val="0070C0"/>
              </a:buClr>
              <a:buFont typeface="Arial" panose="020B0604020202020204" pitchFamily="34" charset="0"/>
              <a:buChar char="•"/>
            </a:pPr>
            <a:r>
              <a:rPr lang="en-US" sz="1600" dirty="0"/>
              <a:t>Coordinates multidisciplinary discussion</a:t>
            </a:r>
          </a:p>
          <a:p>
            <a:pPr marL="285743" indent="-285743">
              <a:spcAft>
                <a:spcPts val="600"/>
              </a:spcAft>
              <a:buClr>
                <a:srgbClr val="0070C0"/>
              </a:buClr>
              <a:buFont typeface="Arial" panose="020B0604020202020204" pitchFamily="34" charset="0"/>
              <a:buChar char="•"/>
            </a:pPr>
            <a:r>
              <a:rPr lang="en-US" sz="1600" dirty="0"/>
              <a:t>Leads quality improvement efforts</a:t>
            </a:r>
          </a:p>
          <a:p>
            <a:pPr marL="285743" indent="-285743">
              <a:spcAft>
                <a:spcPts val="600"/>
              </a:spcAft>
              <a:buClr>
                <a:srgbClr val="0070C0"/>
              </a:buClr>
              <a:buFont typeface="Arial" panose="020B0604020202020204" pitchFamily="34" charset="0"/>
              <a:buChar char="•"/>
            </a:pPr>
            <a:r>
              <a:rPr lang="en-US" sz="1600" dirty="0"/>
              <a:t>Communicates with referral MDs</a:t>
            </a:r>
          </a:p>
          <a:p>
            <a:pPr marL="285743" indent="-285743">
              <a:spcAft>
                <a:spcPts val="600"/>
              </a:spcAft>
              <a:buClr>
                <a:srgbClr val="0070C0"/>
              </a:buClr>
              <a:buFont typeface="Arial" panose="020B0604020202020204" pitchFamily="34" charset="0"/>
              <a:buChar char="•"/>
            </a:pPr>
            <a:r>
              <a:rPr lang="en-US" sz="1600" dirty="0"/>
              <a:t>Coordinates follow up care to appropriate physician</a:t>
            </a:r>
          </a:p>
          <a:p>
            <a:pPr marL="285743" indent="-285743">
              <a:spcAft>
                <a:spcPts val="600"/>
              </a:spcAft>
              <a:buClr>
                <a:srgbClr val="0070C0"/>
              </a:buClr>
              <a:buFont typeface="Arial" panose="020B0604020202020204" pitchFamily="34" charset="0"/>
              <a:buChar char="•"/>
            </a:pPr>
            <a:r>
              <a:rPr lang="en-US" sz="1600" dirty="0"/>
              <a:t>Conducts outreach education </a:t>
            </a:r>
          </a:p>
        </p:txBody>
      </p:sp>
      <p:sp>
        <p:nvSpPr>
          <p:cNvPr id="7" name="Rectangle 6"/>
          <p:cNvSpPr/>
          <p:nvPr/>
        </p:nvSpPr>
        <p:spPr>
          <a:xfrm>
            <a:off x="44077" y="4942099"/>
            <a:ext cx="505267" cy="169277"/>
          </a:xfrm>
          <a:prstGeom prst="rect">
            <a:avLst/>
          </a:prstGeom>
        </p:spPr>
        <p:txBody>
          <a:bodyPr wrap="none">
            <a:spAutoFit/>
          </a:bodyPr>
          <a:lstStyle/>
          <a:p>
            <a:r>
              <a:rPr lang="en-US" sz="500" dirty="0"/>
              <a:t>IM2-280-16</a:t>
            </a:r>
          </a:p>
        </p:txBody>
      </p:sp>
    </p:spTree>
    <p:extLst>
      <p:ext uri="{BB962C8B-B14F-4D97-AF65-F5344CB8AC3E}">
        <p14:creationId xmlns:p14="http://schemas.microsoft.com/office/powerpoint/2010/main" val="421538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51" y="462791"/>
            <a:ext cx="7890527" cy="994172"/>
          </a:xfrm>
        </p:spPr>
        <p:txBody>
          <a:bodyPr>
            <a:normAutofit/>
          </a:bodyPr>
          <a:lstStyle/>
          <a:p>
            <a:pPr algn="ctr"/>
            <a:r>
              <a:rPr lang="en-US" dirty="0"/>
              <a:t>Economics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55484070"/>
              </p:ext>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2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B528-F475-46F6-9350-82674C317832}"/>
              </a:ext>
            </a:extLst>
          </p:cNvPr>
          <p:cNvSpPr>
            <a:spLocks noGrp="1"/>
          </p:cNvSpPr>
          <p:nvPr>
            <p:ph type="title"/>
          </p:nvPr>
        </p:nvSpPr>
        <p:spPr>
          <a:xfrm>
            <a:off x="5105400" y="482204"/>
            <a:ext cx="3733800" cy="4126698"/>
          </a:xfrm>
        </p:spPr>
        <p:txBody>
          <a:bodyPr>
            <a:normAutofit/>
          </a:bodyPr>
          <a:lstStyle/>
          <a:p>
            <a:r>
              <a:rPr lang="en-US" dirty="0">
                <a:solidFill>
                  <a:schemeClr val="tx2"/>
                </a:solidFill>
              </a:rPr>
              <a:t>Quality metrics</a:t>
            </a:r>
          </a:p>
        </p:txBody>
      </p:sp>
      <p:graphicFrame>
        <p:nvGraphicFramePr>
          <p:cNvPr id="15" name="Content Placeholder 2"/>
          <p:cNvGraphicFramePr>
            <a:graphicFrameLocks noGrp="1"/>
          </p:cNvGraphicFramePr>
          <p:nvPr>
            <p:ph idx="1"/>
            <p:extLst/>
          </p:nvPr>
        </p:nvGraphicFramePr>
        <p:xfrm>
          <a:off x="482204" y="482204"/>
          <a:ext cx="4701778"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04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F03D-82AF-45F2-BE5B-D17AC68CB5F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45E094D-15EC-49A1-8616-B11C799FB838}"/>
              </a:ext>
            </a:extLst>
          </p:cNvPr>
          <p:cNvSpPr>
            <a:spLocks noGrp="1"/>
          </p:cNvSpPr>
          <p:nvPr>
            <p:ph idx="1"/>
          </p:nvPr>
        </p:nvSpPr>
        <p:spPr>
          <a:xfrm>
            <a:off x="381000" y="1885950"/>
            <a:ext cx="8229600" cy="1752599"/>
          </a:xfrm>
        </p:spPr>
        <p:txBody>
          <a:bodyPr/>
          <a:lstStyle/>
          <a:p>
            <a:r>
              <a:rPr lang="en-US" sz="2800" dirty="0"/>
              <a:t>Tanveer </a:t>
            </a:r>
            <a:r>
              <a:rPr lang="en-US" sz="2800" dirty="0" err="1"/>
              <a:t>Rab</a:t>
            </a:r>
            <a:r>
              <a:rPr lang="en-US" sz="2800" dirty="0"/>
              <a:t>, MD, FACC – </a:t>
            </a:r>
            <a:r>
              <a:rPr lang="en-US" sz="2800" dirty="0">
                <a:hlinkClick r:id="rId2"/>
              </a:rPr>
              <a:t>srab@emory.edu</a:t>
            </a:r>
            <a:endParaRPr lang="en-US" sz="2800" dirty="0"/>
          </a:p>
          <a:p>
            <a:endParaRPr lang="en-US" sz="2800" dirty="0"/>
          </a:p>
          <a:p>
            <a:r>
              <a:rPr lang="en-US" sz="2800" dirty="0" err="1"/>
              <a:t>Perwaiz</a:t>
            </a:r>
            <a:r>
              <a:rPr lang="en-US" sz="2800" dirty="0"/>
              <a:t> </a:t>
            </a:r>
            <a:r>
              <a:rPr lang="en-US" sz="2800" dirty="0" err="1"/>
              <a:t>Meraj</a:t>
            </a:r>
            <a:r>
              <a:rPr lang="en-US" sz="2800" dirty="0"/>
              <a:t>, MD, FACC - </a:t>
            </a:r>
            <a:r>
              <a:rPr lang="en-US" sz="2800" dirty="0">
                <a:hlinkClick r:id="rId3"/>
              </a:rPr>
              <a:t>PMeraj@northwell.edu</a:t>
            </a:r>
            <a:r>
              <a:rPr lang="en-US" sz="2800" dirty="0"/>
              <a:t> </a:t>
            </a:r>
          </a:p>
        </p:txBody>
      </p:sp>
    </p:spTree>
    <p:extLst>
      <p:ext uri="{BB962C8B-B14F-4D97-AF65-F5344CB8AC3E}">
        <p14:creationId xmlns:p14="http://schemas.microsoft.com/office/powerpoint/2010/main" val="337977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ACC_SIG_BLUE_1900x600.png">
            <a:extLst>
              <a:ext uri="{FF2B5EF4-FFF2-40B4-BE49-F238E27FC236}">
                <a16:creationId xmlns:a16="http://schemas.microsoft.com/office/drawing/2014/main" id="{D6E9865B-27D8-4828-8D61-CB180D13A3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317625"/>
            <a:ext cx="79470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BBFCC-783B-43A2-84DE-AACDE7F23827}"/>
              </a:ext>
            </a:extLst>
          </p:cNvPr>
          <p:cNvGrpSpPr/>
          <p:nvPr/>
        </p:nvGrpSpPr>
        <p:grpSpPr>
          <a:xfrm>
            <a:off x="457200" y="133350"/>
            <a:ext cx="8305800" cy="4854866"/>
            <a:chOff x="809325" y="278305"/>
            <a:chExt cx="10265343" cy="6473154"/>
          </a:xfrm>
        </p:grpSpPr>
        <p:sp>
          <p:nvSpPr>
            <p:cNvPr id="7" name="Rounded Rectangle 6"/>
            <p:cNvSpPr/>
            <p:nvPr/>
          </p:nvSpPr>
          <p:spPr bwMode="auto">
            <a:xfrm>
              <a:off x="809325" y="278305"/>
              <a:ext cx="10265343" cy="6442377"/>
            </a:xfrm>
            <a:prstGeom prst="roundRect">
              <a:avLst>
                <a:gd name="adj" fmla="val 1384"/>
              </a:avLst>
            </a:prstGeom>
            <a:solidFill>
              <a:schemeClr val="tx1"/>
            </a:solidFill>
            <a:ln w="9525" cap="flat" cmpd="sng" algn="ctr">
              <a:solidFill>
                <a:schemeClr val="accent5">
                  <a:lumMod val="40000"/>
                  <a:lumOff val="60000"/>
                </a:schemeClr>
              </a:solid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822960" fontAlgn="auto">
                <a:spcBef>
                  <a:spcPts val="0"/>
                </a:spcBef>
                <a:spcAft>
                  <a:spcPts val="0"/>
                </a:spcAft>
                <a:defRPr/>
              </a:pPr>
              <a:endParaRPr lang="en-US" sz="1620" kern="0" dirty="0">
                <a:solidFill>
                  <a:srgbClr val="333333"/>
                </a:solidFill>
                <a:latin typeface="Arial"/>
                <a:ea typeface="+mn-ea"/>
              </a:endParaRPr>
            </a:p>
          </p:txBody>
        </p:sp>
        <p:sp>
          <p:nvSpPr>
            <p:cNvPr id="15" name="Rounded Rectangle 14"/>
            <p:cNvSpPr/>
            <p:nvPr/>
          </p:nvSpPr>
          <p:spPr bwMode="auto">
            <a:xfrm>
              <a:off x="1426217" y="1120212"/>
              <a:ext cx="4108309" cy="5415804"/>
            </a:xfrm>
            <a:prstGeom prst="roundRect">
              <a:avLst>
                <a:gd name="adj" fmla="val 1384"/>
              </a:avLst>
            </a:prstGeom>
            <a:solidFill>
              <a:schemeClr val="tx1"/>
            </a:solidFill>
            <a:ln w="9525" cap="flat" cmpd="sng" algn="ctr">
              <a:solidFill>
                <a:schemeClr val="tx1">
                  <a:lumMod val="75000"/>
                </a:schemeClr>
              </a:solid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822960" fontAlgn="auto">
                <a:spcBef>
                  <a:spcPts val="0"/>
                </a:spcBef>
                <a:spcAft>
                  <a:spcPts val="0"/>
                </a:spcAft>
                <a:defRPr/>
              </a:pPr>
              <a:endParaRPr lang="en-US" sz="1620" kern="0" dirty="0">
                <a:solidFill>
                  <a:srgbClr val="333333"/>
                </a:solidFill>
                <a:latin typeface="Arial"/>
                <a:ea typeface="+mn-ea"/>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929" y="1495513"/>
              <a:ext cx="3633002" cy="130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a:stretch>
              <a:fillRect/>
            </a:stretch>
          </p:blipFill>
          <p:spPr>
            <a:xfrm>
              <a:off x="1817388" y="2856904"/>
              <a:ext cx="2076415" cy="1051350"/>
            </a:xfrm>
            <a:prstGeom prst="rect">
              <a:avLst/>
            </a:prstGeom>
          </p:spPr>
        </p:pic>
        <p:pic>
          <p:nvPicPr>
            <p:cNvPr id="5" name="Picture 4"/>
            <p:cNvPicPr>
              <a:picLocks noChangeAspect="1"/>
            </p:cNvPicPr>
            <p:nvPr/>
          </p:nvPicPr>
          <p:blipFill>
            <a:blip r:embed="rId5"/>
            <a:stretch>
              <a:fillRect/>
            </a:stretch>
          </p:blipFill>
          <p:spPr>
            <a:xfrm>
              <a:off x="7002127" y="1223257"/>
              <a:ext cx="2614140" cy="2046240"/>
            </a:xfrm>
            <a:prstGeom prst="rect">
              <a:avLst/>
            </a:prstGeom>
          </p:spPr>
        </p:pic>
        <p:pic>
          <p:nvPicPr>
            <p:cNvPr id="11" name="Picture 10"/>
            <p:cNvPicPr>
              <a:picLocks noChangeAspect="1"/>
            </p:cNvPicPr>
            <p:nvPr/>
          </p:nvPicPr>
          <p:blipFill>
            <a:blip r:embed="rId6"/>
            <a:stretch>
              <a:fillRect/>
            </a:stretch>
          </p:blipFill>
          <p:spPr>
            <a:xfrm>
              <a:off x="7032097" y="3394607"/>
              <a:ext cx="2554200" cy="3072755"/>
            </a:xfrm>
            <a:prstGeom prst="rect">
              <a:avLst/>
            </a:prstGeom>
          </p:spPr>
        </p:pic>
        <p:cxnSp>
          <p:nvCxnSpPr>
            <p:cNvPr id="14" name="Straight Arrow Connector 13"/>
            <p:cNvCxnSpPr/>
            <p:nvPr/>
          </p:nvCxnSpPr>
          <p:spPr>
            <a:xfrm>
              <a:off x="8309197" y="3046745"/>
              <a:ext cx="0" cy="335834"/>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5941997" y="2800957"/>
              <a:ext cx="4711003" cy="417240"/>
            </a:xfrm>
            <a:prstGeom prst="roundRect">
              <a:avLst/>
            </a:prstGeom>
            <a:solidFill>
              <a:schemeClr val="bg2">
                <a:lumMod val="85000"/>
                <a:lumOff val="15000"/>
              </a:schemeClr>
            </a:solidFill>
            <a:ln w="22225" cap="flat" cmpd="sng" algn="ctr">
              <a:solidFill>
                <a:schemeClr val="tx1"/>
              </a:solid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641909" fontAlgn="auto">
                <a:spcBef>
                  <a:spcPts val="0"/>
                </a:spcBef>
                <a:spcAft>
                  <a:spcPts val="0"/>
                </a:spcAft>
                <a:defRPr/>
              </a:pPr>
              <a:r>
                <a:rPr lang="en-US" sz="900" kern="0" dirty="0">
                  <a:solidFill>
                    <a:srgbClr val="FFFFFF"/>
                  </a:solidFill>
                  <a:latin typeface="Arial"/>
                  <a:ea typeface="+mn-ea"/>
                </a:rPr>
                <a:t>Multidisciplinary Heart Team Consultation-</a:t>
              </a:r>
            </a:p>
            <a:p>
              <a:pPr algn="ctr" defTabSz="641909" fontAlgn="auto">
                <a:spcBef>
                  <a:spcPts val="0"/>
                </a:spcBef>
                <a:spcAft>
                  <a:spcPts val="0"/>
                </a:spcAft>
                <a:defRPr/>
              </a:pPr>
              <a:r>
                <a:rPr lang="en-US" sz="630" kern="0" dirty="0">
                  <a:solidFill>
                    <a:srgbClr val="FFFFFF"/>
                  </a:solidFill>
                  <a:latin typeface="Arial"/>
                  <a:ea typeface="+mn-ea"/>
                </a:rPr>
                <a:t>Interventional Cardiology, CT Surgery, Advanced Heart Failure, Intensive Care</a:t>
              </a:r>
            </a:p>
          </p:txBody>
        </p:sp>
        <p:pic>
          <p:nvPicPr>
            <p:cNvPr id="2" name="Picture 1"/>
            <p:cNvPicPr>
              <a:picLocks noChangeAspect="1"/>
            </p:cNvPicPr>
            <p:nvPr/>
          </p:nvPicPr>
          <p:blipFill rotWithShape="1">
            <a:blip r:embed="rId7"/>
            <a:srcRect l="33354" t="24939" r="22104" b="21565"/>
            <a:stretch/>
          </p:blipFill>
          <p:spPr>
            <a:xfrm>
              <a:off x="1817389" y="4040556"/>
              <a:ext cx="3209533" cy="2168248"/>
            </a:xfrm>
            <a:prstGeom prst="rect">
              <a:avLst/>
            </a:prstGeom>
          </p:spPr>
        </p:pic>
        <p:sp>
          <p:nvSpPr>
            <p:cNvPr id="3" name="Rectangle 2"/>
            <p:cNvSpPr/>
            <p:nvPr/>
          </p:nvSpPr>
          <p:spPr bwMode="auto">
            <a:xfrm>
              <a:off x="5026921" y="1495512"/>
              <a:ext cx="385010" cy="308009"/>
            </a:xfrm>
            <a:prstGeom prst="rect">
              <a:avLst/>
            </a:prstGeom>
            <a:solidFill>
              <a:schemeClr val="tx1"/>
            </a:solidFill>
            <a:ln w="9525" cap="flat" cmpd="sng" algn="ctr">
              <a:noFill/>
              <a:prstDash val="solid"/>
              <a:headEnd type="none" w="med" len="med"/>
              <a:tailEnd type="triangle" w="med" len="med"/>
            </a:ln>
            <a:effectLst/>
          </p:spPr>
          <p:txBody>
            <a:bodyPr rtlCol="0" anchor="ctr"/>
            <a:lstStyle/>
            <a:p>
              <a:pPr algn="ctr" defTabSz="822960" fontAlgn="auto">
                <a:spcBef>
                  <a:spcPts val="0"/>
                </a:spcBef>
                <a:spcAft>
                  <a:spcPts val="0"/>
                </a:spcAft>
                <a:defRPr/>
              </a:pPr>
              <a:endParaRPr lang="en-US" sz="1620" kern="0" dirty="0">
                <a:solidFill>
                  <a:srgbClr val="333333"/>
                </a:solidFill>
                <a:latin typeface="Arial"/>
                <a:ea typeface="+mn-ea"/>
              </a:endParaRPr>
            </a:p>
          </p:txBody>
        </p:sp>
        <p:sp>
          <p:nvSpPr>
            <p:cNvPr id="4" name="TextBox 3"/>
            <p:cNvSpPr txBox="1"/>
            <p:nvPr/>
          </p:nvSpPr>
          <p:spPr>
            <a:xfrm>
              <a:off x="1488706" y="6536015"/>
              <a:ext cx="1626941" cy="215444"/>
            </a:xfrm>
            <a:prstGeom prst="rect">
              <a:avLst/>
            </a:prstGeom>
            <a:noFill/>
          </p:spPr>
          <p:txBody>
            <a:bodyPr wrap="none" rtlCol="0">
              <a:spAutoFit/>
            </a:bodyPr>
            <a:lstStyle/>
            <a:p>
              <a:pPr defTabSz="641909" fontAlgn="auto">
                <a:spcBef>
                  <a:spcPts val="0"/>
                </a:spcBef>
                <a:spcAft>
                  <a:spcPts val="0"/>
                </a:spcAft>
                <a:defRPr/>
              </a:pPr>
              <a:r>
                <a:rPr lang="en-US" sz="450" dirty="0">
                  <a:solidFill>
                    <a:srgbClr val="000000"/>
                  </a:solidFill>
                  <a:latin typeface="Arial"/>
                  <a:ea typeface="+mn-ea"/>
                </a:rPr>
                <a:t>Atkinson, et al. JACC Interventions 2016</a:t>
              </a:r>
            </a:p>
          </p:txBody>
        </p:sp>
      </p:grpSp>
    </p:spTree>
    <p:extLst>
      <p:ext uri="{BB962C8B-B14F-4D97-AF65-F5344CB8AC3E}">
        <p14:creationId xmlns:p14="http://schemas.microsoft.com/office/powerpoint/2010/main" val="23473018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3580-96D5-42CB-B479-5777E8C0DCB8}"/>
              </a:ext>
            </a:extLst>
          </p:cNvPr>
          <p:cNvSpPr>
            <a:spLocks noGrp="1"/>
          </p:cNvSpPr>
          <p:nvPr>
            <p:ph type="title"/>
          </p:nvPr>
        </p:nvSpPr>
        <p:spPr>
          <a:xfrm>
            <a:off x="1567108" y="381517"/>
            <a:ext cx="6058757" cy="822248"/>
          </a:xfrm>
        </p:spPr>
        <p:txBody>
          <a:bodyPr>
            <a:normAutofit/>
          </a:bodyPr>
          <a:lstStyle/>
          <a:p>
            <a:pPr algn="ctr"/>
            <a:r>
              <a:rPr lang="en-US" dirty="0"/>
              <a:t>Population groups</a:t>
            </a:r>
          </a:p>
        </p:txBody>
      </p:sp>
      <p:graphicFrame>
        <p:nvGraphicFramePr>
          <p:cNvPr id="5" name="Content Placeholder 2"/>
          <p:cNvGraphicFramePr>
            <a:graphicFrameLocks noGrp="1"/>
          </p:cNvGraphicFramePr>
          <p:nvPr>
            <p:ph idx="1"/>
            <p:extLst/>
          </p:nvPr>
        </p:nvGraphicFramePr>
        <p:xfrm>
          <a:off x="628650" y="482600"/>
          <a:ext cx="7886700" cy="306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28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9" y="-153405"/>
            <a:ext cx="6859787" cy="1028700"/>
          </a:xfrm>
        </p:spPr>
        <p:txBody>
          <a:bodyPr>
            <a:normAutofit/>
          </a:bodyPr>
          <a:lstStyle/>
          <a:p>
            <a:pPr algn="ctr"/>
            <a:r>
              <a:rPr lang="en-US" sz="2400" dirty="0"/>
              <a:t>The volume is there: </a:t>
            </a:r>
          </a:p>
        </p:txBody>
      </p:sp>
      <p:grpSp>
        <p:nvGrpSpPr>
          <p:cNvPr id="3" name="Group 21"/>
          <p:cNvGrpSpPr/>
          <p:nvPr/>
        </p:nvGrpSpPr>
        <p:grpSpPr>
          <a:xfrm>
            <a:off x="457201" y="666752"/>
            <a:ext cx="4887536" cy="2649277"/>
            <a:chOff x="0" y="1014760"/>
            <a:chExt cx="5430596" cy="2943641"/>
          </a:xfrm>
        </p:grpSpPr>
        <p:sp>
          <p:nvSpPr>
            <p:cNvPr id="10" name="Oval 9"/>
            <p:cNvSpPr/>
            <p:nvPr/>
          </p:nvSpPr>
          <p:spPr bwMode="auto">
            <a:xfrm>
              <a:off x="2404098" y="1014760"/>
              <a:ext cx="3026498" cy="2943641"/>
            </a:xfrm>
            <a:prstGeom prst="ellipse">
              <a:avLst/>
            </a:prstGeom>
            <a:solidFill>
              <a:srgbClr val="B2B2B2">
                <a:alpha val="52941"/>
              </a:srgbClr>
            </a:solidFill>
            <a:ln w="9525" cap="flat" cmpd="sng" algn="ctr">
              <a:no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822940"/>
              <a:endParaRPr lang="en-US" sz="1620" kern="0" dirty="0">
                <a:solidFill>
                  <a:srgbClr val="333333"/>
                </a:solidFill>
                <a:latin typeface="Arial"/>
              </a:endParaRPr>
            </a:p>
          </p:txBody>
        </p:sp>
        <p:sp>
          <p:nvSpPr>
            <p:cNvPr id="14" name="TextBox 13"/>
            <p:cNvSpPr txBox="1"/>
            <p:nvPr/>
          </p:nvSpPr>
          <p:spPr>
            <a:xfrm>
              <a:off x="2619424" y="1404676"/>
              <a:ext cx="1396750" cy="595034"/>
            </a:xfrm>
            <a:prstGeom prst="rect">
              <a:avLst/>
            </a:prstGeom>
            <a:noFill/>
          </p:spPr>
          <p:txBody>
            <a:bodyPr wrap="none" rtlCol="0">
              <a:spAutoFit/>
            </a:bodyPr>
            <a:lstStyle/>
            <a:p>
              <a:pPr algn="ctr"/>
              <a:r>
                <a:rPr lang="en-US" sz="1440" dirty="0"/>
                <a:t>Patient</a:t>
              </a:r>
            </a:p>
            <a:p>
              <a:pPr algn="ctr"/>
              <a:r>
                <a:rPr lang="en-US" sz="1440" dirty="0"/>
                <a:t>Comorbidities</a:t>
              </a:r>
            </a:p>
          </p:txBody>
        </p:sp>
        <p:sp>
          <p:nvSpPr>
            <p:cNvPr id="16" name="TextBox 15"/>
            <p:cNvSpPr txBox="1"/>
            <p:nvPr/>
          </p:nvSpPr>
          <p:spPr>
            <a:xfrm>
              <a:off x="0" y="2184992"/>
              <a:ext cx="2465408" cy="1179810"/>
            </a:xfrm>
            <a:prstGeom prst="rect">
              <a:avLst/>
            </a:prstGeom>
            <a:noFill/>
          </p:spPr>
          <p:txBody>
            <a:bodyPr wrap="square" rtlCol="0">
              <a:spAutoFit/>
            </a:bodyPr>
            <a:lstStyle/>
            <a:p>
              <a:pPr algn="ctr"/>
              <a:r>
                <a:rPr lang="en-US" sz="1260" dirty="0"/>
                <a:t>Heart failure, diabetes, advanced age, peripheral vascular disease, complex lesions, unstable angina/NSTEMI, prior surgery</a:t>
              </a:r>
            </a:p>
          </p:txBody>
        </p:sp>
      </p:grpSp>
      <p:grpSp>
        <p:nvGrpSpPr>
          <p:cNvPr id="4" name="Group 23"/>
          <p:cNvGrpSpPr/>
          <p:nvPr/>
        </p:nvGrpSpPr>
        <p:grpSpPr>
          <a:xfrm>
            <a:off x="3296576" y="1690430"/>
            <a:ext cx="2723848" cy="3150073"/>
            <a:chOff x="3154861" y="2040672"/>
            <a:chExt cx="3026498" cy="3500080"/>
          </a:xfrm>
        </p:grpSpPr>
        <p:sp>
          <p:nvSpPr>
            <p:cNvPr id="9" name="Oval 8"/>
            <p:cNvSpPr/>
            <p:nvPr/>
          </p:nvSpPr>
          <p:spPr bwMode="auto">
            <a:xfrm>
              <a:off x="3154861" y="2040672"/>
              <a:ext cx="3026498" cy="2943641"/>
            </a:xfrm>
            <a:prstGeom prst="ellipse">
              <a:avLst/>
            </a:prstGeom>
            <a:solidFill>
              <a:srgbClr val="C00000">
                <a:alpha val="52549"/>
              </a:srgbClr>
            </a:solidFill>
            <a:ln w="9525" cap="flat" cmpd="sng" algn="ctr">
              <a:no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822940"/>
              <a:endParaRPr lang="en-US" sz="1620" kern="0" dirty="0">
                <a:solidFill>
                  <a:srgbClr val="333333"/>
                </a:solidFill>
                <a:latin typeface="Arial"/>
              </a:endParaRPr>
            </a:p>
          </p:txBody>
        </p:sp>
        <p:sp>
          <p:nvSpPr>
            <p:cNvPr id="13" name="TextBox 12"/>
            <p:cNvSpPr txBox="1"/>
            <p:nvPr/>
          </p:nvSpPr>
          <p:spPr>
            <a:xfrm>
              <a:off x="3995154" y="4122658"/>
              <a:ext cx="1443059" cy="595034"/>
            </a:xfrm>
            <a:prstGeom prst="rect">
              <a:avLst/>
            </a:prstGeom>
            <a:noFill/>
          </p:spPr>
          <p:txBody>
            <a:bodyPr wrap="none" rtlCol="0">
              <a:spAutoFit/>
            </a:bodyPr>
            <a:lstStyle/>
            <a:p>
              <a:pPr algn="ctr"/>
              <a:r>
                <a:rPr lang="en-US" sz="1440" dirty="0"/>
                <a:t>Hemodynamic</a:t>
              </a:r>
            </a:p>
            <a:p>
              <a:pPr algn="ctr"/>
              <a:r>
                <a:rPr lang="en-US" sz="1440" dirty="0"/>
                <a:t>Compromise</a:t>
              </a:r>
            </a:p>
          </p:txBody>
        </p:sp>
        <p:sp>
          <p:nvSpPr>
            <p:cNvPr id="17" name="TextBox 16"/>
            <p:cNvSpPr txBox="1"/>
            <p:nvPr/>
          </p:nvSpPr>
          <p:spPr>
            <a:xfrm>
              <a:off x="3483980" y="5007273"/>
              <a:ext cx="2465408" cy="533479"/>
            </a:xfrm>
            <a:prstGeom prst="rect">
              <a:avLst/>
            </a:prstGeom>
            <a:noFill/>
          </p:spPr>
          <p:txBody>
            <a:bodyPr wrap="square" rtlCol="0">
              <a:spAutoFit/>
            </a:bodyPr>
            <a:lstStyle/>
            <a:p>
              <a:pPr algn="ctr"/>
              <a:r>
                <a:rPr lang="en-US" sz="1260" dirty="0"/>
                <a:t>Depressed ejection fraction (LVEF</a:t>
              </a:r>
              <a:r>
                <a:rPr lang="en-US" sz="1260" u="sng" dirty="0"/>
                <a:t>&lt;</a:t>
              </a:r>
              <a:r>
                <a:rPr lang="en-US" sz="1260" dirty="0"/>
                <a:t>35%)</a:t>
              </a:r>
            </a:p>
          </p:txBody>
        </p:sp>
      </p:grpSp>
      <p:grpSp>
        <p:nvGrpSpPr>
          <p:cNvPr id="5" name="Group 22"/>
          <p:cNvGrpSpPr/>
          <p:nvPr/>
        </p:nvGrpSpPr>
        <p:grpSpPr>
          <a:xfrm>
            <a:off x="3986462" y="666751"/>
            <a:ext cx="4359623" cy="2742020"/>
            <a:chOff x="4010609" y="1014759"/>
            <a:chExt cx="4844026" cy="3046689"/>
          </a:xfrm>
        </p:grpSpPr>
        <p:sp>
          <p:nvSpPr>
            <p:cNvPr id="11" name="Oval 10"/>
            <p:cNvSpPr/>
            <p:nvPr/>
          </p:nvSpPr>
          <p:spPr bwMode="auto">
            <a:xfrm>
              <a:off x="4010609" y="1014759"/>
              <a:ext cx="3026498" cy="3046689"/>
            </a:xfrm>
            <a:prstGeom prst="ellipse">
              <a:avLst/>
            </a:prstGeom>
            <a:solidFill>
              <a:srgbClr val="0033FF">
                <a:alpha val="55000"/>
              </a:srgbClr>
            </a:solidFill>
            <a:ln w="9525" cap="flat" cmpd="sng" algn="ctr">
              <a:noFill/>
              <a:prstDash val="solid"/>
              <a:headEnd type="none" w="med" len="med"/>
              <a:tailEnd type="triangle" w="med" len="med"/>
            </a:ln>
            <a:effectLst>
              <a:outerShdw blurRad="50800" dist="38100" dir="5400000" rotWithShape="0">
                <a:srgbClr val="000000">
                  <a:alpha val="20000"/>
                </a:srgbClr>
              </a:outerShdw>
            </a:effectLst>
          </p:spPr>
          <p:txBody>
            <a:bodyPr rtlCol="0" anchor="ctr"/>
            <a:lstStyle/>
            <a:p>
              <a:pPr algn="ctr" defTabSz="822940"/>
              <a:endParaRPr lang="en-US" sz="1620" kern="0" dirty="0">
                <a:solidFill>
                  <a:srgbClr val="333333"/>
                </a:solidFill>
                <a:latin typeface="Arial"/>
              </a:endParaRPr>
            </a:p>
          </p:txBody>
        </p:sp>
        <p:sp>
          <p:nvSpPr>
            <p:cNvPr id="12" name="TextBox 11"/>
            <p:cNvSpPr txBox="1"/>
            <p:nvPr/>
          </p:nvSpPr>
          <p:spPr>
            <a:xfrm>
              <a:off x="5308824" y="1401286"/>
              <a:ext cx="1574721" cy="841256"/>
            </a:xfrm>
            <a:prstGeom prst="rect">
              <a:avLst/>
            </a:prstGeom>
            <a:noFill/>
          </p:spPr>
          <p:txBody>
            <a:bodyPr wrap="square" rtlCol="0">
              <a:spAutoFit/>
            </a:bodyPr>
            <a:lstStyle/>
            <a:p>
              <a:pPr algn="ctr"/>
              <a:r>
                <a:rPr lang="en-US" sz="1440" dirty="0"/>
                <a:t>Complex</a:t>
              </a:r>
            </a:p>
            <a:p>
              <a:pPr algn="ctr"/>
              <a:r>
                <a:rPr lang="en-US" sz="1440" dirty="0"/>
                <a:t>Coronary Artery </a:t>
              </a:r>
            </a:p>
            <a:p>
              <a:pPr algn="ctr"/>
              <a:r>
                <a:rPr lang="en-US" sz="1440" dirty="0"/>
                <a:t>Disease</a:t>
              </a:r>
            </a:p>
          </p:txBody>
        </p:sp>
        <p:sp>
          <p:nvSpPr>
            <p:cNvPr id="18" name="TextBox 17"/>
            <p:cNvSpPr txBox="1"/>
            <p:nvPr/>
          </p:nvSpPr>
          <p:spPr>
            <a:xfrm>
              <a:off x="7004614" y="2184992"/>
              <a:ext cx="1850021" cy="533479"/>
            </a:xfrm>
            <a:prstGeom prst="rect">
              <a:avLst/>
            </a:prstGeom>
            <a:noFill/>
          </p:spPr>
          <p:txBody>
            <a:bodyPr wrap="square" rtlCol="0">
              <a:spAutoFit/>
            </a:bodyPr>
            <a:lstStyle/>
            <a:p>
              <a:pPr algn="ctr"/>
              <a:r>
                <a:rPr lang="en-US" sz="1260" dirty="0"/>
                <a:t>Multi-vessel disease, Left Main disease</a:t>
              </a:r>
            </a:p>
          </p:txBody>
        </p:sp>
      </p:grpSp>
      <p:grpSp>
        <p:nvGrpSpPr>
          <p:cNvPr id="6" name="Group 21"/>
          <p:cNvGrpSpPr/>
          <p:nvPr/>
        </p:nvGrpSpPr>
        <p:grpSpPr>
          <a:xfrm>
            <a:off x="3866231" y="1585127"/>
            <a:ext cx="4134857" cy="2876281"/>
            <a:chOff x="3787811" y="1815252"/>
            <a:chExt cx="4594285" cy="3195868"/>
          </a:xfrm>
        </p:grpSpPr>
        <p:grpSp>
          <p:nvGrpSpPr>
            <p:cNvPr id="7" name="Group 19"/>
            <p:cNvGrpSpPr/>
            <p:nvPr/>
          </p:nvGrpSpPr>
          <p:grpSpPr>
            <a:xfrm>
              <a:off x="3787811" y="1815252"/>
              <a:ext cx="1834932" cy="1953008"/>
              <a:chOff x="3776660" y="1923667"/>
              <a:chExt cx="1834932" cy="1953008"/>
            </a:xfrm>
          </p:grpSpPr>
          <p:sp>
            <p:nvSpPr>
              <p:cNvPr id="19" name="Freeform 18"/>
              <p:cNvSpPr/>
              <p:nvPr/>
            </p:nvSpPr>
            <p:spPr bwMode="auto">
              <a:xfrm rot="10800000">
                <a:off x="3776660" y="1923667"/>
                <a:ext cx="1834932" cy="1953008"/>
              </a:xfrm>
              <a:custGeom>
                <a:avLst/>
                <a:gdLst>
                  <a:gd name="connsiteX0" fmla="*/ 738835 w 1499616"/>
                  <a:gd name="connsiteY0" fmla="*/ 0 h 1682496"/>
                  <a:gd name="connsiteX1" fmla="*/ 526694 w 1499616"/>
                  <a:gd name="connsiteY1" fmla="*/ 146304 h 1682496"/>
                  <a:gd name="connsiteX2" fmla="*/ 358444 w 1499616"/>
                  <a:gd name="connsiteY2" fmla="*/ 299923 h 1682496"/>
                  <a:gd name="connsiteX3" fmla="*/ 226771 w 1499616"/>
                  <a:gd name="connsiteY3" fmla="*/ 490118 h 1682496"/>
                  <a:gd name="connsiteX4" fmla="*/ 109728 w 1499616"/>
                  <a:gd name="connsiteY4" fmla="*/ 709574 h 1682496"/>
                  <a:gd name="connsiteX5" fmla="*/ 29260 w 1499616"/>
                  <a:gd name="connsiteY5" fmla="*/ 980237 h 1682496"/>
                  <a:gd name="connsiteX6" fmla="*/ 0 w 1499616"/>
                  <a:gd name="connsiteY6" fmla="*/ 1185062 h 1682496"/>
                  <a:gd name="connsiteX7" fmla="*/ 0 w 1499616"/>
                  <a:gd name="connsiteY7" fmla="*/ 1331366 h 1682496"/>
                  <a:gd name="connsiteX8" fmla="*/ 14630 w 1499616"/>
                  <a:gd name="connsiteY8" fmla="*/ 1463040 h 1682496"/>
                  <a:gd name="connsiteX9" fmla="*/ 182880 w 1499616"/>
                  <a:gd name="connsiteY9" fmla="*/ 1550822 h 1682496"/>
                  <a:gd name="connsiteX10" fmla="*/ 351129 w 1499616"/>
                  <a:gd name="connsiteY10" fmla="*/ 1609344 h 1682496"/>
                  <a:gd name="connsiteX11" fmla="*/ 592531 w 1499616"/>
                  <a:gd name="connsiteY11" fmla="*/ 1667866 h 1682496"/>
                  <a:gd name="connsiteX12" fmla="*/ 870508 w 1499616"/>
                  <a:gd name="connsiteY12" fmla="*/ 1682496 h 1682496"/>
                  <a:gd name="connsiteX13" fmla="*/ 1126540 w 1499616"/>
                  <a:gd name="connsiteY13" fmla="*/ 1638605 h 1682496"/>
                  <a:gd name="connsiteX14" fmla="*/ 1382572 w 1499616"/>
                  <a:gd name="connsiteY14" fmla="*/ 1543507 h 1682496"/>
                  <a:gd name="connsiteX15" fmla="*/ 1484985 w 1499616"/>
                  <a:gd name="connsiteY15" fmla="*/ 1484986 h 1682496"/>
                  <a:gd name="connsiteX16" fmla="*/ 1499616 w 1499616"/>
                  <a:gd name="connsiteY16" fmla="*/ 1280160 h 1682496"/>
                  <a:gd name="connsiteX17" fmla="*/ 1499616 w 1499616"/>
                  <a:gd name="connsiteY17" fmla="*/ 1038758 h 1682496"/>
                  <a:gd name="connsiteX18" fmla="*/ 1441094 w 1499616"/>
                  <a:gd name="connsiteY18" fmla="*/ 841248 h 1682496"/>
                  <a:gd name="connsiteX19" fmla="*/ 1353312 w 1499616"/>
                  <a:gd name="connsiteY19" fmla="*/ 614477 h 1682496"/>
                  <a:gd name="connsiteX20" fmla="*/ 1155801 w 1499616"/>
                  <a:gd name="connsiteY20" fmla="*/ 321869 h 1682496"/>
                  <a:gd name="connsiteX21" fmla="*/ 987552 w 1499616"/>
                  <a:gd name="connsiteY21" fmla="*/ 153619 h 1682496"/>
                  <a:gd name="connsiteX22" fmla="*/ 738835 w 1499616"/>
                  <a:gd name="connsiteY22" fmla="*/ 0 h 1682496"/>
                  <a:gd name="connsiteX0" fmla="*/ 738835 w 1499616"/>
                  <a:gd name="connsiteY0" fmla="*/ 0 h 1682496"/>
                  <a:gd name="connsiteX1" fmla="*/ 526694 w 1499616"/>
                  <a:gd name="connsiteY1" fmla="*/ 146304 h 1682496"/>
                  <a:gd name="connsiteX2" fmla="*/ 358444 w 1499616"/>
                  <a:gd name="connsiteY2" fmla="*/ 299923 h 1682496"/>
                  <a:gd name="connsiteX3" fmla="*/ 226771 w 1499616"/>
                  <a:gd name="connsiteY3" fmla="*/ 490118 h 1682496"/>
                  <a:gd name="connsiteX4" fmla="*/ 109728 w 1499616"/>
                  <a:gd name="connsiteY4" fmla="*/ 709574 h 1682496"/>
                  <a:gd name="connsiteX5" fmla="*/ 29260 w 1499616"/>
                  <a:gd name="connsiteY5" fmla="*/ 980237 h 1682496"/>
                  <a:gd name="connsiteX6" fmla="*/ 0 w 1499616"/>
                  <a:gd name="connsiteY6" fmla="*/ 1185062 h 1682496"/>
                  <a:gd name="connsiteX7" fmla="*/ 0 w 1499616"/>
                  <a:gd name="connsiteY7" fmla="*/ 1331366 h 1682496"/>
                  <a:gd name="connsiteX8" fmla="*/ 14630 w 1499616"/>
                  <a:gd name="connsiteY8" fmla="*/ 1463040 h 1682496"/>
                  <a:gd name="connsiteX9" fmla="*/ 182880 w 1499616"/>
                  <a:gd name="connsiteY9" fmla="*/ 1550822 h 1682496"/>
                  <a:gd name="connsiteX10" fmla="*/ 351129 w 1499616"/>
                  <a:gd name="connsiteY10" fmla="*/ 1609344 h 1682496"/>
                  <a:gd name="connsiteX11" fmla="*/ 592531 w 1499616"/>
                  <a:gd name="connsiteY11" fmla="*/ 1667866 h 1682496"/>
                  <a:gd name="connsiteX12" fmla="*/ 870508 w 1499616"/>
                  <a:gd name="connsiteY12" fmla="*/ 1682496 h 1682496"/>
                  <a:gd name="connsiteX13" fmla="*/ 1126540 w 1499616"/>
                  <a:gd name="connsiteY13" fmla="*/ 1638605 h 1682496"/>
                  <a:gd name="connsiteX14" fmla="*/ 1382572 w 1499616"/>
                  <a:gd name="connsiteY14" fmla="*/ 1543507 h 1682496"/>
                  <a:gd name="connsiteX15" fmla="*/ 1484985 w 1499616"/>
                  <a:gd name="connsiteY15" fmla="*/ 1484986 h 1682496"/>
                  <a:gd name="connsiteX16" fmla="*/ 1499616 w 1499616"/>
                  <a:gd name="connsiteY16" fmla="*/ 1280160 h 1682496"/>
                  <a:gd name="connsiteX17" fmla="*/ 1499616 w 1499616"/>
                  <a:gd name="connsiteY17" fmla="*/ 1038758 h 1682496"/>
                  <a:gd name="connsiteX18" fmla="*/ 1441094 w 1499616"/>
                  <a:gd name="connsiteY18" fmla="*/ 841248 h 1682496"/>
                  <a:gd name="connsiteX19" fmla="*/ 1324737 w 1499616"/>
                  <a:gd name="connsiteY19" fmla="*/ 590665 h 1682496"/>
                  <a:gd name="connsiteX20" fmla="*/ 1155801 w 1499616"/>
                  <a:gd name="connsiteY20" fmla="*/ 321869 h 1682496"/>
                  <a:gd name="connsiteX21" fmla="*/ 987552 w 1499616"/>
                  <a:gd name="connsiteY21" fmla="*/ 153619 h 1682496"/>
                  <a:gd name="connsiteX22" fmla="*/ 738835 w 1499616"/>
                  <a:gd name="connsiteY22" fmla="*/ 0 h 1682496"/>
                  <a:gd name="connsiteX0" fmla="*/ 738835 w 1499616"/>
                  <a:gd name="connsiteY0" fmla="*/ 0 h 1682496"/>
                  <a:gd name="connsiteX1" fmla="*/ 526694 w 1499616"/>
                  <a:gd name="connsiteY1" fmla="*/ 146304 h 1682496"/>
                  <a:gd name="connsiteX2" fmla="*/ 358444 w 1499616"/>
                  <a:gd name="connsiteY2" fmla="*/ 299923 h 1682496"/>
                  <a:gd name="connsiteX3" fmla="*/ 226771 w 1499616"/>
                  <a:gd name="connsiteY3" fmla="*/ 490118 h 1682496"/>
                  <a:gd name="connsiteX4" fmla="*/ 109728 w 1499616"/>
                  <a:gd name="connsiteY4" fmla="*/ 709574 h 1682496"/>
                  <a:gd name="connsiteX5" fmla="*/ 29260 w 1499616"/>
                  <a:gd name="connsiteY5" fmla="*/ 980237 h 1682496"/>
                  <a:gd name="connsiteX6" fmla="*/ 0 w 1499616"/>
                  <a:gd name="connsiteY6" fmla="*/ 1185062 h 1682496"/>
                  <a:gd name="connsiteX7" fmla="*/ 0 w 1499616"/>
                  <a:gd name="connsiteY7" fmla="*/ 1331366 h 1682496"/>
                  <a:gd name="connsiteX8" fmla="*/ 14630 w 1499616"/>
                  <a:gd name="connsiteY8" fmla="*/ 1463040 h 1682496"/>
                  <a:gd name="connsiteX9" fmla="*/ 182880 w 1499616"/>
                  <a:gd name="connsiteY9" fmla="*/ 1550822 h 1682496"/>
                  <a:gd name="connsiteX10" fmla="*/ 351129 w 1499616"/>
                  <a:gd name="connsiteY10" fmla="*/ 1609344 h 1682496"/>
                  <a:gd name="connsiteX11" fmla="*/ 592531 w 1499616"/>
                  <a:gd name="connsiteY11" fmla="*/ 1667866 h 1682496"/>
                  <a:gd name="connsiteX12" fmla="*/ 870508 w 1499616"/>
                  <a:gd name="connsiteY12" fmla="*/ 1682496 h 1682496"/>
                  <a:gd name="connsiteX13" fmla="*/ 1126540 w 1499616"/>
                  <a:gd name="connsiteY13" fmla="*/ 1638605 h 1682496"/>
                  <a:gd name="connsiteX14" fmla="*/ 1382572 w 1499616"/>
                  <a:gd name="connsiteY14" fmla="*/ 1543507 h 1682496"/>
                  <a:gd name="connsiteX15" fmla="*/ 1484985 w 1499616"/>
                  <a:gd name="connsiteY15" fmla="*/ 1484986 h 1682496"/>
                  <a:gd name="connsiteX16" fmla="*/ 1499616 w 1499616"/>
                  <a:gd name="connsiteY16" fmla="*/ 1280160 h 1682496"/>
                  <a:gd name="connsiteX17" fmla="*/ 1454049 w 1499616"/>
                  <a:gd name="connsiteY17" fmla="*/ 1038758 h 1682496"/>
                  <a:gd name="connsiteX18" fmla="*/ 1441094 w 1499616"/>
                  <a:gd name="connsiteY18" fmla="*/ 841248 h 1682496"/>
                  <a:gd name="connsiteX19" fmla="*/ 1324737 w 1499616"/>
                  <a:gd name="connsiteY19" fmla="*/ 590665 h 1682496"/>
                  <a:gd name="connsiteX20" fmla="*/ 1155801 w 1499616"/>
                  <a:gd name="connsiteY20" fmla="*/ 321869 h 1682496"/>
                  <a:gd name="connsiteX21" fmla="*/ 987552 w 1499616"/>
                  <a:gd name="connsiteY21" fmla="*/ 153619 h 1682496"/>
                  <a:gd name="connsiteX22" fmla="*/ 738835 w 1499616"/>
                  <a:gd name="connsiteY22" fmla="*/ 0 h 1682496"/>
                  <a:gd name="connsiteX0" fmla="*/ 738835 w 1499616"/>
                  <a:gd name="connsiteY0" fmla="*/ 0 h 1682496"/>
                  <a:gd name="connsiteX1" fmla="*/ 526694 w 1499616"/>
                  <a:gd name="connsiteY1" fmla="*/ 146304 h 1682496"/>
                  <a:gd name="connsiteX2" fmla="*/ 358444 w 1499616"/>
                  <a:gd name="connsiteY2" fmla="*/ 299923 h 1682496"/>
                  <a:gd name="connsiteX3" fmla="*/ 226771 w 1499616"/>
                  <a:gd name="connsiteY3" fmla="*/ 490118 h 1682496"/>
                  <a:gd name="connsiteX4" fmla="*/ 109728 w 1499616"/>
                  <a:gd name="connsiteY4" fmla="*/ 709574 h 1682496"/>
                  <a:gd name="connsiteX5" fmla="*/ 29260 w 1499616"/>
                  <a:gd name="connsiteY5" fmla="*/ 980237 h 1682496"/>
                  <a:gd name="connsiteX6" fmla="*/ 0 w 1499616"/>
                  <a:gd name="connsiteY6" fmla="*/ 1185062 h 1682496"/>
                  <a:gd name="connsiteX7" fmla="*/ 0 w 1499616"/>
                  <a:gd name="connsiteY7" fmla="*/ 1331366 h 1682496"/>
                  <a:gd name="connsiteX8" fmla="*/ 14630 w 1499616"/>
                  <a:gd name="connsiteY8" fmla="*/ 1463040 h 1682496"/>
                  <a:gd name="connsiteX9" fmla="*/ 182880 w 1499616"/>
                  <a:gd name="connsiteY9" fmla="*/ 1550822 h 1682496"/>
                  <a:gd name="connsiteX10" fmla="*/ 351129 w 1499616"/>
                  <a:gd name="connsiteY10" fmla="*/ 1609344 h 1682496"/>
                  <a:gd name="connsiteX11" fmla="*/ 592531 w 1499616"/>
                  <a:gd name="connsiteY11" fmla="*/ 1667866 h 1682496"/>
                  <a:gd name="connsiteX12" fmla="*/ 870508 w 1499616"/>
                  <a:gd name="connsiteY12" fmla="*/ 1682496 h 1682496"/>
                  <a:gd name="connsiteX13" fmla="*/ 1126540 w 1499616"/>
                  <a:gd name="connsiteY13" fmla="*/ 1638605 h 1682496"/>
                  <a:gd name="connsiteX14" fmla="*/ 1382572 w 1499616"/>
                  <a:gd name="connsiteY14" fmla="*/ 1543507 h 1682496"/>
                  <a:gd name="connsiteX15" fmla="*/ 1484985 w 1499616"/>
                  <a:gd name="connsiteY15" fmla="*/ 1484986 h 1682496"/>
                  <a:gd name="connsiteX16" fmla="*/ 1499616 w 1499616"/>
                  <a:gd name="connsiteY16" fmla="*/ 1280160 h 1682496"/>
                  <a:gd name="connsiteX17" fmla="*/ 1490503 w 1499616"/>
                  <a:gd name="connsiteY17" fmla="*/ 1038758 h 1682496"/>
                  <a:gd name="connsiteX18" fmla="*/ 1441094 w 1499616"/>
                  <a:gd name="connsiteY18" fmla="*/ 841248 h 1682496"/>
                  <a:gd name="connsiteX19" fmla="*/ 1324737 w 1499616"/>
                  <a:gd name="connsiteY19" fmla="*/ 590665 h 1682496"/>
                  <a:gd name="connsiteX20" fmla="*/ 1155801 w 1499616"/>
                  <a:gd name="connsiteY20" fmla="*/ 321869 h 1682496"/>
                  <a:gd name="connsiteX21" fmla="*/ 987552 w 1499616"/>
                  <a:gd name="connsiteY21" fmla="*/ 153619 h 1682496"/>
                  <a:gd name="connsiteX22" fmla="*/ 738835 w 1499616"/>
                  <a:gd name="connsiteY22" fmla="*/ 0 h 168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9616" h="1682496">
                    <a:moveTo>
                      <a:pt x="738835" y="0"/>
                    </a:moveTo>
                    <a:lnTo>
                      <a:pt x="526694" y="146304"/>
                    </a:lnTo>
                    <a:lnTo>
                      <a:pt x="358444" y="299923"/>
                    </a:lnTo>
                    <a:lnTo>
                      <a:pt x="226771" y="490118"/>
                    </a:lnTo>
                    <a:lnTo>
                      <a:pt x="109728" y="709574"/>
                    </a:lnTo>
                    <a:lnTo>
                      <a:pt x="29260" y="980237"/>
                    </a:lnTo>
                    <a:lnTo>
                      <a:pt x="0" y="1185062"/>
                    </a:lnTo>
                    <a:lnTo>
                      <a:pt x="0" y="1331366"/>
                    </a:lnTo>
                    <a:lnTo>
                      <a:pt x="14630" y="1463040"/>
                    </a:lnTo>
                    <a:lnTo>
                      <a:pt x="182880" y="1550822"/>
                    </a:lnTo>
                    <a:lnTo>
                      <a:pt x="351129" y="1609344"/>
                    </a:lnTo>
                    <a:lnTo>
                      <a:pt x="592531" y="1667866"/>
                    </a:lnTo>
                    <a:lnTo>
                      <a:pt x="870508" y="1682496"/>
                    </a:lnTo>
                    <a:lnTo>
                      <a:pt x="1126540" y="1638605"/>
                    </a:lnTo>
                    <a:lnTo>
                      <a:pt x="1382572" y="1543507"/>
                    </a:lnTo>
                    <a:lnTo>
                      <a:pt x="1484985" y="1484986"/>
                    </a:lnTo>
                    <a:lnTo>
                      <a:pt x="1499616" y="1280160"/>
                    </a:lnTo>
                    <a:lnTo>
                      <a:pt x="1490503" y="1038758"/>
                    </a:lnTo>
                    <a:lnTo>
                      <a:pt x="1441094" y="841248"/>
                    </a:lnTo>
                    <a:lnTo>
                      <a:pt x="1324737" y="590665"/>
                    </a:lnTo>
                    <a:lnTo>
                      <a:pt x="1155801" y="321869"/>
                    </a:lnTo>
                    <a:lnTo>
                      <a:pt x="987552" y="153619"/>
                    </a:lnTo>
                    <a:lnTo>
                      <a:pt x="738835" y="0"/>
                    </a:lnTo>
                    <a:close/>
                  </a:path>
                </a:pathLst>
              </a:custGeom>
              <a:solidFill>
                <a:srgbClr val="FDB913"/>
              </a:solidFill>
              <a:ln w="9525" cap="flat" cmpd="sng" algn="ctr">
                <a:solidFill>
                  <a:schemeClr val="accent5">
                    <a:lumMod val="40000"/>
                    <a:lumOff val="60000"/>
                  </a:schemeClr>
                </a:solidFill>
                <a:prstDash val="solid"/>
                <a:headEnd type="none" w="med" len="med"/>
                <a:tailEnd type="triangle" w="med" len="med"/>
              </a:ln>
              <a:effectLst>
                <a:outerShdw blurRad="50800" dist="38100" dir="5400000" rotWithShape="0">
                  <a:srgbClr val="000000">
                    <a:alpha val="20000"/>
                  </a:srgbClr>
                </a:outerShdw>
                <a:softEdge rad="127000"/>
              </a:effectLst>
            </p:spPr>
            <p:txBody>
              <a:bodyPr rtlCol="0" anchor="ctr"/>
              <a:lstStyle/>
              <a:p>
                <a:pPr algn="ctr" defTabSz="822940"/>
                <a:endParaRPr lang="en-US" sz="1620" kern="0" dirty="0">
                  <a:solidFill>
                    <a:srgbClr val="333333"/>
                  </a:solidFill>
                  <a:latin typeface="Arial"/>
                </a:endParaRPr>
              </a:p>
            </p:txBody>
          </p:sp>
          <p:sp>
            <p:nvSpPr>
              <p:cNvPr id="15" name="TextBox 14"/>
              <p:cNvSpPr txBox="1"/>
              <p:nvPr/>
            </p:nvSpPr>
            <p:spPr>
              <a:xfrm>
                <a:off x="4091712" y="2233056"/>
                <a:ext cx="1233458" cy="1025922"/>
              </a:xfrm>
              <a:prstGeom prst="rect">
                <a:avLst/>
              </a:prstGeom>
              <a:noFill/>
              <a:effectLst>
                <a:outerShdw blurRad="50800" dist="38100" dir="5400000" algn="ctr" rotWithShape="0">
                  <a:schemeClr val="bg2"/>
                </a:outerShdw>
              </a:effectLst>
            </p:spPr>
            <p:txBody>
              <a:bodyPr wrap="none" rtlCol="0">
                <a:spAutoFit/>
              </a:bodyPr>
              <a:lstStyle/>
              <a:p>
                <a:pPr algn="ctr"/>
                <a:r>
                  <a:rPr lang="en-US" dirty="0">
                    <a:effectLst>
                      <a:outerShdw blurRad="38100" dist="38100" dir="2700000" algn="tl">
                        <a:srgbClr val="000000">
                          <a:alpha val="43137"/>
                        </a:srgbClr>
                      </a:outerShdw>
                    </a:effectLst>
                  </a:rPr>
                  <a:t>Protected</a:t>
                </a:r>
              </a:p>
              <a:p>
                <a:pPr algn="ctr"/>
                <a:r>
                  <a:rPr lang="en-US" dirty="0">
                    <a:effectLst>
                      <a:outerShdw blurRad="38100" dist="38100" dir="2700000" algn="tl">
                        <a:srgbClr val="000000">
                          <a:alpha val="43137"/>
                        </a:srgbClr>
                      </a:outerShdw>
                    </a:effectLst>
                  </a:rPr>
                  <a:t>PCI</a:t>
                </a:r>
              </a:p>
              <a:p>
                <a:pPr algn="ctr"/>
                <a:r>
                  <a:rPr lang="en-US" dirty="0">
                    <a:effectLst>
                      <a:outerShdw blurRad="38100" dist="38100" dir="2700000" algn="tl">
                        <a:srgbClr val="000000">
                          <a:alpha val="43137"/>
                        </a:srgbClr>
                      </a:outerShdw>
                    </a:effectLst>
                  </a:rPr>
                  <a:t>Patients</a:t>
                </a:r>
              </a:p>
            </p:txBody>
          </p:sp>
        </p:grpSp>
        <p:sp>
          <p:nvSpPr>
            <p:cNvPr id="21" name="TextBox 20"/>
            <p:cNvSpPr txBox="1"/>
            <p:nvPr/>
          </p:nvSpPr>
          <p:spPr>
            <a:xfrm>
              <a:off x="6563832" y="3572120"/>
              <a:ext cx="1818264" cy="1439000"/>
            </a:xfrm>
            <a:prstGeom prst="roundRect">
              <a:avLst>
                <a:gd name="adj" fmla="val 0"/>
              </a:avLst>
            </a:prstGeom>
            <a:noFill/>
            <a:ln w="25400">
              <a:noFill/>
              <a:prstDash val="solid"/>
            </a:ln>
            <a:effectLst/>
          </p:spPr>
          <p:txBody>
            <a:bodyPr anchor="ctr"/>
            <a:lstStyle/>
            <a:p>
              <a:pPr algn="ctr">
                <a:defRPr/>
              </a:pPr>
              <a:r>
                <a:rPr lang="en-US" sz="1440" dirty="0">
                  <a:solidFill>
                    <a:schemeClr val="accent5"/>
                  </a:solidFill>
                  <a:latin typeface="Arial"/>
                </a:rPr>
                <a:t>Protected PCI</a:t>
              </a:r>
            </a:p>
            <a:p>
              <a:pPr algn="ctr">
                <a:defRPr/>
              </a:pPr>
              <a:r>
                <a:rPr lang="en-US" sz="1080" dirty="0">
                  <a:solidFill>
                    <a:schemeClr val="accent5"/>
                  </a:solidFill>
                  <a:latin typeface="Arial"/>
                </a:rPr>
                <a:t>Now FDA Indicated </a:t>
              </a:r>
            </a:p>
            <a:p>
              <a:pPr algn="ctr">
                <a:defRPr/>
              </a:pPr>
              <a:r>
                <a:rPr lang="en-US" sz="1080" dirty="0">
                  <a:solidFill>
                    <a:schemeClr val="accent5"/>
                  </a:solidFill>
                  <a:latin typeface="Arial"/>
                </a:rPr>
                <a:t>Safe &amp; Effective</a:t>
              </a:r>
            </a:p>
          </p:txBody>
        </p:sp>
      </p:grpSp>
    </p:spTree>
    <p:extLst>
      <p:ext uri="{BB962C8B-B14F-4D97-AF65-F5344CB8AC3E}">
        <p14:creationId xmlns:p14="http://schemas.microsoft.com/office/powerpoint/2010/main" val="27399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536674" y="3576860"/>
            <a:ext cx="1586434" cy="757130"/>
          </a:xfrm>
          <a:prstGeom prst="rect">
            <a:avLst/>
          </a:prstGeom>
          <a:noFill/>
        </p:spPr>
        <p:txBody>
          <a:bodyPr wrap="square">
            <a:spAutoFit/>
          </a:bodyPr>
          <a:lstStyle/>
          <a:p>
            <a:pPr algn="ctr" defTabSz="822960" fontAlgn="auto">
              <a:spcBef>
                <a:spcPts val="0"/>
              </a:spcBef>
              <a:spcAft>
                <a:spcPts val="0"/>
              </a:spcAft>
              <a:defRPr/>
            </a:pPr>
            <a:r>
              <a:rPr lang="en-US" sz="1080" b="1" dirty="0">
                <a:solidFill>
                  <a:srgbClr val="005CA9">
                    <a:lumMod val="75000"/>
                  </a:srgbClr>
                </a:solidFill>
                <a:latin typeface="Calibri" panose="020F0502020204030204"/>
                <a:ea typeface="+mn-ea"/>
              </a:rPr>
              <a:t>72% (319,000)</a:t>
            </a:r>
          </a:p>
          <a:p>
            <a:pPr algn="ctr" defTabSz="822960" fontAlgn="auto">
              <a:spcBef>
                <a:spcPts val="0"/>
              </a:spcBef>
              <a:spcAft>
                <a:spcPts val="0"/>
              </a:spcAft>
              <a:defRPr/>
            </a:pPr>
            <a:r>
              <a:rPr lang="en-US" sz="1080" b="1" dirty="0">
                <a:solidFill>
                  <a:srgbClr val="005CA9">
                    <a:lumMod val="75000"/>
                  </a:srgbClr>
                </a:solidFill>
                <a:latin typeface="Calibri" panose="020F0502020204030204"/>
                <a:ea typeface="+mn-ea"/>
              </a:rPr>
              <a:t>Undiagnosed, </a:t>
            </a:r>
          </a:p>
          <a:p>
            <a:pPr algn="ctr" defTabSz="822960" fontAlgn="auto">
              <a:spcBef>
                <a:spcPts val="0"/>
              </a:spcBef>
              <a:spcAft>
                <a:spcPts val="0"/>
              </a:spcAft>
              <a:defRPr/>
            </a:pPr>
            <a:r>
              <a:rPr lang="en-US" sz="1080" b="1" dirty="0">
                <a:solidFill>
                  <a:srgbClr val="005CA9">
                    <a:lumMod val="75000"/>
                  </a:srgbClr>
                </a:solidFill>
                <a:latin typeface="Calibri" panose="020F0502020204030204"/>
                <a:ea typeface="+mn-ea"/>
              </a:rPr>
              <a:t>not tested for </a:t>
            </a:r>
          </a:p>
          <a:p>
            <a:pPr algn="ctr" defTabSz="822960" fontAlgn="auto">
              <a:spcBef>
                <a:spcPts val="0"/>
              </a:spcBef>
              <a:spcAft>
                <a:spcPts val="0"/>
              </a:spcAft>
              <a:defRPr/>
            </a:pPr>
            <a:r>
              <a:rPr lang="en-US" sz="1080" b="1" dirty="0">
                <a:solidFill>
                  <a:srgbClr val="005CA9">
                    <a:lumMod val="75000"/>
                  </a:srgbClr>
                </a:solidFill>
                <a:latin typeface="Calibri" panose="020F0502020204030204"/>
                <a:ea typeface="+mn-ea"/>
              </a:rPr>
              <a:t>ischemic disease</a:t>
            </a:r>
            <a:r>
              <a:rPr lang="en-US" sz="1080" b="1" baseline="30000" dirty="0">
                <a:solidFill>
                  <a:srgbClr val="005CA9">
                    <a:lumMod val="75000"/>
                  </a:srgbClr>
                </a:solidFill>
                <a:latin typeface="Calibri" panose="020F0502020204030204"/>
                <a:ea typeface="+mn-ea"/>
              </a:rPr>
              <a:t>7</a:t>
            </a:r>
            <a:endParaRPr lang="en-US" sz="1080" b="1" dirty="0">
              <a:solidFill>
                <a:srgbClr val="005CA9">
                  <a:lumMod val="75000"/>
                </a:srgbClr>
              </a:solidFill>
              <a:latin typeface="Calibri" panose="020F0502020204030204"/>
              <a:ea typeface="+mn-ea"/>
            </a:endParaRPr>
          </a:p>
        </p:txBody>
      </p:sp>
      <p:sp>
        <p:nvSpPr>
          <p:cNvPr id="25" name="Isosceles Triangle 24"/>
          <p:cNvSpPr/>
          <p:nvPr/>
        </p:nvSpPr>
        <p:spPr bwMode="auto">
          <a:xfrm rot="10800000">
            <a:off x="2935638" y="564102"/>
            <a:ext cx="2540083" cy="3658870"/>
          </a:xfrm>
          <a:prstGeom prst="triangle">
            <a:avLst/>
          </a:prstGeom>
          <a:gradFill>
            <a:gsLst>
              <a:gs pos="5000">
                <a:schemeClr val="bg1"/>
              </a:gs>
              <a:gs pos="100000">
                <a:schemeClr val="accent1">
                  <a:tint val="23500"/>
                  <a:satMod val="160000"/>
                </a:schemeClr>
              </a:gs>
            </a:gsLst>
            <a:lin ang="5400000" scaled="0"/>
          </a:gradFill>
          <a:ln w="12700" cap="flat" cmpd="sng" algn="ctr">
            <a:noFill/>
            <a:prstDash val="solid"/>
            <a:headEnd type="none" w="med" len="med"/>
            <a:tailEnd type="triangle" w="med" len="med"/>
          </a:ln>
          <a:effectLst/>
        </p:spPr>
        <p:txBody>
          <a:bodyPr rtlCol="0" anchor="ctr"/>
          <a:lstStyle/>
          <a:p>
            <a:pPr algn="ctr" defTabSz="822960" fontAlgn="auto">
              <a:spcBef>
                <a:spcPts val="0"/>
              </a:spcBef>
              <a:spcAft>
                <a:spcPts val="0"/>
              </a:spcAft>
              <a:defRPr/>
            </a:pPr>
            <a:endParaRPr lang="en-US" sz="1440" kern="0" dirty="0">
              <a:solidFill>
                <a:srgbClr val="000000"/>
              </a:solidFill>
              <a:latin typeface="Calibri" panose="020F0502020204030204"/>
              <a:ea typeface="+mn-ea"/>
            </a:endParaRPr>
          </a:p>
        </p:txBody>
      </p:sp>
      <p:sp>
        <p:nvSpPr>
          <p:cNvPr id="22" name="TextBox 21"/>
          <p:cNvSpPr txBox="1"/>
          <p:nvPr/>
        </p:nvSpPr>
        <p:spPr>
          <a:xfrm>
            <a:off x="2965180" y="542909"/>
            <a:ext cx="2510540" cy="3549690"/>
          </a:xfrm>
          <a:prstGeom prst="rect">
            <a:avLst/>
          </a:prstGeom>
          <a:noFill/>
        </p:spPr>
        <p:txBody>
          <a:bodyPr wrap="square" rtlCol="0">
            <a:spAutoFit/>
          </a:bodyPr>
          <a:lstStyle/>
          <a:p>
            <a:pPr algn="ctr" defTabSz="822960" fontAlgn="auto">
              <a:spcBef>
                <a:spcPts val="0"/>
              </a:spcBef>
              <a:spcAft>
                <a:spcPts val="0"/>
              </a:spcAft>
              <a:defRPr/>
            </a:pPr>
            <a:r>
              <a:rPr lang="en-US" sz="1260" b="1" dirty="0">
                <a:solidFill>
                  <a:srgbClr val="000000"/>
                </a:solidFill>
                <a:latin typeface="Calibri" panose="020F0502020204030204"/>
                <a:ea typeface="+mn-ea"/>
              </a:rPr>
              <a:t>1.7M Patients</a:t>
            </a:r>
          </a:p>
          <a:p>
            <a:pPr algn="ctr" defTabSz="822960" fontAlgn="auto">
              <a:spcBef>
                <a:spcPts val="0"/>
              </a:spcBef>
              <a:spcAft>
                <a:spcPts val="0"/>
              </a:spcAft>
              <a:defRPr/>
            </a:pPr>
            <a:r>
              <a:rPr lang="en-US" sz="1260" dirty="0">
                <a:solidFill>
                  <a:srgbClr val="000000"/>
                </a:solidFill>
                <a:latin typeface="Calibri" panose="020F0502020204030204"/>
                <a:ea typeface="+mn-ea"/>
              </a:rPr>
              <a:t>Class III/IV Heart Failure</a:t>
            </a:r>
            <a:r>
              <a:rPr lang="en-US" sz="1260" baseline="30000" dirty="0">
                <a:solidFill>
                  <a:srgbClr val="000000"/>
                </a:solidFill>
                <a:latin typeface="Calibri" panose="020F0502020204030204"/>
                <a:ea typeface="+mn-ea"/>
              </a:rPr>
              <a:t>1</a:t>
            </a:r>
          </a:p>
          <a:p>
            <a:pPr algn="ctr" defTabSz="822960" fontAlgn="auto">
              <a:spcBef>
                <a:spcPts val="540"/>
              </a:spcBef>
              <a:spcAft>
                <a:spcPts val="0"/>
              </a:spcAft>
              <a:defRPr/>
            </a:pPr>
            <a:r>
              <a:rPr lang="en-US" sz="1260" dirty="0">
                <a:solidFill>
                  <a:srgbClr val="000000"/>
                </a:solidFill>
                <a:latin typeface="Calibri" panose="020F0502020204030204"/>
                <a:ea typeface="+mn-ea"/>
              </a:rPr>
              <a:t>Plus </a:t>
            </a:r>
            <a:r>
              <a:rPr lang="en-US" sz="1260" b="1" dirty="0">
                <a:solidFill>
                  <a:srgbClr val="000000"/>
                </a:solidFill>
                <a:latin typeface="Calibri" panose="020F0502020204030204"/>
                <a:ea typeface="+mn-ea"/>
              </a:rPr>
              <a:t>261,000 </a:t>
            </a:r>
          </a:p>
          <a:p>
            <a:pPr algn="ctr" defTabSz="822960" fontAlgn="auto">
              <a:spcBef>
                <a:spcPts val="0"/>
              </a:spcBef>
              <a:spcAft>
                <a:spcPts val="0"/>
              </a:spcAft>
              <a:defRPr/>
            </a:pPr>
            <a:r>
              <a:rPr lang="en-US" sz="1260" dirty="0">
                <a:solidFill>
                  <a:srgbClr val="000000"/>
                </a:solidFill>
                <a:latin typeface="Calibri" panose="020F0502020204030204"/>
                <a:ea typeface="+mn-ea"/>
              </a:rPr>
              <a:t>Annual Incidence</a:t>
            </a:r>
            <a:r>
              <a:rPr lang="en-US" sz="1260" baseline="30000" dirty="0">
                <a:solidFill>
                  <a:srgbClr val="000000"/>
                </a:solidFill>
                <a:latin typeface="Calibri" panose="020F0502020204030204"/>
                <a:ea typeface="+mn-ea"/>
              </a:rPr>
              <a:t>1</a:t>
            </a:r>
            <a:endParaRPr lang="en-US" sz="1260" dirty="0">
              <a:solidFill>
                <a:srgbClr val="000000"/>
              </a:solidFill>
              <a:latin typeface="Calibri" panose="020F0502020204030204"/>
              <a:ea typeface="+mn-ea"/>
            </a:endParaRPr>
          </a:p>
          <a:p>
            <a:pPr algn="ctr" defTabSz="822960" fontAlgn="auto">
              <a:spcBef>
                <a:spcPts val="0"/>
              </a:spcBef>
              <a:spcAft>
                <a:spcPts val="0"/>
              </a:spcAft>
              <a:defRPr/>
            </a:pPr>
            <a:endParaRPr lang="en-US" sz="720" dirty="0">
              <a:solidFill>
                <a:srgbClr val="000000"/>
              </a:solidFill>
              <a:latin typeface="Calibri" panose="020F0502020204030204"/>
              <a:ea typeface="+mn-ea"/>
            </a:endParaRPr>
          </a:p>
          <a:p>
            <a:pPr algn="ctr" defTabSz="822960" fontAlgn="auto">
              <a:spcBef>
                <a:spcPts val="0"/>
              </a:spcBef>
              <a:spcAft>
                <a:spcPts val="0"/>
              </a:spcAft>
              <a:defRPr/>
            </a:pPr>
            <a:r>
              <a:rPr lang="en-US" sz="1260" b="1" dirty="0">
                <a:solidFill>
                  <a:srgbClr val="000000"/>
                </a:solidFill>
                <a:latin typeface="Calibri" panose="020F0502020204030204"/>
                <a:ea typeface="+mn-ea"/>
              </a:rPr>
              <a:t>68% </a:t>
            </a:r>
          </a:p>
          <a:p>
            <a:pPr algn="ctr" defTabSz="822960" fontAlgn="auto">
              <a:spcBef>
                <a:spcPts val="0"/>
              </a:spcBef>
              <a:spcAft>
                <a:spcPts val="0"/>
              </a:spcAft>
              <a:defRPr/>
            </a:pPr>
            <a:r>
              <a:rPr lang="en-US" sz="1260" dirty="0">
                <a:solidFill>
                  <a:srgbClr val="000000"/>
                </a:solidFill>
                <a:latin typeface="Calibri" panose="020F0502020204030204"/>
                <a:ea typeface="+mn-ea"/>
              </a:rPr>
              <a:t>Have Coronary Artery Disease</a:t>
            </a:r>
            <a:r>
              <a:rPr lang="en-US" sz="1260" baseline="30000" dirty="0">
                <a:solidFill>
                  <a:srgbClr val="000000"/>
                </a:solidFill>
                <a:latin typeface="Calibri" panose="020F0502020204030204"/>
                <a:ea typeface="+mn-ea"/>
              </a:rPr>
              <a:t>2</a:t>
            </a:r>
            <a:endParaRPr lang="en-US" sz="1260" dirty="0">
              <a:solidFill>
                <a:srgbClr val="000000"/>
              </a:solidFill>
              <a:latin typeface="Calibri" panose="020F0502020204030204"/>
              <a:ea typeface="+mn-ea"/>
            </a:endParaRPr>
          </a:p>
          <a:p>
            <a:pPr algn="ctr" defTabSz="822960" fontAlgn="auto">
              <a:spcBef>
                <a:spcPts val="0"/>
              </a:spcBef>
              <a:spcAft>
                <a:spcPts val="0"/>
              </a:spcAft>
              <a:defRPr/>
            </a:pPr>
            <a:endParaRPr lang="en-US" sz="720" dirty="0">
              <a:solidFill>
                <a:srgbClr val="000000"/>
              </a:solidFill>
              <a:latin typeface="Calibri" panose="020F0502020204030204"/>
              <a:ea typeface="+mn-ea"/>
            </a:endParaRPr>
          </a:p>
          <a:p>
            <a:pPr algn="ctr" defTabSz="822960" fontAlgn="auto">
              <a:spcBef>
                <a:spcPts val="0"/>
              </a:spcBef>
              <a:spcAft>
                <a:spcPts val="0"/>
              </a:spcAft>
              <a:defRPr/>
            </a:pPr>
            <a:r>
              <a:rPr lang="en-US" sz="1260" b="1" dirty="0">
                <a:solidFill>
                  <a:srgbClr val="000000"/>
                </a:solidFill>
                <a:latin typeface="Calibri" panose="020F0502020204030204"/>
                <a:ea typeface="+mn-ea"/>
              </a:rPr>
              <a:t>60% </a:t>
            </a:r>
          </a:p>
          <a:p>
            <a:pPr algn="ctr" defTabSz="822960" fontAlgn="auto">
              <a:spcBef>
                <a:spcPts val="0"/>
              </a:spcBef>
              <a:spcAft>
                <a:spcPts val="0"/>
              </a:spcAft>
              <a:defRPr/>
            </a:pPr>
            <a:r>
              <a:rPr lang="en-US" sz="1260" dirty="0">
                <a:solidFill>
                  <a:srgbClr val="000000"/>
                </a:solidFill>
                <a:latin typeface="Calibri" panose="020F0502020204030204"/>
                <a:ea typeface="+mn-ea"/>
              </a:rPr>
              <a:t>With Reduced Ejection Fraction</a:t>
            </a:r>
            <a:r>
              <a:rPr lang="en-US" sz="1260" baseline="30000" dirty="0">
                <a:solidFill>
                  <a:srgbClr val="000000"/>
                </a:solidFill>
                <a:latin typeface="Calibri" panose="020F0502020204030204"/>
                <a:ea typeface="+mn-ea"/>
              </a:rPr>
              <a:t>3</a:t>
            </a:r>
            <a:endParaRPr lang="en-US" sz="1260" dirty="0">
              <a:solidFill>
                <a:srgbClr val="000000"/>
              </a:solidFill>
              <a:latin typeface="Calibri" panose="020F0502020204030204"/>
              <a:ea typeface="+mn-ea"/>
            </a:endParaRPr>
          </a:p>
          <a:p>
            <a:pPr algn="ctr" defTabSz="822960" fontAlgn="auto">
              <a:spcBef>
                <a:spcPts val="0"/>
              </a:spcBef>
              <a:spcAft>
                <a:spcPts val="0"/>
              </a:spcAft>
              <a:defRPr/>
            </a:pPr>
            <a:endParaRPr lang="en-US" sz="720" dirty="0">
              <a:solidFill>
                <a:srgbClr val="000000"/>
              </a:solidFill>
              <a:latin typeface="Calibri" panose="020F0502020204030204"/>
              <a:ea typeface="+mn-ea"/>
            </a:endParaRPr>
          </a:p>
          <a:p>
            <a:pPr algn="ctr" defTabSz="822960" fontAlgn="auto">
              <a:spcBef>
                <a:spcPts val="0"/>
              </a:spcBef>
              <a:spcAft>
                <a:spcPts val="0"/>
              </a:spcAft>
              <a:defRPr/>
            </a:pPr>
            <a:endParaRPr lang="en-US" sz="720" dirty="0">
              <a:solidFill>
                <a:srgbClr val="000000"/>
              </a:solidFill>
              <a:latin typeface="Calibri" panose="020F0502020204030204"/>
              <a:ea typeface="+mn-ea"/>
            </a:endParaRPr>
          </a:p>
          <a:p>
            <a:pPr algn="ctr" defTabSz="822960" fontAlgn="auto">
              <a:spcBef>
                <a:spcPts val="0"/>
              </a:spcBef>
              <a:spcAft>
                <a:spcPts val="0"/>
              </a:spcAft>
              <a:defRPr/>
            </a:pPr>
            <a:r>
              <a:rPr lang="en-US" sz="1260" b="1" dirty="0">
                <a:solidFill>
                  <a:srgbClr val="000000"/>
                </a:solidFill>
                <a:latin typeface="Calibri" panose="020F0502020204030204"/>
                <a:ea typeface="+mn-ea"/>
              </a:rPr>
              <a:t>55%</a:t>
            </a:r>
          </a:p>
          <a:p>
            <a:pPr algn="ctr" defTabSz="822960" fontAlgn="auto">
              <a:spcBef>
                <a:spcPts val="0"/>
              </a:spcBef>
              <a:spcAft>
                <a:spcPts val="0"/>
              </a:spcAft>
              <a:defRPr/>
            </a:pPr>
            <a:r>
              <a:rPr lang="en-US" sz="1260" dirty="0">
                <a:solidFill>
                  <a:srgbClr val="000000"/>
                </a:solidFill>
                <a:latin typeface="Calibri" panose="020F0502020204030204"/>
                <a:ea typeface="+mn-ea"/>
              </a:rPr>
              <a:t>Good vessel targets and not CABG candidates</a:t>
            </a:r>
            <a:r>
              <a:rPr lang="en-US" sz="1260" baseline="30000" dirty="0">
                <a:solidFill>
                  <a:srgbClr val="000000"/>
                </a:solidFill>
                <a:latin typeface="Calibri" panose="020F0502020204030204"/>
                <a:ea typeface="+mn-ea"/>
              </a:rPr>
              <a:t>4,5</a:t>
            </a:r>
            <a:endParaRPr lang="en-US" sz="1260" dirty="0">
              <a:solidFill>
                <a:srgbClr val="C00000"/>
              </a:solidFill>
              <a:latin typeface="Calibri" panose="020F0502020204030204"/>
              <a:ea typeface="+mn-ea"/>
            </a:endParaRPr>
          </a:p>
          <a:p>
            <a:pPr algn="ctr" defTabSz="822960" fontAlgn="auto">
              <a:spcBef>
                <a:spcPts val="0"/>
              </a:spcBef>
              <a:spcAft>
                <a:spcPts val="0"/>
              </a:spcAft>
              <a:defRPr/>
            </a:pPr>
            <a:endParaRPr lang="en-US" sz="540" dirty="0">
              <a:solidFill>
                <a:srgbClr val="000000"/>
              </a:solidFill>
              <a:latin typeface="Calibri" panose="020F0502020204030204"/>
              <a:ea typeface="+mn-ea"/>
            </a:endParaRPr>
          </a:p>
          <a:p>
            <a:pPr algn="ctr" defTabSz="822960" fontAlgn="auto">
              <a:spcBef>
                <a:spcPts val="0"/>
              </a:spcBef>
              <a:spcAft>
                <a:spcPts val="0"/>
              </a:spcAft>
              <a:defRPr/>
            </a:pPr>
            <a:endParaRPr lang="en-US" sz="540" dirty="0">
              <a:solidFill>
                <a:srgbClr val="000000"/>
              </a:solidFill>
              <a:latin typeface="Calibri" panose="020F0502020204030204"/>
              <a:ea typeface="+mn-ea"/>
            </a:endParaRPr>
          </a:p>
          <a:p>
            <a:pPr algn="ctr" defTabSz="822960" fontAlgn="auto">
              <a:spcBef>
                <a:spcPts val="0"/>
              </a:spcBef>
              <a:spcAft>
                <a:spcPts val="0"/>
              </a:spcAft>
              <a:defRPr/>
            </a:pPr>
            <a:endParaRPr lang="en-US" sz="720" dirty="0">
              <a:solidFill>
                <a:srgbClr val="000000"/>
              </a:solidFill>
              <a:latin typeface="Calibri" panose="020F0502020204030204"/>
              <a:ea typeface="+mn-ea"/>
            </a:endParaRPr>
          </a:p>
          <a:p>
            <a:pPr algn="ctr" defTabSz="822960" fontAlgn="auto">
              <a:spcBef>
                <a:spcPts val="0"/>
              </a:spcBef>
              <a:spcAft>
                <a:spcPts val="0"/>
              </a:spcAft>
              <a:defRPr/>
            </a:pPr>
            <a:endParaRPr lang="en-US" sz="540" dirty="0">
              <a:solidFill>
                <a:srgbClr val="000000"/>
              </a:solidFill>
              <a:latin typeface="Calibri" panose="020F0502020204030204"/>
              <a:ea typeface="+mn-ea"/>
            </a:endParaRPr>
          </a:p>
          <a:p>
            <a:pPr algn="ctr" defTabSz="822960" fontAlgn="auto">
              <a:spcBef>
                <a:spcPts val="0"/>
              </a:spcBef>
              <a:spcAft>
                <a:spcPts val="0"/>
              </a:spcAft>
              <a:defRPr/>
            </a:pPr>
            <a:endParaRPr lang="en-US" sz="450" dirty="0">
              <a:solidFill>
                <a:srgbClr val="000000"/>
              </a:solidFill>
              <a:latin typeface="Calibri" panose="020F0502020204030204"/>
              <a:ea typeface="+mn-ea"/>
            </a:endParaRPr>
          </a:p>
          <a:p>
            <a:pPr algn="ctr" defTabSz="822960" fontAlgn="auto">
              <a:spcBef>
                <a:spcPts val="0"/>
              </a:spcBef>
              <a:spcAft>
                <a:spcPts val="0"/>
              </a:spcAft>
              <a:defRPr/>
            </a:pPr>
            <a:r>
              <a:rPr lang="en-US" sz="1260" b="1" dirty="0">
                <a:solidFill>
                  <a:srgbClr val="000000"/>
                </a:solidFill>
                <a:latin typeface="Calibri" panose="020F0502020204030204"/>
                <a:ea typeface="+mn-ea"/>
              </a:rPr>
              <a:t>28% </a:t>
            </a:r>
            <a:r>
              <a:rPr lang="en-US" sz="1260" dirty="0">
                <a:solidFill>
                  <a:srgbClr val="000000"/>
                </a:solidFill>
                <a:latin typeface="Calibri" panose="020F0502020204030204"/>
                <a:ea typeface="+mn-ea"/>
              </a:rPr>
              <a:t>(121,000)*</a:t>
            </a:r>
          </a:p>
          <a:p>
            <a:pPr algn="ctr" defTabSz="822960" fontAlgn="auto">
              <a:spcBef>
                <a:spcPts val="0"/>
              </a:spcBef>
              <a:spcAft>
                <a:spcPts val="0"/>
              </a:spcAft>
              <a:defRPr/>
            </a:pPr>
            <a:r>
              <a:rPr lang="en-US" sz="1260" dirty="0">
                <a:solidFill>
                  <a:srgbClr val="000000"/>
                </a:solidFill>
                <a:latin typeface="Calibri" panose="020F0502020204030204"/>
                <a:ea typeface="+mn-ea"/>
              </a:rPr>
              <a:t>Diagnosed Ischemic Disease</a:t>
            </a:r>
            <a:r>
              <a:rPr lang="en-US" sz="1260" baseline="30000" dirty="0">
                <a:solidFill>
                  <a:srgbClr val="000000"/>
                </a:solidFill>
                <a:latin typeface="Calibri" panose="020F0502020204030204"/>
                <a:ea typeface="+mn-ea"/>
              </a:rPr>
              <a:t>6,7</a:t>
            </a:r>
            <a:endParaRPr lang="en-US" sz="1260" dirty="0">
              <a:solidFill>
                <a:srgbClr val="C00000"/>
              </a:solidFill>
              <a:latin typeface="Calibri" panose="020F0502020204030204"/>
              <a:ea typeface="+mn-ea"/>
            </a:endParaRPr>
          </a:p>
        </p:txBody>
      </p:sp>
      <p:sp>
        <p:nvSpPr>
          <p:cNvPr id="26" name="Right Brace 25"/>
          <p:cNvSpPr/>
          <p:nvPr/>
        </p:nvSpPr>
        <p:spPr>
          <a:xfrm rot="16200000">
            <a:off x="4847771" y="2050876"/>
            <a:ext cx="233841" cy="2715768"/>
          </a:xfrm>
          <a:prstGeom prst="rightBrace">
            <a:avLst>
              <a:gd name="adj1" fmla="val 83301"/>
              <a:gd name="adj2" fmla="val 2351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defTabSz="822960" fontAlgn="auto">
              <a:spcBef>
                <a:spcPts val="0"/>
              </a:spcBef>
              <a:spcAft>
                <a:spcPts val="0"/>
              </a:spcAft>
              <a:defRPr/>
            </a:pPr>
            <a:endParaRPr lang="en-US" sz="1620" dirty="0">
              <a:solidFill>
                <a:srgbClr val="000000"/>
              </a:solidFill>
              <a:latin typeface="Calibri" panose="020F0502020204030204"/>
            </a:endParaRPr>
          </a:p>
        </p:txBody>
      </p:sp>
      <p:sp>
        <p:nvSpPr>
          <p:cNvPr id="27" name="Oval 26"/>
          <p:cNvSpPr/>
          <p:nvPr/>
        </p:nvSpPr>
        <p:spPr bwMode="auto">
          <a:xfrm>
            <a:off x="2576062" y="3533552"/>
            <a:ext cx="2817437" cy="613230"/>
          </a:xfrm>
          <a:prstGeom prst="ellipse">
            <a:avLst/>
          </a:prstGeom>
          <a:noFill/>
          <a:ln w="25400" cap="flat" cmpd="sng" algn="ctr">
            <a:solidFill>
              <a:schemeClr val="accent3">
                <a:lumMod val="75000"/>
              </a:schemeClr>
            </a:solidFill>
            <a:prstDash val="dash"/>
            <a:headEnd type="none" w="med" len="med"/>
            <a:tailEnd type="triangle" w="med" len="med"/>
          </a:ln>
          <a:effectLst/>
        </p:spPr>
        <p:txBody>
          <a:bodyPr rtlCol="0" anchor="ctr"/>
          <a:lstStyle/>
          <a:p>
            <a:pPr algn="ctr" defTabSz="822960" fontAlgn="auto">
              <a:spcBef>
                <a:spcPts val="0"/>
              </a:spcBef>
              <a:spcAft>
                <a:spcPts val="0"/>
              </a:spcAft>
              <a:defRPr/>
            </a:pPr>
            <a:endParaRPr lang="en-US" sz="1440" kern="0" dirty="0">
              <a:solidFill>
                <a:srgbClr val="000000"/>
              </a:solidFill>
              <a:latin typeface="Calibri" panose="020F0502020204030204"/>
              <a:ea typeface="+mn-ea"/>
            </a:endParaRPr>
          </a:p>
        </p:txBody>
      </p:sp>
      <p:sp>
        <p:nvSpPr>
          <p:cNvPr id="16" name="Rectangle 15"/>
          <p:cNvSpPr/>
          <p:nvPr/>
        </p:nvSpPr>
        <p:spPr>
          <a:xfrm>
            <a:off x="457201" y="4503331"/>
            <a:ext cx="3706980" cy="480131"/>
          </a:xfrm>
          <a:prstGeom prst="rect">
            <a:avLst/>
          </a:prstGeom>
        </p:spPr>
        <p:txBody>
          <a:bodyPr wrap="square" anchor="b" anchorCtr="0">
            <a:spAutoFit/>
          </a:bodyPr>
          <a:lstStyle/>
          <a:p>
            <a:pPr marL="205740" indent="-205740" defTabSz="822960" fontAlgn="auto">
              <a:spcBef>
                <a:spcPts val="0"/>
              </a:spcBef>
              <a:spcAft>
                <a:spcPts val="0"/>
              </a:spcAft>
              <a:buFont typeface="+mj-lt"/>
              <a:buAutoNum type="arabicPeriod"/>
              <a:defRPr/>
            </a:pPr>
            <a:r>
              <a:rPr lang="fr-FR" sz="630" i="1" dirty="0">
                <a:solidFill>
                  <a:srgbClr val="000000"/>
                </a:solidFill>
                <a:latin typeface="Calibri" panose="020F0502020204030204"/>
                <a:ea typeface="+mn-ea"/>
              </a:rPr>
              <a:t>Mozaffarian D, et al. Circulation. 2015;131(4):e29-e322.</a:t>
            </a:r>
          </a:p>
          <a:p>
            <a:pPr marL="205740" indent="-205740" defTabSz="822960" fontAlgn="auto">
              <a:spcBef>
                <a:spcPts val="0"/>
              </a:spcBef>
              <a:spcAft>
                <a:spcPts val="0"/>
              </a:spcAft>
              <a:buFont typeface="+mj-lt"/>
              <a:buAutoNum type="arabicPeriod"/>
              <a:defRPr/>
            </a:pPr>
            <a:r>
              <a:rPr lang="en-US" sz="630" i="1" dirty="0">
                <a:solidFill>
                  <a:srgbClr val="000000"/>
                </a:solidFill>
                <a:latin typeface="Calibri" panose="020F0502020204030204"/>
                <a:ea typeface="+mn-ea"/>
              </a:rPr>
              <a:t>Gheorghiade M, Bonow RO. Circulation. 1998;97(3):282-289.</a:t>
            </a:r>
          </a:p>
          <a:p>
            <a:pPr marL="205740" indent="-205740" defTabSz="822960" fontAlgn="auto">
              <a:spcBef>
                <a:spcPts val="0"/>
              </a:spcBef>
              <a:spcAft>
                <a:spcPts val="0"/>
              </a:spcAft>
              <a:buFont typeface="+mj-lt"/>
              <a:buAutoNum type="arabicPeriod"/>
              <a:defRPr/>
            </a:pPr>
            <a:r>
              <a:rPr lang="en-US" sz="630" i="1" dirty="0">
                <a:solidFill>
                  <a:srgbClr val="000000"/>
                </a:solidFill>
                <a:latin typeface="Calibri" panose="020F0502020204030204"/>
                <a:ea typeface="+mn-ea"/>
              </a:rPr>
              <a:t>Braunwald E. JACC Heart Fail. 2013;1(1):1-20.</a:t>
            </a:r>
          </a:p>
          <a:p>
            <a:pPr marL="205740" indent="-205740" defTabSz="822960" fontAlgn="auto">
              <a:spcBef>
                <a:spcPts val="0"/>
              </a:spcBef>
              <a:spcAft>
                <a:spcPts val="0"/>
              </a:spcAft>
              <a:buFont typeface="+mj-lt"/>
              <a:buAutoNum type="arabicPeriod"/>
              <a:defRPr/>
            </a:pPr>
            <a:r>
              <a:rPr lang="en-US" sz="630" i="1" dirty="0">
                <a:solidFill>
                  <a:srgbClr val="000000"/>
                </a:solidFill>
                <a:latin typeface="Calibri" panose="020F0502020204030204"/>
                <a:ea typeface="+mn-ea"/>
              </a:rPr>
              <a:t>Patel MR, et al. N Engl J Med. 2010;362(10):886-895.</a:t>
            </a:r>
          </a:p>
        </p:txBody>
      </p:sp>
      <p:sp>
        <p:nvSpPr>
          <p:cNvPr id="8" name="Rectangle 7"/>
          <p:cNvSpPr/>
          <p:nvPr/>
        </p:nvSpPr>
        <p:spPr>
          <a:xfrm>
            <a:off x="3253357" y="4191245"/>
            <a:ext cx="2031737" cy="230832"/>
          </a:xfrm>
          <a:prstGeom prst="rect">
            <a:avLst/>
          </a:prstGeom>
        </p:spPr>
        <p:txBody>
          <a:bodyPr wrap="square">
            <a:spAutoFit/>
          </a:bodyPr>
          <a:lstStyle/>
          <a:p>
            <a:pPr algn="ctr" defTabSz="822960" fontAlgn="auto">
              <a:spcBef>
                <a:spcPts val="0"/>
              </a:spcBef>
              <a:spcAft>
                <a:spcPts val="0"/>
              </a:spcAft>
              <a:defRPr/>
            </a:pPr>
            <a:r>
              <a:rPr lang="en-US" sz="900" b="1" dirty="0">
                <a:solidFill>
                  <a:srgbClr val="000000"/>
                </a:solidFill>
                <a:latin typeface="Calibri" panose="020F0502020204030204"/>
                <a:ea typeface="+mn-ea"/>
              </a:rPr>
              <a:t>*74% age 55-79 years</a:t>
            </a:r>
            <a:r>
              <a:rPr lang="en-US" sz="900" b="1" baseline="30000" dirty="0">
                <a:solidFill>
                  <a:srgbClr val="000000"/>
                </a:solidFill>
                <a:latin typeface="Calibri" panose="020F0502020204030204"/>
                <a:ea typeface="+mn-ea"/>
              </a:rPr>
              <a:t>8</a:t>
            </a:r>
            <a:endParaRPr lang="en-US" sz="900" b="1" dirty="0">
              <a:solidFill>
                <a:srgbClr val="000000"/>
              </a:solidFill>
              <a:latin typeface="Calibri" panose="020F0502020204030204"/>
              <a:ea typeface="+mn-ea"/>
            </a:endParaRPr>
          </a:p>
        </p:txBody>
      </p:sp>
      <p:sp>
        <p:nvSpPr>
          <p:cNvPr id="31" name="Rectangle 30"/>
          <p:cNvSpPr/>
          <p:nvPr/>
        </p:nvSpPr>
        <p:spPr>
          <a:xfrm>
            <a:off x="4918551" y="4506851"/>
            <a:ext cx="3706980" cy="480131"/>
          </a:xfrm>
          <a:prstGeom prst="rect">
            <a:avLst/>
          </a:prstGeom>
        </p:spPr>
        <p:txBody>
          <a:bodyPr wrap="square" anchor="b" anchorCtr="0">
            <a:spAutoFit/>
          </a:bodyPr>
          <a:lstStyle/>
          <a:p>
            <a:pPr marL="205740" indent="-205740" defTabSz="822960" fontAlgn="auto">
              <a:spcBef>
                <a:spcPts val="0"/>
              </a:spcBef>
              <a:spcAft>
                <a:spcPts val="0"/>
              </a:spcAft>
              <a:buFont typeface="+mj-lt"/>
              <a:buAutoNum type="arabicPeriod" startAt="5"/>
              <a:defRPr/>
            </a:pPr>
            <a:r>
              <a:rPr lang="en-US" sz="630" i="1" dirty="0">
                <a:solidFill>
                  <a:srgbClr val="000000"/>
                </a:solidFill>
                <a:latin typeface="Calibri" panose="020F0502020204030204"/>
                <a:ea typeface="+mn-ea"/>
              </a:rPr>
              <a:t>Cornwell LD, et al JAMA Surg. 2015;150(4):308-315.</a:t>
            </a:r>
          </a:p>
          <a:p>
            <a:pPr marL="205740" indent="-205740" defTabSz="822960" fontAlgn="auto">
              <a:spcBef>
                <a:spcPts val="0"/>
              </a:spcBef>
              <a:spcAft>
                <a:spcPts val="0"/>
              </a:spcAft>
              <a:buFont typeface="+mj-lt"/>
              <a:buAutoNum type="arabicPeriod" startAt="5"/>
              <a:defRPr/>
            </a:pPr>
            <a:r>
              <a:rPr lang="en-US" sz="630" i="1" dirty="0">
                <a:solidFill>
                  <a:srgbClr val="000000"/>
                </a:solidFill>
                <a:latin typeface="Calibri" panose="020F0502020204030204"/>
                <a:ea typeface="+mn-ea"/>
              </a:rPr>
              <a:t>Farmer SA, et al. JACC Cardiovasc Imaging. 2014;7(7):690-700.</a:t>
            </a:r>
          </a:p>
          <a:p>
            <a:pPr marL="205740" indent="-205740" defTabSz="822960" fontAlgn="auto">
              <a:spcBef>
                <a:spcPts val="0"/>
              </a:spcBef>
              <a:spcAft>
                <a:spcPts val="0"/>
              </a:spcAft>
              <a:buFont typeface="+mj-lt"/>
              <a:buAutoNum type="arabicPeriod" startAt="5"/>
              <a:defRPr/>
            </a:pPr>
            <a:r>
              <a:rPr lang="en-US" sz="630" i="1" dirty="0">
                <a:solidFill>
                  <a:srgbClr val="000000"/>
                </a:solidFill>
                <a:latin typeface="Calibri" panose="020F0502020204030204"/>
                <a:ea typeface="+mn-ea"/>
              </a:rPr>
              <a:t>Doshi D, et al. J Am Coll Cardiol. 2016;68(5):450-458.</a:t>
            </a:r>
          </a:p>
          <a:p>
            <a:pPr marL="205740" indent="-205740" defTabSz="822960" fontAlgn="auto">
              <a:spcBef>
                <a:spcPts val="0"/>
              </a:spcBef>
              <a:spcAft>
                <a:spcPts val="0"/>
              </a:spcAft>
              <a:buFont typeface="+mj-lt"/>
              <a:buAutoNum type="arabicPeriod" startAt="5"/>
              <a:defRPr/>
            </a:pPr>
            <a:r>
              <a:rPr lang="fr-FR" sz="630" i="1" dirty="0">
                <a:solidFill>
                  <a:srgbClr val="000000"/>
                </a:solidFill>
                <a:latin typeface="Calibri" panose="020F0502020204030204"/>
                <a:ea typeface="+mn-ea"/>
              </a:rPr>
              <a:t>O'Neill WW, et al. Circulation. 2012;126(14):1717-1727.</a:t>
            </a:r>
          </a:p>
        </p:txBody>
      </p:sp>
      <p:sp>
        <p:nvSpPr>
          <p:cNvPr id="17" name="TextBox 16">
            <a:extLst>
              <a:ext uri="{FF2B5EF4-FFF2-40B4-BE49-F238E27FC236}">
                <a16:creationId xmlns:a16="http://schemas.microsoft.com/office/drawing/2014/main" id="{38D52A44-6906-4242-8722-1F956039DD27}"/>
              </a:ext>
            </a:extLst>
          </p:cNvPr>
          <p:cNvSpPr txBox="1"/>
          <p:nvPr/>
        </p:nvSpPr>
        <p:spPr>
          <a:xfrm>
            <a:off x="1368040" y="132962"/>
            <a:ext cx="5643043" cy="369332"/>
          </a:xfrm>
          <a:prstGeom prst="rect">
            <a:avLst/>
          </a:prstGeom>
          <a:noFill/>
        </p:spPr>
        <p:txBody>
          <a:bodyPr wrap="square" rtlCol="0">
            <a:spAutoFit/>
          </a:bodyPr>
          <a:lstStyle/>
          <a:p>
            <a:pPr algn="ctr" defTabSz="685800" fontAlgn="auto">
              <a:spcBef>
                <a:spcPts val="0"/>
              </a:spcBef>
              <a:spcAft>
                <a:spcPts val="0"/>
              </a:spcAft>
              <a:defRPr/>
            </a:pPr>
            <a:r>
              <a:rPr lang="en-US" b="1" dirty="0">
                <a:solidFill>
                  <a:prstClr val="black"/>
                </a:solidFill>
                <a:latin typeface="Calibri" panose="020F0502020204030204"/>
                <a:ea typeface="+mn-ea"/>
              </a:rPr>
              <a:t>Undiagnosed CAD in the heart failure population</a:t>
            </a:r>
          </a:p>
        </p:txBody>
      </p:sp>
    </p:spTree>
    <p:extLst>
      <p:ext uri="{BB962C8B-B14F-4D97-AF65-F5344CB8AC3E}">
        <p14:creationId xmlns:p14="http://schemas.microsoft.com/office/powerpoint/2010/main" val="318266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7010E-2006-4AE8-AF20-104B39AC8A44}"/>
              </a:ext>
            </a:extLst>
          </p:cNvPr>
          <p:cNvSpPr/>
          <p:nvPr/>
        </p:nvSpPr>
        <p:spPr>
          <a:xfrm>
            <a:off x="4401350" y="3943350"/>
            <a:ext cx="4573968" cy="507831"/>
          </a:xfrm>
          <a:prstGeom prst="rect">
            <a:avLst/>
          </a:prstGeom>
        </p:spPr>
        <p:txBody>
          <a:bodyPr wrap="square">
            <a:spAutoFit/>
          </a:bodyPr>
          <a:lstStyle/>
          <a:p>
            <a:pPr defTabSz="685800" fontAlgn="auto">
              <a:spcBef>
                <a:spcPts val="0"/>
              </a:spcBef>
              <a:spcAft>
                <a:spcPts val="0"/>
              </a:spcAft>
              <a:defRPr/>
            </a:pPr>
            <a:r>
              <a:rPr lang="en-US" sz="1350" dirty="0">
                <a:solidFill>
                  <a:prstClr val="black"/>
                </a:solidFill>
                <a:latin typeface="wf_segoe-ui_normal"/>
                <a:ea typeface="+mn-ea"/>
              </a:rPr>
              <a:t>There is a separate removal code for hospitals who accept transferred patients.  DRG 268 national average of $39,000.</a:t>
            </a:r>
          </a:p>
        </p:txBody>
      </p:sp>
      <p:pic>
        <p:nvPicPr>
          <p:cNvPr id="3" name="Picture 2">
            <a:extLst>
              <a:ext uri="{FF2B5EF4-FFF2-40B4-BE49-F238E27FC236}">
                <a16:creationId xmlns:a16="http://schemas.microsoft.com/office/drawing/2014/main" id="{FB263D18-F20B-4331-A8F7-7C9A7DC59327}"/>
              </a:ext>
            </a:extLst>
          </p:cNvPr>
          <p:cNvPicPr>
            <a:picLocks noChangeAspect="1"/>
          </p:cNvPicPr>
          <p:nvPr/>
        </p:nvPicPr>
        <p:blipFill>
          <a:blip r:embed="rId2"/>
          <a:stretch>
            <a:fillRect/>
          </a:stretch>
        </p:blipFill>
        <p:spPr>
          <a:xfrm>
            <a:off x="5820" y="601825"/>
            <a:ext cx="4463914" cy="3950084"/>
          </a:xfrm>
          <a:prstGeom prst="rect">
            <a:avLst/>
          </a:prstGeom>
        </p:spPr>
      </p:pic>
      <p:pic>
        <p:nvPicPr>
          <p:cNvPr id="4" name="Picture 3">
            <a:extLst>
              <a:ext uri="{FF2B5EF4-FFF2-40B4-BE49-F238E27FC236}">
                <a16:creationId xmlns:a16="http://schemas.microsoft.com/office/drawing/2014/main" id="{E21C5A12-CD37-4F88-8362-1B5EBDE7F794}"/>
              </a:ext>
            </a:extLst>
          </p:cNvPr>
          <p:cNvPicPr>
            <a:picLocks noChangeAspect="1"/>
          </p:cNvPicPr>
          <p:nvPr/>
        </p:nvPicPr>
        <p:blipFill>
          <a:blip r:embed="rId3"/>
          <a:stretch>
            <a:fillRect/>
          </a:stretch>
        </p:blipFill>
        <p:spPr>
          <a:xfrm>
            <a:off x="4334058" y="167538"/>
            <a:ext cx="4676973" cy="1069424"/>
          </a:xfrm>
          <a:prstGeom prst="rect">
            <a:avLst/>
          </a:prstGeom>
        </p:spPr>
      </p:pic>
      <p:sp>
        <p:nvSpPr>
          <p:cNvPr id="5" name="Rectangle 4">
            <a:extLst>
              <a:ext uri="{FF2B5EF4-FFF2-40B4-BE49-F238E27FC236}">
                <a16:creationId xmlns:a16="http://schemas.microsoft.com/office/drawing/2014/main" id="{861FE461-8E10-4FD4-9624-CF39E2C8C9AC}"/>
              </a:ext>
            </a:extLst>
          </p:cNvPr>
          <p:cNvSpPr/>
          <p:nvPr/>
        </p:nvSpPr>
        <p:spPr>
          <a:xfrm>
            <a:off x="5671661" y="167538"/>
            <a:ext cx="1896673" cy="261610"/>
          </a:xfrm>
          <a:prstGeom prst="rect">
            <a:avLst/>
          </a:prstGeom>
        </p:spPr>
        <p:txBody>
          <a:bodyPr wrap="none">
            <a:spAutoFit/>
          </a:bodyPr>
          <a:lstStyle/>
          <a:p>
            <a:pPr defTabSz="685800" fontAlgn="auto">
              <a:spcBef>
                <a:spcPts val="375"/>
              </a:spcBef>
              <a:spcAft>
                <a:spcPts val="0"/>
              </a:spcAft>
              <a:defRPr/>
            </a:pPr>
            <a:r>
              <a:rPr lang="en-US" sz="1100" b="1" dirty="0">
                <a:solidFill>
                  <a:prstClr val="black"/>
                </a:solidFill>
                <a:latin typeface="Calibri" panose="020F0502020204030204"/>
                <a:ea typeface="+mn-ea"/>
              </a:rPr>
              <a:t>FY 2018 Payment by MS-DRG</a:t>
            </a:r>
          </a:p>
        </p:txBody>
      </p:sp>
      <p:sp>
        <p:nvSpPr>
          <p:cNvPr id="6" name="Rectangle 5">
            <a:extLst>
              <a:ext uri="{FF2B5EF4-FFF2-40B4-BE49-F238E27FC236}">
                <a16:creationId xmlns:a16="http://schemas.microsoft.com/office/drawing/2014/main" id="{7B7455C1-3EE7-4835-AD8C-6B7C552B97CA}"/>
              </a:ext>
            </a:extLst>
          </p:cNvPr>
          <p:cNvSpPr/>
          <p:nvPr/>
        </p:nvSpPr>
        <p:spPr>
          <a:xfrm>
            <a:off x="4875692" y="286677"/>
            <a:ext cx="808235" cy="261610"/>
          </a:xfrm>
          <a:prstGeom prst="rect">
            <a:avLst/>
          </a:prstGeom>
        </p:spPr>
        <p:txBody>
          <a:bodyPr wrap="none">
            <a:spAutoFit/>
          </a:bodyPr>
          <a:lstStyle/>
          <a:p>
            <a:pPr defTabSz="685800" fontAlgn="auto">
              <a:spcBef>
                <a:spcPts val="375"/>
              </a:spcBef>
              <a:spcAft>
                <a:spcPts val="0"/>
              </a:spcAft>
              <a:defRPr/>
            </a:pPr>
            <a:r>
              <a:rPr lang="en-US" sz="1100" i="1" dirty="0">
                <a:solidFill>
                  <a:prstClr val="black"/>
                </a:solidFill>
                <a:latin typeface="Calibri" panose="020F0502020204030204"/>
                <a:ea typeface="+mn-ea"/>
              </a:rPr>
              <a:t>Old model:</a:t>
            </a:r>
          </a:p>
        </p:txBody>
      </p:sp>
      <p:sp>
        <p:nvSpPr>
          <p:cNvPr id="7" name="Rectangle 6">
            <a:extLst>
              <a:ext uri="{FF2B5EF4-FFF2-40B4-BE49-F238E27FC236}">
                <a16:creationId xmlns:a16="http://schemas.microsoft.com/office/drawing/2014/main" id="{58F5727B-2C3E-4811-A5B8-C0A350BCB1A0}"/>
              </a:ext>
            </a:extLst>
          </p:cNvPr>
          <p:cNvSpPr/>
          <p:nvPr/>
        </p:nvSpPr>
        <p:spPr>
          <a:xfrm>
            <a:off x="4749720" y="462104"/>
            <a:ext cx="1354660" cy="754053"/>
          </a:xfrm>
          <a:prstGeom prst="rect">
            <a:avLst/>
          </a:prstGeom>
        </p:spPr>
        <p:txBody>
          <a:bodyPr wrap="square">
            <a:spAutoFit/>
          </a:bodyPr>
          <a:lstStyle/>
          <a:p>
            <a:pPr marL="239316" lvl="1" indent="-239316" defTabSz="685800" fontAlgn="auto">
              <a:spcBef>
                <a:spcPts val="600"/>
              </a:spcBef>
              <a:spcAft>
                <a:spcPts val="0"/>
              </a:spcAft>
              <a:defRPr/>
            </a:pPr>
            <a:r>
              <a:rPr lang="en-US" sz="1100" b="1" dirty="0">
                <a:solidFill>
                  <a:prstClr val="black"/>
                </a:solidFill>
                <a:latin typeface="Calibri" panose="020F0502020204030204"/>
                <a:ea typeface="+mn-ea"/>
              </a:rPr>
              <a:t>DRG 216</a:t>
            </a:r>
            <a:r>
              <a:rPr lang="en-US" sz="1100" dirty="0">
                <a:solidFill>
                  <a:prstClr val="black"/>
                </a:solidFill>
                <a:latin typeface="Calibri" panose="020F0502020204030204"/>
                <a:ea typeface="+mn-ea"/>
              </a:rPr>
              <a:t>: $57,249</a:t>
            </a:r>
          </a:p>
          <a:p>
            <a:pPr marL="239316" lvl="1" indent="-239316" defTabSz="685800" fontAlgn="auto">
              <a:spcBef>
                <a:spcPts val="600"/>
              </a:spcBef>
              <a:spcAft>
                <a:spcPts val="0"/>
              </a:spcAft>
              <a:defRPr/>
            </a:pPr>
            <a:r>
              <a:rPr lang="en-US" sz="1100" b="1" dirty="0">
                <a:solidFill>
                  <a:prstClr val="black"/>
                </a:solidFill>
                <a:latin typeface="Calibri" panose="020F0502020204030204"/>
                <a:ea typeface="+mn-ea"/>
              </a:rPr>
              <a:t>DRG 217</a:t>
            </a:r>
            <a:r>
              <a:rPr lang="en-US" sz="1100" dirty="0">
                <a:solidFill>
                  <a:prstClr val="black"/>
                </a:solidFill>
                <a:latin typeface="Calibri" panose="020F0502020204030204"/>
                <a:ea typeface="+mn-ea"/>
              </a:rPr>
              <a:t>: $37,847</a:t>
            </a:r>
          </a:p>
          <a:p>
            <a:pPr marL="239316" lvl="1" indent="-239316" defTabSz="685800" fontAlgn="auto">
              <a:spcBef>
                <a:spcPts val="600"/>
              </a:spcBef>
              <a:spcAft>
                <a:spcPts val="0"/>
              </a:spcAft>
              <a:defRPr/>
            </a:pPr>
            <a:r>
              <a:rPr lang="en-US" sz="1100" b="1" dirty="0">
                <a:solidFill>
                  <a:prstClr val="black"/>
                </a:solidFill>
                <a:latin typeface="Calibri" panose="020F0502020204030204"/>
                <a:ea typeface="+mn-ea"/>
              </a:rPr>
              <a:t>DRG 218</a:t>
            </a:r>
            <a:r>
              <a:rPr lang="en-US" sz="1100" dirty="0">
                <a:solidFill>
                  <a:prstClr val="black"/>
                </a:solidFill>
                <a:latin typeface="Calibri" panose="020F0502020204030204"/>
                <a:ea typeface="+mn-ea"/>
              </a:rPr>
              <a:t>: $34,270</a:t>
            </a:r>
          </a:p>
        </p:txBody>
      </p:sp>
      <p:sp>
        <p:nvSpPr>
          <p:cNvPr id="8" name="Rectangle 7">
            <a:extLst>
              <a:ext uri="{FF2B5EF4-FFF2-40B4-BE49-F238E27FC236}">
                <a16:creationId xmlns:a16="http://schemas.microsoft.com/office/drawing/2014/main" id="{0E9B0811-F0C1-4763-8575-8D5385E97EBE}"/>
              </a:ext>
            </a:extLst>
          </p:cNvPr>
          <p:cNvSpPr/>
          <p:nvPr/>
        </p:nvSpPr>
        <p:spPr>
          <a:xfrm>
            <a:off x="7455080" y="248205"/>
            <a:ext cx="909223" cy="300082"/>
          </a:xfrm>
          <a:prstGeom prst="rect">
            <a:avLst/>
          </a:prstGeom>
        </p:spPr>
        <p:txBody>
          <a:bodyPr wrap="none">
            <a:spAutoFit/>
          </a:bodyPr>
          <a:lstStyle/>
          <a:p>
            <a:pPr defTabSz="685800" fontAlgn="auto">
              <a:spcBef>
                <a:spcPts val="375"/>
              </a:spcBef>
              <a:spcAft>
                <a:spcPts val="0"/>
              </a:spcAft>
              <a:defRPr/>
            </a:pPr>
            <a:r>
              <a:rPr lang="en-US" sz="1350" i="1" dirty="0">
                <a:solidFill>
                  <a:prstClr val="black"/>
                </a:solidFill>
                <a:latin typeface="Calibri" panose="020F0502020204030204"/>
                <a:ea typeface="+mn-ea"/>
              </a:rPr>
              <a:t> </a:t>
            </a:r>
            <a:r>
              <a:rPr lang="en-US" sz="1100" i="1" dirty="0">
                <a:solidFill>
                  <a:prstClr val="black"/>
                </a:solidFill>
                <a:latin typeface="Calibri" panose="020F0502020204030204"/>
                <a:ea typeface="+mn-ea"/>
              </a:rPr>
              <a:t>New model:</a:t>
            </a:r>
            <a:endParaRPr lang="en-US" sz="1350" i="1" dirty="0">
              <a:solidFill>
                <a:prstClr val="black"/>
              </a:solidFill>
              <a:latin typeface="Calibri" panose="020F0502020204030204"/>
              <a:ea typeface="+mn-ea"/>
            </a:endParaRPr>
          </a:p>
        </p:txBody>
      </p:sp>
      <p:sp>
        <p:nvSpPr>
          <p:cNvPr id="9" name="Rectangle 8">
            <a:extLst>
              <a:ext uri="{FF2B5EF4-FFF2-40B4-BE49-F238E27FC236}">
                <a16:creationId xmlns:a16="http://schemas.microsoft.com/office/drawing/2014/main" id="{4D91DD9A-AC02-46DC-9267-DA85C10BC1B1}"/>
              </a:ext>
            </a:extLst>
          </p:cNvPr>
          <p:cNvSpPr/>
          <p:nvPr/>
        </p:nvSpPr>
        <p:spPr>
          <a:xfrm>
            <a:off x="7275543" y="581838"/>
            <a:ext cx="1268296" cy="261610"/>
          </a:xfrm>
          <a:prstGeom prst="rect">
            <a:avLst/>
          </a:prstGeom>
        </p:spPr>
        <p:txBody>
          <a:bodyPr wrap="none">
            <a:spAutoFit/>
          </a:bodyPr>
          <a:lstStyle/>
          <a:p>
            <a:pPr marL="239316" lvl="1" indent="-239316" defTabSz="685800" fontAlgn="auto">
              <a:spcBef>
                <a:spcPts val="0"/>
              </a:spcBef>
              <a:spcAft>
                <a:spcPts val="0"/>
              </a:spcAft>
              <a:defRPr/>
            </a:pPr>
            <a:r>
              <a:rPr lang="en-US" sz="1100" b="1" dirty="0">
                <a:solidFill>
                  <a:srgbClr val="70AD47"/>
                </a:solidFill>
                <a:latin typeface="Calibri" panose="020F0502020204030204"/>
                <a:ea typeface="+mn-ea"/>
              </a:rPr>
              <a:t>DRG: 215</a:t>
            </a:r>
            <a:r>
              <a:rPr lang="en-US" sz="1100" dirty="0">
                <a:solidFill>
                  <a:srgbClr val="70AD47"/>
                </a:solidFill>
                <a:latin typeface="Calibri" panose="020F0502020204030204"/>
                <a:ea typeface="+mn-ea"/>
              </a:rPr>
              <a:t>: $77,678</a:t>
            </a:r>
          </a:p>
        </p:txBody>
      </p:sp>
      <p:sp>
        <p:nvSpPr>
          <p:cNvPr id="10" name="Rectangle 9">
            <a:extLst>
              <a:ext uri="{FF2B5EF4-FFF2-40B4-BE49-F238E27FC236}">
                <a16:creationId xmlns:a16="http://schemas.microsoft.com/office/drawing/2014/main" id="{1A7C62CF-78CE-489C-9AF5-6E01AD13F555}"/>
              </a:ext>
            </a:extLst>
          </p:cNvPr>
          <p:cNvSpPr/>
          <p:nvPr/>
        </p:nvSpPr>
        <p:spPr bwMode="gray">
          <a:xfrm>
            <a:off x="878379" y="312368"/>
            <a:ext cx="3293075" cy="260975"/>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375"/>
              </a:spcBef>
              <a:spcAft>
                <a:spcPts val="0"/>
              </a:spcAft>
              <a:defRPr/>
            </a:pPr>
            <a:r>
              <a:rPr lang="en-US" sz="1500" b="1" dirty="0">
                <a:solidFill>
                  <a:prstClr val="white"/>
                </a:solidFill>
                <a:latin typeface="Calibri" panose="020F0502020204030204"/>
              </a:rPr>
              <a:t>Percutaneous Heart Assist Devices</a:t>
            </a:r>
          </a:p>
        </p:txBody>
      </p:sp>
      <p:sp>
        <p:nvSpPr>
          <p:cNvPr id="11" name="TextBox 10">
            <a:extLst>
              <a:ext uri="{FF2B5EF4-FFF2-40B4-BE49-F238E27FC236}">
                <a16:creationId xmlns:a16="http://schemas.microsoft.com/office/drawing/2014/main" id="{A60349BA-1830-4E4A-89A1-55EA42175AD1}"/>
              </a:ext>
            </a:extLst>
          </p:cNvPr>
          <p:cNvSpPr txBox="1"/>
          <p:nvPr/>
        </p:nvSpPr>
        <p:spPr>
          <a:xfrm>
            <a:off x="4393728" y="1360409"/>
            <a:ext cx="4557632" cy="492443"/>
          </a:xfrm>
          <a:prstGeom prst="rect">
            <a:avLst/>
          </a:prstGeom>
          <a:noFill/>
        </p:spPr>
        <p:txBody>
          <a:bodyPr wrap="square" rtlCol="0">
            <a:spAutoFit/>
          </a:bodyPr>
          <a:lstStyle/>
          <a:p>
            <a:r>
              <a:rPr lang="en-US" sz="1300" dirty="0">
                <a:solidFill>
                  <a:prstClr val="black"/>
                </a:solidFill>
                <a:latin typeface="wf_segoe-ui_normal"/>
              </a:rPr>
              <a:t>DRG 216 is no longer in the mix.  </a:t>
            </a:r>
            <a:r>
              <a:rPr lang="en-US" sz="1300" dirty="0" err="1">
                <a:solidFill>
                  <a:prstClr val="black"/>
                </a:solidFill>
                <a:latin typeface="wf_segoe-ui_normal"/>
              </a:rPr>
              <a:t>Impella</a:t>
            </a:r>
            <a:r>
              <a:rPr lang="en-US" sz="1300" dirty="0">
                <a:solidFill>
                  <a:prstClr val="black"/>
                </a:solidFill>
                <a:latin typeface="wf_segoe-ui_normal"/>
              </a:rPr>
              <a:t> will most often code to DRG 215 now at an </a:t>
            </a:r>
            <a:r>
              <a:rPr lang="en-US" sz="1300" dirty="0">
                <a:solidFill>
                  <a:srgbClr val="FF0000"/>
                </a:solidFill>
                <a:latin typeface="wf_segoe-ui_normal"/>
              </a:rPr>
              <a:t>increased </a:t>
            </a:r>
            <a:r>
              <a:rPr lang="en-US" sz="1300" dirty="0">
                <a:solidFill>
                  <a:prstClr val="black"/>
                </a:solidFill>
                <a:latin typeface="wf_segoe-ui_normal"/>
              </a:rPr>
              <a:t>national average of $77,000.</a:t>
            </a:r>
          </a:p>
        </p:txBody>
      </p:sp>
      <p:sp>
        <p:nvSpPr>
          <p:cNvPr id="12" name="TextBox 11">
            <a:extLst>
              <a:ext uri="{FF2B5EF4-FFF2-40B4-BE49-F238E27FC236}">
                <a16:creationId xmlns:a16="http://schemas.microsoft.com/office/drawing/2014/main" id="{8CB8A7F7-AA57-4027-8CF3-E80CFEB20140}"/>
              </a:ext>
            </a:extLst>
          </p:cNvPr>
          <p:cNvSpPr txBox="1"/>
          <p:nvPr/>
        </p:nvSpPr>
        <p:spPr>
          <a:xfrm>
            <a:off x="4469734" y="2629772"/>
            <a:ext cx="4369466" cy="492443"/>
          </a:xfrm>
          <a:prstGeom prst="rect">
            <a:avLst/>
          </a:prstGeom>
          <a:noFill/>
        </p:spPr>
        <p:txBody>
          <a:bodyPr wrap="square" rtlCol="0">
            <a:spAutoFit/>
          </a:bodyPr>
          <a:lstStyle/>
          <a:p>
            <a:r>
              <a:rPr lang="en-US" sz="1300" dirty="0">
                <a:solidFill>
                  <a:prstClr val="black"/>
                </a:solidFill>
                <a:latin typeface="wf_segoe-ui_normal"/>
              </a:rPr>
              <a:t>Bi-Pella and open procedures will code to DRG 1 or 2 depending upon MCC’s.  National Average of $153,000.</a:t>
            </a:r>
          </a:p>
        </p:txBody>
      </p:sp>
    </p:spTree>
    <p:extLst>
      <p:ext uri="{BB962C8B-B14F-4D97-AF65-F5344CB8AC3E}">
        <p14:creationId xmlns:p14="http://schemas.microsoft.com/office/powerpoint/2010/main" val="383286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3350"/>
            <a:ext cx="6058757" cy="822248"/>
          </a:xfrm>
        </p:spPr>
        <p:txBody>
          <a:bodyPr>
            <a:normAutofit/>
          </a:bodyPr>
          <a:lstStyle/>
          <a:p>
            <a:pPr algn="ctr"/>
            <a:r>
              <a:rPr lang="en-US" sz="2800" dirty="0"/>
              <a:t>Building a Referral Network</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219700"/>
              </p:ext>
            </p:extLst>
          </p:nvPr>
        </p:nvGraphicFramePr>
        <p:xfrm>
          <a:off x="762000" y="980664"/>
          <a:ext cx="7886700" cy="3060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33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51" y="273844"/>
            <a:ext cx="7890527" cy="994172"/>
          </a:xfrm>
        </p:spPr>
        <p:txBody>
          <a:bodyPr>
            <a:normAutofit/>
          </a:bodyPr>
          <a:lstStyle/>
          <a:p>
            <a:pPr algn="ctr"/>
            <a:r>
              <a:rPr lang="en-US" dirty="0"/>
              <a:t>Heart Team Approach</a:t>
            </a:r>
          </a:p>
        </p:txBody>
      </p:sp>
      <p:graphicFrame>
        <p:nvGraphicFramePr>
          <p:cNvPr id="5" name="Content Placeholder 2"/>
          <p:cNvGraphicFramePr>
            <a:graphicFrameLocks noGrp="1"/>
          </p:cNvGraphicFramePr>
          <p:nvPr>
            <p:ph idx="1"/>
            <p:extLst/>
          </p:nvPr>
        </p:nvGraphicFramePr>
        <p:xfrm>
          <a:off x="628650" y="151685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8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eneric Blue Template 09-07-10">
  <a:themeElements>
    <a:clrScheme name="AbioMedPPT01">
      <a:dk1>
        <a:srgbClr val="000000"/>
      </a:dk1>
      <a:lt1>
        <a:srgbClr val="FFFFFF"/>
      </a:lt1>
      <a:dk2>
        <a:srgbClr val="0033FF"/>
      </a:dk2>
      <a:lt2>
        <a:srgbClr val="FDB913"/>
      </a:lt2>
      <a:accent1>
        <a:srgbClr val="FDB913"/>
      </a:accent1>
      <a:accent2>
        <a:srgbClr val="C85900"/>
      </a:accent2>
      <a:accent3>
        <a:srgbClr val="991701"/>
      </a:accent3>
      <a:accent4>
        <a:srgbClr val="428123"/>
      </a:accent4>
      <a:accent5>
        <a:srgbClr val="B2B2B2"/>
      </a:accent5>
      <a:accent6>
        <a:srgbClr val="0033FF"/>
      </a:accent6>
      <a:hlink>
        <a:srgbClr val="FFFFFF"/>
      </a:hlink>
      <a:folHlink>
        <a:srgbClr val="428123"/>
      </a:folHlink>
    </a:clrScheme>
    <a:fontScheme name="Dixon Template Beaver Creek 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chemeClr val="accent5"/>
            </a:gs>
            <a:gs pos="80000">
              <a:srgbClr val="DADADA">
                <a:shade val="93000"/>
                <a:satMod val="130000"/>
              </a:srgbClr>
            </a:gs>
            <a:gs pos="100000">
              <a:srgbClr val="DADADA">
                <a:shade val="94000"/>
                <a:satMod val="135000"/>
              </a:srgbClr>
            </a:gs>
          </a:gsLst>
          <a:lin ang="16200000" scaled="0"/>
        </a:gradFill>
        <a:ln w="9525" cap="flat" cmpd="sng" algn="ctr">
          <a:solidFill>
            <a:schemeClr val="accent5">
              <a:lumMod val="40000"/>
              <a:lumOff val="60000"/>
            </a:schemeClr>
          </a:solidFill>
          <a:prstDash val="solid"/>
          <a:headEnd type="none" w="med" len="med"/>
          <a:tailEnd type="triangle" w="med" len="med"/>
        </a:ln>
        <a:effectLst>
          <a:outerShdw blurRad="50800" dist="38100" dir="5400000" rotWithShape="0">
            <a:srgbClr val="000000">
              <a:alpha val="20000"/>
            </a:srgbClr>
          </a:outerShdw>
        </a:effectLst>
      </a:spPr>
      <a:bodyPr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rgbClr val="333333"/>
            </a:solidFill>
            <a:effectLst/>
            <a:uLnTx/>
            <a:uFillTx/>
            <a:latin typeface="Arial"/>
            <a:ea typeface="+mn-ea"/>
            <a:cs typeface="+mn-cs"/>
          </a:defRPr>
        </a:defPPr>
      </a:lstStyle>
    </a:spDef>
    <a:txDef>
      <a:spPr>
        <a:noFill/>
      </a:spPr>
      <a:bodyPr wrap="square" rtlCol="0">
        <a:spAutoFit/>
      </a:bodyPr>
      <a:lstStyle>
        <a:defPPr>
          <a:defRPr sz="1600" b="0" i="0" dirty="0" smtClean="0">
            <a:solidFill>
              <a:schemeClr val="tx1"/>
            </a:solidFill>
            <a:effectLst/>
            <a:latin typeface="+mn-lt"/>
          </a:defRPr>
        </a:defPPr>
      </a:lstStyle>
    </a:txDef>
  </a:objectDefaults>
  <a:extraClrSchemeLst>
    <a:extraClrScheme>
      <a:clrScheme name="Dixon Template Beaver Creek 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xon Template Beaver Creek 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xon Template Beaver Creek 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xon Template Beaver Creek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xon Template Beaver Creek 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xon Template Beaver Creek 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xon Template Beaver Creek 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33AFD006B8D4391E7F9290C2CF9E6" ma:contentTypeVersion="0" ma:contentTypeDescription="Create a new document." ma:contentTypeScope="" ma:versionID="3950b39fb805bb7f01297911ce12b6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7A7C32-4BEE-415A-980A-1AF93C9C5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831FBE2-6E55-43E3-B6DD-AFE37F0B9841}">
  <ds:schemaRefs>
    <ds:schemaRef ds:uri="http://schemas.microsoft.com/sharepoint/v3/contenttype/forms"/>
  </ds:schemaRefs>
</ds:datastoreItem>
</file>

<file path=customXml/itemProps3.xml><?xml version="1.0" encoding="utf-8"?>
<ds:datastoreItem xmlns:ds="http://schemas.openxmlformats.org/officeDocument/2006/customXml" ds:itemID="{4A8DB370-77E7-497A-A386-DE21D30B5EA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325</TotalTime>
  <Words>1539</Words>
  <Application>Microsoft Office PowerPoint</Application>
  <PresentationFormat>On-screen Show (16:9)</PresentationFormat>
  <Paragraphs>221</Paragraphs>
  <Slides>25</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ＭＳ Ｐゴシック</vt:lpstr>
      <vt:lpstr>ＭＳ Ｐゴシック</vt:lpstr>
      <vt:lpstr>Arial</vt:lpstr>
      <vt:lpstr>Calibri</vt:lpstr>
      <vt:lpstr>Calibri Light</vt:lpstr>
      <vt:lpstr>Franklin Gothic Book</vt:lpstr>
      <vt:lpstr>Garamond</vt:lpstr>
      <vt:lpstr>Geneva</vt:lpstr>
      <vt:lpstr>wf_segoe-ui_normal</vt:lpstr>
      <vt:lpstr>ACC 16:9 Master</vt:lpstr>
      <vt:lpstr>Blank Master</vt:lpstr>
      <vt:lpstr>Office Theme</vt:lpstr>
      <vt:lpstr>1_Generic Blue Template 09-07-10</vt:lpstr>
      <vt:lpstr>Building a complex coronary interventional  program</vt:lpstr>
      <vt:lpstr>Starting a Complex Coronary  Intervention Program</vt:lpstr>
      <vt:lpstr>PowerPoint Presentation</vt:lpstr>
      <vt:lpstr>Population groups</vt:lpstr>
      <vt:lpstr>The volume is there: </vt:lpstr>
      <vt:lpstr>PowerPoint Presentation</vt:lpstr>
      <vt:lpstr>PowerPoint Presentation</vt:lpstr>
      <vt:lpstr>Building a Referral Network</vt:lpstr>
      <vt:lpstr>Heart Team Approach</vt:lpstr>
      <vt:lpstr>Patient Algorithms Standardize Treatment</vt:lpstr>
      <vt:lpstr>Skill sets</vt:lpstr>
      <vt:lpstr>Access</vt:lpstr>
      <vt:lpstr>Circulatory Support</vt:lpstr>
      <vt:lpstr>Multivessel Disease</vt:lpstr>
      <vt:lpstr>Calcific coronary artery disease</vt:lpstr>
      <vt:lpstr>Left Main and Coronary Bifurcations</vt:lpstr>
      <vt:lpstr>Stent under expansion and restenosis</vt:lpstr>
      <vt:lpstr>Chronic total occlusions</vt:lpstr>
      <vt:lpstr>Managing complications</vt:lpstr>
      <vt:lpstr>The cath lab team</vt:lpstr>
      <vt:lpstr>Dedicated Experienced Nurse coordinator</vt:lpstr>
      <vt:lpstr>Economics</vt:lpstr>
      <vt:lpstr>Quality metrics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Catherine Carithers</cp:lastModifiedBy>
  <cp:revision>23</cp:revision>
  <cp:lastPrinted>2013-06-06T20:17:19Z</cp:lastPrinted>
  <dcterms:created xsi:type="dcterms:W3CDTF">2013-05-15T19:14:34Z</dcterms:created>
  <dcterms:modified xsi:type="dcterms:W3CDTF">2018-01-05T15:19:47Z</dcterms:modified>
</cp:coreProperties>
</file>