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2" r:id="rId16"/>
    <p:sldId id="273" r:id="rId17"/>
    <p:sldId id="274" r:id="rId18"/>
  </p:sldIdLst>
  <p:sldSz cx="9144000" cy="5143500" type="screen16x9"/>
  <p:notesSz cx="6858000" cy="9144000"/>
  <p:embeddedFontLst>
    <p:embeddedFont>
      <p:font typeface="Open Sans" panose="020B060603050402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Roboto Slab" pitchFamily="2" charset="0"/>
      <p:regular r:id="rId26"/>
      <p:bold r:id="rId27"/>
    </p:embeddedFont>
    <p:embeddedFont>
      <p:font typeface="Helvetica Neue"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B057"/>
    <a:srgbClr val="144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62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ea Algire" userId="b76809a9-d9e8-4b21-ae78-184f07263f5d" providerId="ADAL" clId="{03D84700-FDA9-4C87-A32E-942F09887FE3}"/>
    <pc:docChg chg="undo custSel modSld">
      <pc:chgData name="Kaylea Algire" userId="b76809a9-d9e8-4b21-ae78-184f07263f5d" providerId="ADAL" clId="{03D84700-FDA9-4C87-A32E-942F09887FE3}" dt="2019-01-30T16:59:58.970" v="33" actId="20577"/>
      <pc:docMkLst>
        <pc:docMk/>
      </pc:docMkLst>
      <pc:sldChg chg="modSp">
        <pc:chgData name="Kaylea Algire" userId="b76809a9-d9e8-4b21-ae78-184f07263f5d" providerId="ADAL" clId="{03D84700-FDA9-4C87-A32E-942F09887FE3}" dt="2019-01-30T16:59:40.633" v="29" actId="20577"/>
        <pc:sldMkLst>
          <pc:docMk/>
          <pc:sldMk cId="0" sldId="257"/>
        </pc:sldMkLst>
        <pc:spChg chg="mod">
          <ac:chgData name="Kaylea Algire" userId="b76809a9-d9e8-4b21-ae78-184f07263f5d" providerId="ADAL" clId="{03D84700-FDA9-4C87-A32E-942F09887FE3}" dt="2019-01-30T16:59:40.633" v="29" actId="20577"/>
          <ac:spMkLst>
            <pc:docMk/>
            <pc:sldMk cId="0" sldId="257"/>
            <ac:spMk id="57" creationId="{00000000-0000-0000-0000-000000000000}"/>
          </ac:spMkLst>
        </pc:spChg>
      </pc:sldChg>
      <pc:sldChg chg="modSp">
        <pc:chgData name="Kaylea Algire" userId="b76809a9-d9e8-4b21-ae78-184f07263f5d" providerId="ADAL" clId="{03D84700-FDA9-4C87-A32E-942F09887FE3}" dt="2019-01-30T16:59:46.162" v="30" actId="313"/>
        <pc:sldMkLst>
          <pc:docMk/>
          <pc:sldMk cId="0" sldId="259"/>
        </pc:sldMkLst>
        <pc:spChg chg="mod">
          <ac:chgData name="Kaylea Algire" userId="b76809a9-d9e8-4b21-ae78-184f07263f5d" providerId="ADAL" clId="{03D84700-FDA9-4C87-A32E-942F09887FE3}" dt="2019-01-30T16:59:46.162" v="30" actId="313"/>
          <ac:spMkLst>
            <pc:docMk/>
            <pc:sldMk cId="0" sldId="259"/>
            <ac:spMk id="74" creationId="{00000000-0000-0000-0000-000000000000}"/>
          </ac:spMkLst>
        </pc:spChg>
        <pc:spChg chg="mod">
          <ac:chgData name="Kaylea Algire" userId="b76809a9-d9e8-4b21-ae78-184f07263f5d" providerId="ADAL" clId="{03D84700-FDA9-4C87-A32E-942F09887FE3}" dt="2019-01-30T16:56:55.386" v="3" actId="20577"/>
          <ac:spMkLst>
            <pc:docMk/>
            <pc:sldMk cId="0" sldId="259"/>
            <ac:spMk id="76" creationId="{00000000-0000-0000-0000-000000000000}"/>
          </ac:spMkLst>
        </pc:spChg>
        <pc:spChg chg="mod">
          <ac:chgData name="Kaylea Algire" userId="b76809a9-d9e8-4b21-ae78-184f07263f5d" providerId="ADAL" clId="{03D84700-FDA9-4C87-A32E-942F09887FE3}" dt="2019-01-30T16:57:14.130" v="7" actId="20577"/>
          <ac:spMkLst>
            <pc:docMk/>
            <pc:sldMk cId="0" sldId="259"/>
            <ac:spMk id="79" creationId="{00000000-0000-0000-0000-000000000000}"/>
          </ac:spMkLst>
        </pc:spChg>
      </pc:sldChg>
      <pc:sldChg chg="modSp">
        <pc:chgData name="Kaylea Algire" userId="b76809a9-d9e8-4b21-ae78-184f07263f5d" providerId="ADAL" clId="{03D84700-FDA9-4C87-A32E-942F09887FE3}" dt="2019-01-30T16:57:45.840" v="9"/>
        <pc:sldMkLst>
          <pc:docMk/>
          <pc:sldMk cId="0" sldId="260"/>
        </pc:sldMkLst>
        <pc:spChg chg="mod">
          <ac:chgData name="Kaylea Algire" userId="b76809a9-d9e8-4b21-ae78-184f07263f5d" providerId="ADAL" clId="{03D84700-FDA9-4C87-A32E-942F09887FE3}" dt="2019-01-30T16:57:35.631" v="8"/>
          <ac:spMkLst>
            <pc:docMk/>
            <pc:sldMk cId="0" sldId="260"/>
            <ac:spMk id="92" creationId="{00000000-0000-0000-0000-000000000000}"/>
          </ac:spMkLst>
        </pc:spChg>
        <pc:spChg chg="mod">
          <ac:chgData name="Kaylea Algire" userId="b76809a9-d9e8-4b21-ae78-184f07263f5d" providerId="ADAL" clId="{03D84700-FDA9-4C87-A32E-942F09887FE3}" dt="2019-01-30T16:57:45.840" v="9"/>
          <ac:spMkLst>
            <pc:docMk/>
            <pc:sldMk cId="0" sldId="260"/>
            <ac:spMk id="93" creationId="{00000000-0000-0000-0000-000000000000}"/>
          </ac:spMkLst>
        </pc:spChg>
      </pc:sldChg>
      <pc:sldChg chg="modSp">
        <pc:chgData name="Kaylea Algire" userId="b76809a9-d9e8-4b21-ae78-184f07263f5d" providerId="ADAL" clId="{03D84700-FDA9-4C87-A32E-942F09887FE3}" dt="2019-01-30T16:58:13.370" v="10"/>
        <pc:sldMkLst>
          <pc:docMk/>
          <pc:sldMk cId="0" sldId="272"/>
        </pc:sldMkLst>
        <pc:spChg chg="mod">
          <ac:chgData name="Kaylea Algire" userId="b76809a9-d9e8-4b21-ae78-184f07263f5d" providerId="ADAL" clId="{03D84700-FDA9-4C87-A32E-942F09887FE3}" dt="2019-01-30T16:58:13.370" v="10"/>
          <ac:spMkLst>
            <pc:docMk/>
            <pc:sldMk cId="0" sldId="272"/>
            <ac:spMk id="209" creationId="{00000000-0000-0000-0000-000000000000}"/>
          </ac:spMkLst>
        </pc:spChg>
      </pc:sldChg>
      <pc:sldChg chg="modSp">
        <pc:chgData name="Kaylea Algire" userId="b76809a9-d9e8-4b21-ae78-184f07263f5d" providerId="ADAL" clId="{03D84700-FDA9-4C87-A32E-942F09887FE3}" dt="2019-01-30T16:59:58.970" v="33" actId="20577"/>
        <pc:sldMkLst>
          <pc:docMk/>
          <pc:sldMk cId="0" sldId="273"/>
        </pc:sldMkLst>
        <pc:spChg chg="mod">
          <ac:chgData name="Kaylea Algire" userId="b76809a9-d9e8-4b21-ae78-184f07263f5d" providerId="ADAL" clId="{03D84700-FDA9-4C87-A32E-942F09887FE3}" dt="2019-01-30T16:58:20.729" v="11" actId="1076"/>
          <ac:spMkLst>
            <pc:docMk/>
            <pc:sldMk cId="0" sldId="273"/>
            <ac:spMk id="216" creationId="{00000000-0000-0000-0000-000000000000}"/>
          </ac:spMkLst>
        </pc:spChg>
        <pc:spChg chg="mod">
          <ac:chgData name="Kaylea Algire" userId="b76809a9-d9e8-4b21-ae78-184f07263f5d" providerId="ADAL" clId="{03D84700-FDA9-4C87-A32E-942F09887FE3}" dt="2019-01-30T16:59:58.970" v="33" actId="20577"/>
          <ac:spMkLst>
            <pc:docMk/>
            <pc:sldMk cId="0" sldId="273"/>
            <ac:spMk id="217" creationId="{00000000-0000-0000-0000-000000000000}"/>
          </ac:spMkLst>
        </pc:spChg>
      </pc:sldChg>
      <pc:sldChg chg="modSp modAnim">
        <pc:chgData name="Kaylea Algire" userId="b76809a9-d9e8-4b21-ae78-184f07263f5d" providerId="ADAL" clId="{03D84700-FDA9-4C87-A32E-942F09887FE3}" dt="2019-01-30T16:59:28.587" v="28" actId="1076"/>
        <pc:sldMkLst>
          <pc:docMk/>
          <pc:sldMk cId="0" sldId="274"/>
        </pc:sldMkLst>
        <pc:spChg chg="mod">
          <ac:chgData name="Kaylea Algire" userId="b76809a9-d9e8-4b21-ae78-184f07263f5d" providerId="ADAL" clId="{03D84700-FDA9-4C87-A32E-942F09887FE3}" dt="2019-01-30T16:59:28.587" v="28" actId="1076"/>
          <ac:spMkLst>
            <pc:docMk/>
            <pc:sldMk cId="0" sldId="274"/>
            <ac:spMk id="22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 name="Shape 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Speaker Ready Room – Moderator to come Practice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ea typeface="Arial"/>
                <a:cs typeface="Arial"/>
                <a:sym typeface="Arial"/>
              </a:rPr>
              <a:t>https://www.youtube.com/watch?v=uMH-oL_9evk</a:t>
            </a:r>
          </a:p>
          <a:p>
            <a:pPr marL="0" lvl="0" indent="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7048541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1943096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5599087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20760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417939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3546472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9666202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5979639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7971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7389555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D00A238-B3DE-4559-8123-575A050298A2}" type="datetimeFigureOut">
              <a:rPr lang="en-US" smtClean="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174682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D00A238-B3DE-4559-8123-575A050298A2}" type="datetimeFigureOut">
              <a:rPr lang="en-US" smtClean="0"/>
              <a:t>2/8/2019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410576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image" Target="../media/image19.jpg"/><Relationship Id="rId4" Type="http://schemas.openxmlformats.org/officeDocument/2006/relationships/hyperlink" Target="http://www.youtube.com/watch?v=uMH-oL_9evk"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6" name="Shape 36"/>
          <p:cNvSpPr txBox="1"/>
          <p:nvPr/>
        </p:nvSpPr>
        <p:spPr>
          <a:xfrm>
            <a:off x="676200" y="1567543"/>
            <a:ext cx="7791600" cy="1963243"/>
          </a:xfrm>
          <a:prstGeom prst="rect">
            <a:avLst/>
          </a:prstGeom>
          <a:noFill/>
          <a:ln>
            <a:noFill/>
          </a:ln>
        </p:spPr>
        <p:txBody>
          <a:bodyPr spcFirstLastPara="1" wrap="square" lIns="91425" tIns="91425" rIns="91425" bIns="91425" anchor="ctr" anchorCtr="0">
            <a:noAutofit/>
          </a:bodyPr>
          <a:lstStyle/>
          <a:p>
            <a:pPr lvl="0" algn="ctr"/>
            <a:r>
              <a:rPr lang="en-US" sz="3600" dirty="0">
                <a:solidFill>
                  <a:srgbClr val="002060"/>
                </a:solidFill>
                <a:latin typeface="Roboto Slab" pitchFamily="2" charset="0"/>
                <a:ea typeface="Roboto Slab" pitchFamily="2" charset="0"/>
                <a:cs typeface="Helvetica Neue"/>
                <a:sym typeface="Helvetica Neue"/>
              </a:rPr>
              <a:t>The Audience Response System – Moderator Edition</a:t>
            </a:r>
          </a:p>
        </p:txBody>
      </p:sp>
      <p:pic>
        <p:nvPicPr>
          <p:cNvPr id="2" name="Picture 1">
            <a:extLst>
              <a:ext uri="{FF2B5EF4-FFF2-40B4-BE49-F238E27FC236}">
                <a16:creationId xmlns:a16="http://schemas.microsoft.com/office/drawing/2014/main" id="{DDE077A7-8206-4BF0-AD15-0A8E2789829D}"/>
              </a:ext>
            </a:extLst>
          </p:cNvPr>
          <p:cNvPicPr>
            <a:picLocks noChangeAspect="1"/>
          </p:cNvPicPr>
          <p:nvPr/>
        </p:nvPicPr>
        <p:blipFill>
          <a:blip r:embed="rId4"/>
          <a:stretch>
            <a:fillRect/>
          </a:stretch>
        </p:blipFill>
        <p:spPr>
          <a:xfrm>
            <a:off x="7480663" y="4585780"/>
            <a:ext cx="1663337" cy="55772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ctrTitle"/>
          </p:nvPr>
        </p:nvSpPr>
        <p:spPr>
          <a:xfrm>
            <a:off x="152400" y="76200"/>
            <a:ext cx="7772400" cy="695400"/>
          </a:xfrm>
          <a:prstGeom prst="rect">
            <a:avLst/>
          </a:prstGeom>
        </p:spPr>
        <p:txBody>
          <a:bodyPr spcFirstLastPara="1" vert="horz" wrap="square" lIns="91425" tIns="91425" rIns="91425" bIns="91425" rtlCol="0" anchor="ctr" anchorCtr="0">
            <a:noAutofit/>
          </a:bodyPr>
          <a:lstStyle/>
          <a:p>
            <a:pPr algn="l">
              <a:spcBef>
                <a:spcPts val="0"/>
              </a:spcBef>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Moderator Buttons</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2" name="Shape 132"/>
          <p:cNvSpPr txBox="1"/>
          <p:nvPr/>
        </p:nvSpPr>
        <p:spPr>
          <a:xfrm>
            <a:off x="304800" y="3448780"/>
            <a:ext cx="4960500" cy="1137000"/>
          </a:xfrm>
          <a:prstGeom prst="rect">
            <a:avLst/>
          </a:prstGeom>
          <a:noFill/>
          <a:ln>
            <a:noFill/>
          </a:ln>
        </p:spPr>
        <p:txBody>
          <a:bodyPr spcFirstLastPara="1" wrap="square" lIns="91425" tIns="91425" rIns="91425" bIns="91425" anchor="ctr" anchorCtr="0">
            <a:noAutofit/>
          </a:bodyPr>
          <a:lstStyle/>
          <a:p>
            <a:pPr lvl="0"/>
            <a:r>
              <a:rPr lang="en" dirty="0">
                <a:solidFill>
                  <a:srgbClr val="434343"/>
                </a:solidFill>
              </a:rPr>
              <a:t>3. </a:t>
            </a:r>
            <a:r>
              <a:rPr lang="en-US" b="1" dirty="0">
                <a:solidFill>
                  <a:srgbClr val="434343"/>
                </a:solidFill>
              </a:rPr>
              <a:t>Highlight: </a:t>
            </a:r>
            <a:r>
              <a:rPr lang="en-US" dirty="0">
                <a:solidFill>
                  <a:srgbClr val="434343"/>
                </a:solidFill>
              </a:rPr>
              <a:t>This is used to highlight a question. Nothing changes on the attendee side, but it makes it easy for the moderator to quickly find the questions that they earmarked for themselves, no matter where they end up in the list.</a:t>
            </a:r>
            <a:endParaRPr dirty="0">
              <a:solidFill>
                <a:srgbClr val="434343"/>
              </a:solidFill>
            </a:endParaRPr>
          </a:p>
        </p:txBody>
      </p:sp>
      <p:pic>
        <p:nvPicPr>
          <p:cNvPr id="133" name="Shape 133"/>
          <p:cNvPicPr preferRelativeResize="0"/>
          <p:nvPr/>
        </p:nvPicPr>
        <p:blipFill>
          <a:blip r:embed="rId4">
            <a:alphaModFix/>
          </a:blip>
          <a:stretch>
            <a:fillRect/>
          </a:stretch>
        </p:blipFill>
        <p:spPr>
          <a:xfrm>
            <a:off x="6348188" y="2225488"/>
            <a:ext cx="1800225" cy="771525"/>
          </a:xfrm>
          <a:prstGeom prst="rect">
            <a:avLst/>
          </a:prstGeom>
          <a:noFill/>
          <a:ln>
            <a:noFill/>
          </a:ln>
        </p:spPr>
      </p:pic>
      <p:grpSp>
        <p:nvGrpSpPr>
          <p:cNvPr id="134" name="Shape 134"/>
          <p:cNvGrpSpPr/>
          <p:nvPr/>
        </p:nvGrpSpPr>
        <p:grpSpPr>
          <a:xfrm>
            <a:off x="5296950" y="2215875"/>
            <a:ext cx="1647300" cy="1422900"/>
            <a:chOff x="5296950" y="2520675"/>
            <a:chExt cx="1647300" cy="1422900"/>
          </a:xfrm>
        </p:grpSpPr>
        <p:sp>
          <p:nvSpPr>
            <p:cNvPr id="135" name="Shape 135"/>
            <p:cNvSpPr/>
            <p:nvPr/>
          </p:nvSpPr>
          <p:spPr>
            <a:xfrm>
              <a:off x="6346050" y="2520675"/>
              <a:ext cx="598200" cy="771600"/>
            </a:xfrm>
            <a:prstGeom prst="rect">
              <a:avLst/>
            </a:prstGeom>
            <a:noFill/>
            <a:ln w="28575" cap="flat" cmpd="sng">
              <a:solidFill>
                <a:srgbClr val="0000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dirty="0"/>
            </a:p>
          </p:txBody>
        </p:sp>
        <p:cxnSp>
          <p:nvCxnSpPr>
            <p:cNvPr id="136" name="Shape 136"/>
            <p:cNvCxnSpPr>
              <a:stCxn id="135" idx="2"/>
            </p:cNvCxnSpPr>
            <p:nvPr/>
          </p:nvCxnSpPr>
          <p:spPr>
            <a:xfrm flipH="1">
              <a:off x="6640050" y="3292275"/>
              <a:ext cx="5100" cy="651300"/>
            </a:xfrm>
            <a:prstGeom prst="straightConnector1">
              <a:avLst/>
            </a:prstGeom>
            <a:noFill/>
            <a:ln w="28575" cap="flat" cmpd="sng">
              <a:solidFill>
                <a:srgbClr val="0000FF"/>
              </a:solidFill>
              <a:prstDash val="solid"/>
              <a:round/>
              <a:headEnd type="none" w="lg" len="lg"/>
              <a:tailEnd type="none" w="lg" len="lg"/>
            </a:ln>
          </p:spPr>
        </p:cxnSp>
        <p:cxnSp>
          <p:nvCxnSpPr>
            <p:cNvPr id="137" name="Shape 137"/>
            <p:cNvCxnSpPr/>
            <p:nvPr/>
          </p:nvCxnSpPr>
          <p:spPr>
            <a:xfrm rot="10800000">
              <a:off x="5296950" y="3933375"/>
              <a:ext cx="1348200" cy="0"/>
            </a:xfrm>
            <a:prstGeom prst="straightConnector1">
              <a:avLst/>
            </a:prstGeom>
            <a:noFill/>
            <a:ln w="28575" cap="flat" cmpd="sng">
              <a:solidFill>
                <a:srgbClr val="0000FF"/>
              </a:solidFill>
              <a:prstDash val="solid"/>
              <a:round/>
              <a:headEnd type="none" w="lg" len="lg"/>
              <a:tailEnd type="none" w="lg" len="lg"/>
            </a:ln>
          </p:spPr>
        </p:cxnSp>
      </p:grpSp>
      <p:grpSp>
        <p:nvGrpSpPr>
          <p:cNvPr id="138" name="Shape 138"/>
          <p:cNvGrpSpPr/>
          <p:nvPr/>
        </p:nvGrpSpPr>
        <p:grpSpPr>
          <a:xfrm>
            <a:off x="5362575" y="1520416"/>
            <a:ext cx="2800875" cy="1469259"/>
            <a:chOff x="5362575" y="1825216"/>
            <a:chExt cx="2800875" cy="1469259"/>
          </a:xfrm>
        </p:grpSpPr>
        <p:sp>
          <p:nvSpPr>
            <p:cNvPr id="139" name="Shape 139"/>
            <p:cNvSpPr/>
            <p:nvPr/>
          </p:nvSpPr>
          <p:spPr>
            <a:xfrm>
              <a:off x="7565250" y="2522875"/>
              <a:ext cx="598200" cy="771600"/>
            </a:xfrm>
            <a:prstGeom prst="rect">
              <a:avLst/>
            </a:prstGeom>
            <a:noFill/>
            <a:ln w="28575" cap="flat" cmpd="sng">
              <a:solidFill>
                <a:srgbClr val="FF99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dirty="0"/>
            </a:p>
          </p:txBody>
        </p:sp>
        <p:cxnSp>
          <p:nvCxnSpPr>
            <p:cNvPr id="140" name="Shape 140"/>
            <p:cNvCxnSpPr/>
            <p:nvPr/>
          </p:nvCxnSpPr>
          <p:spPr>
            <a:xfrm>
              <a:off x="7866675" y="1841480"/>
              <a:ext cx="0" cy="678900"/>
            </a:xfrm>
            <a:prstGeom prst="straightConnector1">
              <a:avLst/>
            </a:prstGeom>
            <a:noFill/>
            <a:ln w="28575" cap="flat" cmpd="sng">
              <a:solidFill>
                <a:srgbClr val="FF9900"/>
              </a:solidFill>
              <a:prstDash val="solid"/>
              <a:round/>
              <a:headEnd type="none" w="lg" len="lg"/>
              <a:tailEnd type="none" w="lg" len="lg"/>
            </a:ln>
          </p:spPr>
        </p:cxnSp>
        <p:cxnSp>
          <p:nvCxnSpPr>
            <p:cNvPr id="141" name="Shape 141"/>
            <p:cNvCxnSpPr/>
            <p:nvPr/>
          </p:nvCxnSpPr>
          <p:spPr>
            <a:xfrm rot="10800000">
              <a:off x="5362575" y="1825216"/>
              <a:ext cx="2504100" cy="13200"/>
            </a:xfrm>
            <a:prstGeom prst="straightConnector1">
              <a:avLst/>
            </a:prstGeom>
            <a:noFill/>
            <a:ln w="28575" cap="flat" cmpd="sng">
              <a:solidFill>
                <a:srgbClr val="FF9900"/>
              </a:solidFill>
              <a:prstDash val="solid"/>
              <a:round/>
              <a:headEnd type="none" w="lg" len="lg"/>
              <a:tailEnd type="none" w="lg" len="lg"/>
            </a:ln>
          </p:spPr>
        </p:cxnSp>
      </p:grpSp>
      <p:cxnSp>
        <p:nvCxnSpPr>
          <p:cNvPr id="142" name="Shape 142"/>
          <p:cNvCxnSpPr>
            <a:stCxn id="143" idx="0"/>
            <a:endCxn id="143" idx="0"/>
          </p:cNvCxnSpPr>
          <p:nvPr/>
        </p:nvCxnSpPr>
        <p:spPr>
          <a:xfrm>
            <a:off x="7254750" y="2215875"/>
            <a:ext cx="0" cy="0"/>
          </a:xfrm>
          <a:prstGeom prst="straightConnector1">
            <a:avLst/>
          </a:prstGeom>
          <a:noFill/>
          <a:ln w="28575" cap="flat" cmpd="sng">
            <a:solidFill>
              <a:srgbClr val="00FF00"/>
            </a:solidFill>
            <a:prstDash val="solid"/>
            <a:round/>
            <a:headEnd type="none" w="lg" len="lg"/>
            <a:tailEnd type="none" w="lg" len="lg"/>
          </a:ln>
        </p:spPr>
      </p:cxnSp>
      <p:sp>
        <p:nvSpPr>
          <p:cNvPr id="144" name="Shape 144"/>
          <p:cNvSpPr txBox="1"/>
          <p:nvPr/>
        </p:nvSpPr>
        <p:spPr>
          <a:xfrm>
            <a:off x="304800" y="844675"/>
            <a:ext cx="4960500" cy="1212300"/>
          </a:xfrm>
          <a:prstGeom prst="rect">
            <a:avLst/>
          </a:prstGeom>
          <a:noFill/>
          <a:ln>
            <a:noFill/>
          </a:ln>
        </p:spPr>
        <p:txBody>
          <a:bodyPr spcFirstLastPara="1" wrap="square" lIns="91425" tIns="91425" rIns="91425" bIns="91425" anchor="ctr" anchorCtr="0">
            <a:noAutofit/>
          </a:bodyPr>
          <a:lstStyle/>
          <a:p>
            <a:pPr lvl="0"/>
            <a:r>
              <a:rPr lang="en" dirty="0">
                <a:solidFill>
                  <a:srgbClr val="434343"/>
                </a:solidFill>
              </a:rPr>
              <a:t>1. </a:t>
            </a:r>
            <a:r>
              <a:rPr lang="en-US" b="1" dirty="0">
                <a:solidFill>
                  <a:srgbClr val="434343"/>
                </a:solidFill>
              </a:rPr>
              <a:t>Delete: </a:t>
            </a:r>
            <a:r>
              <a:rPr lang="en-US" dirty="0">
                <a:solidFill>
                  <a:srgbClr val="434343"/>
                </a:solidFill>
              </a:rPr>
              <a:t>This is used to delete a question entirely. It will be removed from everyone's page. You do have the opportunity to undo a delete if you removed a question by accident.</a:t>
            </a:r>
            <a:endParaRPr dirty="0"/>
          </a:p>
        </p:txBody>
      </p:sp>
      <p:sp>
        <p:nvSpPr>
          <p:cNvPr id="145" name="Shape 145"/>
          <p:cNvSpPr txBox="1"/>
          <p:nvPr/>
        </p:nvSpPr>
        <p:spPr>
          <a:xfrm>
            <a:off x="304800" y="2215580"/>
            <a:ext cx="4671300" cy="862500"/>
          </a:xfrm>
          <a:prstGeom prst="rect">
            <a:avLst/>
          </a:prstGeom>
          <a:noFill/>
          <a:ln>
            <a:noFill/>
          </a:ln>
        </p:spPr>
        <p:txBody>
          <a:bodyPr spcFirstLastPara="1" wrap="square" lIns="91425" tIns="91425" rIns="91425" bIns="91425" anchor="ctr" anchorCtr="0">
            <a:noAutofit/>
          </a:bodyPr>
          <a:lstStyle/>
          <a:p>
            <a:pPr lvl="0"/>
            <a:r>
              <a:rPr lang="en" dirty="0">
                <a:solidFill>
                  <a:srgbClr val="434343"/>
                </a:solidFill>
              </a:rPr>
              <a:t>2. </a:t>
            </a:r>
            <a:r>
              <a:rPr lang="en-US" b="1" dirty="0">
                <a:solidFill>
                  <a:srgbClr val="434343"/>
                </a:solidFill>
              </a:rPr>
              <a:t>Complete: </a:t>
            </a:r>
            <a:r>
              <a:rPr lang="en-US" dirty="0">
                <a:solidFill>
                  <a:srgbClr val="434343"/>
                </a:solidFill>
              </a:rPr>
              <a:t>This is used to mark a question as complete. Once a question is marked as complete it will no longer be visible on the attendees page so it keeps the list fresh.</a:t>
            </a:r>
            <a:endParaRPr dirty="0"/>
          </a:p>
        </p:txBody>
      </p:sp>
      <p:grpSp>
        <p:nvGrpSpPr>
          <p:cNvPr id="146" name="Shape 146"/>
          <p:cNvGrpSpPr/>
          <p:nvPr/>
        </p:nvGrpSpPr>
        <p:grpSpPr>
          <a:xfrm>
            <a:off x="5269375" y="1993100"/>
            <a:ext cx="2284475" cy="994375"/>
            <a:chOff x="5269375" y="2297900"/>
            <a:chExt cx="2284475" cy="994375"/>
          </a:xfrm>
        </p:grpSpPr>
        <p:sp>
          <p:nvSpPr>
            <p:cNvPr id="143" name="Shape 143"/>
            <p:cNvSpPr/>
            <p:nvPr/>
          </p:nvSpPr>
          <p:spPr>
            <a:xfrm>
              <a:off x="6955650" y="2520675"/>
              <a:ext cx="598200" cy="7716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dirty="0"/>
            </a:p>
          </p:txBody>
        </p:sp>
        <p:cxnSp>
          <p:nvCxnSpPr>
            <p:cNvPr id="147" name="Shape 147"/>
            <p:cNvCxnSpPr>
              <a:stCxn id="143" idx="0"/>
            </p:cNvCxnSpPr>
            <p:nvPr/>
          </p:nvCxnSpPr>
          <p:spPr>
            <a:xfrm rot="10800000">
              <a:off x="7254750" y="2301075"/>
              <a:ext cx="0" cy="219600"/>
            </a:xfrm>
            <a:prstGeom prst="straightConnector1">
              <a:avLst/>
            </a:prstGeom>
            <a:noFill/>
            <a:ln w="28575" cap="flat" cmpd="sng">
              <a:solidFill>
                <a:srgbClr val="FF0000"/>
              </a:solidFill>
              <a:prstDash val="solid"/>
              <a:round/>
              <a:headEnd type="none" w="lg" len="lg"/>
              <a:tailEnd type="none" w="lg" len="lg"/>
            </a:ln>
          </p:spPr>
        </p:cxnSp>
        <p:cxnSp>
          <p:nvCxnSpPr>
            <p:cNvPr id="148" name="Shape 148"/>
            <p:cNvCxnSpPr/>
            <p:nvPr/>
          </p:nvCxnSpPr>
          <p:spPr>
            <a:xfrm rot="10800000">
              <a:off x="5897700" y="2297900"/>
              <a:ext cx="1367400" cy="0"/>
            </a:xfrm>
            <a:prstGeom prst="straightConnector1">
              <a:avLst/>
            </a:prstGeom>
            <a:noFill/>
            <a:ln w="28575" cap="flat" cmpd="sng">
              <a:solidFill>
                <a:srgbClr val="FF0000"/>
              </a:solidFill>
              <a:prstDash val="solid"/>
              <a:round/>
              <a:headEnd type="none" w="lg" len="lg"/>
              <a:tailEnd type="none" w="lg" len="lg"/>
            </a:ln>
          </p:spPr>
        </p:cxnSp>
        <p:cxnSp>
          <p:nvCxnSpPr>
            <p:cNvPr id="149" name="Shape 149"/>
            <p:cNvCxnSpPr/>
            <p:nvPr/>
          </p:nvCxnSpPr>
          <p:spPr>
            <a:xfrm rot="10800000">
              <a:off x="5913775" y="2298975"/>
              <a:ext cx="0" cy="443400"/>
            </a:xfrm>
            <a:prstGeom prst="straightConnector1">
              <a:avLst/>
            </a:prstGeom>
            <a:noFill/>
            <a:ln w="28575" cap="flat" cmpd="sng">
              <a:solidFill>
                <a:srgbClr val="FF0000"/>
              </a:solidFill>
              <a:prstDash val="solid"/>
              <a:round/>
              <a:headEnd type="none" w="lg" len="lg"/>
              <a:tailEnd type="none" w="lg" len="lg"/>
            </a:ln>
          </p:spPr>
        </p:cxnSp>
        <p:cxnSp>
          <p:nvCxnSpPr>
            <p:cNvPr id="150" name="Shape 150"/>
            <p:cNvCxnSpPr/>
            <p:nvPr/>
          </p:nvCxnSpPr>
          <p:spPr>
            <a:xfrm rot="10800000">
              <a:off x="5269375" y="2729150"/>
              <a:ext cx="633300" cy="0"/>
            </a:xfrm>
            <a:prstGeom prst="straightConnector1">
              <a:avLst/>
            </a:prstGeom>
            <a:noFill/>
            <a:ln w="28575" cap="flat" cmpd="sng">
              <a:solidFill>
                <a:srgbClr val="FF0000"/>
              </a:solidFill>
              <a:prstDash val="solid"/>
              <a:round/>
              <a:headEnd type="none" w="lg" len="lg"/>
              <a:tailEnd type="none" w="lg" len="lg"/>
            </a:ln>
          </p:spPr>
        </p:cxnSp>
      </p:grpSp>
      <p:pic>
        <p:nvPicPr>
          <p:cNvPr id="22" name="Picture 21">
            <a:extLst>
              <a:ext uri="{FF2B5EF4-FFF2-40B4-BE49-F238E27FC236}">
                <a16:creationId xmlns:a16="http://schemas.microsoft.com/office/drawing/2014/main" id="{AF3B4114-C3C9-444F-B117-3C98415362E8}"/>
              </a:ext>
            </a:extLst>
          </p:cNvPr>
          <p:cNvPicPr>
            <a:picLocks noChangeAspect="1"/>
          </p:cNvPicPr>
          <p:nvPr/>
        </p:nvPicPr>
        <p:blipFill>
          <a:blip r:embed="rId5"/>
          <a:stretch>
            <a:fillRect/>
          </a:stretch>
        </p:blipFill>
        <p:spPr>
          <a:xfrm>
            <a:off x="7480663" y="4585780"/>
            <a:ext cx="1663337" cy="5577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par>
                                <p:cTn id="8" presetID="10"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1000"/>
                                        <p:tgtEl>
                                          <p:spTgt spid="1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1000"/>
                                        <p:tgtEl>
                                          <p:spTgt spid="145"/>
                                        </p:tgtEl>
                                      </p:cBhvr>
                                    </p:animEffect>
                                  </p:childTnLst>
                                </p:cTn>
                              </p:par>
                              <p:par>
                                <p:cTn id="16" presetID="10" presetClass="entr" presetSubtype="0" fill="hold" nodeType="with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fade">
                                      <p:cBhvr>
                                        <p:cTn id="18" dur="1000"/>
                                        <p:tgtEl>
                                          <p:spTgt spid="1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2"/>
                                        </p:tgtEl>
                                        <p:attrNameLst>
                                          <p:attrName>style.visibility</p:attrName>
                                        </p:attrNameLst>
                                      </p:cBhvr>
                                      <p:to>
                                        <p:strVal val="visible"/>
                                      </p:to>
                                    </p:set>
                                    <p:animEffect transition="in" filter="fade">
                                      <p:cBhvr>
                                        <p:cTn id="23" dur="1000"/>
                                        <p:tgtEl>
                                          <p:spTgt spid="132"/>
                                        </p:tgtEl>
                                      </p:cBhvr>
                                    </p:animEffect>
                                  </p:childTnLst>
                                </p:cTn>
                              </p:par>
                              <p:par>
                                <p:cTn id="24" presetID="10" presetClass="entr" presetSubtype="0" fill="hold" nodeType="withEffect">
                                  <p:stCondLst>
                                    <p:cond delay="0"/>
                                  </p:stCondLst>
                                  <p:childTnLst>
                                    <p:set>
                                      <p:cBhvr>
                                        <p:cTn id="25" dur="1" fill="hold">
                                          <p:stCondLst>
                                            <p:cond delay="0"/>
                                          </p:stCondLst>
                                        </p:cTn>
                                        <p:tgtEl>
                                          <p:spTgt spid="134"/>
                                        </p:tgtEl>
                                        <p:attrNameLst>
                                          <p:attrName>style.visibility</p:attrName>
                                        </p:attrNameLst>
                                      </p:cBhvr>
                                      <p:to>
                                        <p:strVal val="visible"/>
                                      </p:to>
                                    </p:set>
                                    <p:animEffect transition="in" filter="fade">
                                      <p:cBhvr>
                                        <p:cTn id="26"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ctrTitle"/>
          </p:nvPr>
        </p:nvSpPr>
        <p:spPr>
          <a:xfrm>
            <a:off x="157200" y="76125"/>
            <a:ext cx="8829600" cy="590700"/>
          </a:xfrm>
          <a:prstGeom prst="rect">
            <a:avLst/>
          </a:prstGeom>
        </p:spPr>
        <p:txBody>
          <a:bodyPr spcFirstLastPara="1" vert="horz" wrap="square" lIns="91425" tIns="91425" rIns="91425" bIns="91425" rtlCol="0" anchor="ctr" anchorCtr="0">
            <a:noAutofit/>
          </a:bodyPr>
          <a:lstStyle/>
          <a:p>
            <a:pPr algn="l">
              <a:spcBef>
                <a:spcPts val="0"/>
              </a:spcBef>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How to Moderate Q&amp;A During Your Session </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cxnSp>
        <p:nvCxnSpPr>
          <p:cNvPr id="156" name="Shape 156"/>
          <p:cNvCxnSpPr/>
          <p:nvPr/>
        </p:nvCxnSpPr>
        <p:spPr>
          <a:xfrm rot="10800000" flipH="1">
            <a:off x="914400" y="2809875"/>
            <a:ext cx="1104900" cy="38100"/>
          </a:xfrm>
          <a:prstGeom prst="straightConnector1">
            <a:avLst/>
          </a:prstGeom>
          <a:noFill/>
          <a:ln w="38100" cap="flat" cmpd="sng">
            <a:solidFill>
              <a:schemeClr val="dk2"/>
            </a:solidFill>
            <a:prstDash val="solid"/>
            <a:round/>
            <a:headEnd type="none" w="lg" len="lg"/>
            <a:tailEnd type="triangle" w="lg" len="lg"/>
          </a:ln>
        </p:spPr>
      </p:cxnSp>
      <p:sp>
        <p:nvSpPr>
          <p:cNvPr id="157" name="Shape 157"/>
          <p:cNvSpPr txBox="1"/>
          <p:nvPr/>
        </p:nvSpPr>
        <p:spPr>
          <a:xfrm>
            <a:off x="157200" y="2457375"/>
            <a:ext cx="879120" cy="7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434343"/>
                </a:solidFill>
                <a:latin typeface="Helvetica Neue"/>
                <a:ea typeface="Helvetica Neue"/>
                <a:cs typeface="Helvetica Neue"/>
                <a:sym typeface="Helvetica Neue"/>
              </a:rPr>
              <a:t>Play Video</a:t>
            </a:r>
            <a:endParaRPr sz="1800" b="1" dirty="0">
              <a:solidFill>
                <a:srgbClr val="434343"/>
              </a:solidFill>
              <a:latin typeface="Helvetica Neue"/>
              <a:ea typeface="Helvetica Neue"/>
              <a:cs typeface="Helvetica Neue"/>
              <a:sym typeface="Helvetica Neue"/>
            </a:endParaRPr>
          </a:p>
        </p:txBody>
      </p:sp>
      <p:sp>
        <p:nvSpPr>
          <p:cNvPr id="158" name="Shape 158" descr="Instructional video on how to moderate Social Q&amp;A if you are not the presenter.  www.conferences.io" title="Moderating Social Q&amp;A (Non Presenter)">
            <a:hlinkClick r:id="rId4"/>
          </p:cNvPr>
          <p:cNvSpPr/>
          <p:nvPr/>
        </p:nvSpPr>
        <p:spPr>
          <a:xfrm>
            <a:off x="2148675" y="816050"/>
            <a:ext cx="5742450" cy="3775500"/>
          </a:xfrm>
          <a:prstGeom prst="rect">
            <a:avLst/>
          </a:prstGeom>
          <a:blipFill>
            <a:blip r:embed="rId5">
              <a:alphaModFix/>
            </a:blip>
            <a:stretch>
              <a:fillRect/>
            </a:stretch>
          </a:blipFill>
          <a:ln w="19050" cap="flat" cmpd="sng">
            <a:solidFill>
              <a:srgbClr val="4A86E8"/>
            </a:solidFill>
            <a:prstDash val="solid"/>
            <a:round/>
            <a:headEnd type="none" w="med" len="med"/>
            <a:tailEnd type="none" w="med" len="med"/>
          </a:ln>
        </p:spPr>
      </p:sp>
      <p:pic>
        <p:nvPicPr>
          <p:cNvPr id="6" name="Picture 5">
            <a:extLst>
              <a:ext uri="{FF2B5EF4-FFF2-40B4-BE49-F238E27FC236}">
                <a16:creationId xmlns:a16="http://schemas.microsoft.com/office/drawing/2014/main" id="{A9F05654-484E-415A-A88C-F817DC053A48}"/>
              </a:ext>
            </a:extLst>
          </p:cNvPr>
          <p:cNvPicPr>
            <a:picLocks noChangeAspect="1"/>
          </p:cNvPicPr>
          <p:nvPr/>
        </p:nvPicPr>
        <p:blipFill>
          <a:blip r:embed="rId6"/>
          <a:stretch>
            <a:fillRect/>
          </a:stretch>
        </p:blipFill>
        <p:spPr>
          <a:xfrm>
            <a:off x="7480663" y="4585780"/>
            <a:ext cx="1663337" cy="557720"/>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p:nvPr/>
        </p:nvSpPr>
        <p:spPr>
          <a:xfrm>
            <a:off x="4631250" y="1204725"/>
            <a:ext cx="4139275" cy="2154550"/>
          </a:xfrm>
          <a:prstGeom prst="flowChartProcess">
            <a:avLst/>
          </a:prstGeom>
          <a:solidFill>
            <a:schemeClr val="lt2"/>
          </a:solidFill>
          <a:ln w="19050"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64" name="Shape 164"/>
          <p:cNvSpPr txBox="1">
            <a:spLocks noGrp="1"/>
          </p:cNvSpPr>
          <p:nvPr>
            <p:ph type="ctrTitle"/>
          </p:nvPr>
        </p:nvSpPr>
        <p:spPr>
          <a:xfrm>
            <a:off x="152400" y="76200"/>
            <a:ext cx="7772400" cy="695400"/>
          </a:xfrm>
          <a:prstGeom prst="rect">
            <a:avLst/>
          </a:prstGeom>
        </p:spPr>
        <p:txBody>
          <a:bodyPr spcFirstLastPara="1" vert="horz" wrap="square" lIns="91425" tIns="91425" rIns="91425" bIns="91425" rtlCol="0" anchor="ctr" anchorCtr="0">
            <a:noAutofit/>
          </a:bodyPr>
          <a:lstStyle/>
          <a:p>
            <a:pPr algn="l">
              <a:spcBef>
                <a:spcPts val="0"/>
              </a:spcBef>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Appending Answers</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165" name="Shape 165"/>
          <p:cNvSpPr txBox="1"/>
          <p:nvPr/>
        </p:nvSpPr>
        <p:spPr>
          <a:xfrm>
            <a:off x="196950" y="840850"/>
            <a:ext cx="4303800" cy="3745200"/>
          </a:xfrm>
          <a:prstGeom prst="rect">
            <a:avLst/>
          </a:prstGeom>
          <a:noFill/>
          <a:ln>
            <a:noFill/>
          </a:ln>
        </p:spPr>
        <p:txBody>
          <a:bodyPr spcFirstLastPara="1" wrap="square" lIns="91425" tIns="91425" rIns="91425" bIns="91425" anchor="ctr" anchorCtr="0">
            <a:noAutofit/>
          </a:bodyPr>
          <a:lstStyle/>
          <a:p>
            <a:pPr lvl="0">
              <a:lnSpc>
                <a:spcPct val="115000"/>
              </a:lnSpc>
            </a:pPr>
            <a:r>
              <a:rPr lang="en-US" sz="1600" dirty="0">
                <a:solidFill>
                  <a:srgbClr val="434343"/>
                </a:solidFill>
              </a:rPr>
              <a:t>Moderators can click on a question to append an answer or reply in real-time during a session.</a:t>
            </a:r>
          </a:p>
          <a:p>
            <a:pPr lvl="0">
              <a:lnSpc>
                <a:spcPct val="115000"/>
              </a:lnSpc>
            </a:pPr>
            <a:endParaRPr lang="en-US" sz="1600" dirty="0">
              <a:solidFill>
                <a:srgbClr val="434343"/>
              </a:solidFill>
            </a:endParaRPr>
          </a:p>
          <a:p>
            <a:pPr lvl="0">
              <a:lnSpc>
                <a:spcPct val="115000"/>
              </a:lnSpc>
            </a:pPr>
            <a:r>
              <a:rPr lang="en-US" sz="1600" dirty="0">
                <a:solidFill>
                  <a:srgbClr val="434343"/>
                </a:solidFill>
              </a:rPr>
              <a:t>The function of appending answers isn’t meant to replace the Q&amp;A portion of your event, it’s meant to enhance it.</a:t>
            </a:r>
          </a:p>
          <a:p>
            <a:pPr lvl="0">
              <a:lnSpc>
                <a:spcPct val="115000"/>
              </a:lnSpc>
            </a:pPr>
            <a:endParaRPr lang="en-US" sz="1600" dirty="0">
              <a:solidFill>
                <a:srgbClr val="434343"/>
              </a:solidFill>
            </a:endParaRPr>
          </a:p>
          <a:p>
            <a:pPr lvl="0">
              <a:lnSpc>
                <a:spcPct val="115000"/>
              </a:lnSpc>
            </a:pPr>
            <a:r>
              <a:rPr lang="en-US" sz="1600" dirty="0">
                <a:solidFill>
                  <a:srgbClr val="434343"/>
                </a:solidFill>
              </a:rPr>
              <a:t>This functionality comes in handy for simple questions like “What was the name of the book that he mentioned?”</a:t>
            </a:r>
          </a:p>
          <a:p>
            <a:pPr lvl="0">
              <a:lnSpc>
                <a:spcPct val="115000"/>
              </a:lnSpc>
            </a:pPr>
            <a:endParaRPr lang="en-US" sz="1600" dirty="0">
              <a:solidFill>
                <a:srgbClr val="434343"/>
              </a:solidFill>
            </a:endParaRPr>
          </a:p>
          <a:p>
            <a:pPr lvl="0">
              <a:lnSpc>
                <a:spcPct val="115000"/>
              </a:lnSpc>
            </a:pPr>
            <a:r>
              <a:rPr lang="en-US" sz="1600" dirty="0">
                <a:solidFill>
                  <a:srgbClr val="434343"/>
                </a:solidFill>
              </a:rPr>
              <a:t>This is also a great feature for any questions that were not answered by your panel, or are more technical in nature. </a:t>
            </a:r>
          </a:p>
        </p:txBody>
      </p:sp>
      <p:pic>
        <p:nvPicPr>
          <p:cNvPr id="166" name="Shape 166"/>
          <p:cNvPicPr preferRelativeResize="0"/>
          <p:nvPr/>
        </p:nvPicPr>
        <p:blipFill>
          <a:blip r:embed="rId4">
            <a:alphaModFix/>
          </a:blip>
          <a:stretch>
            <a:fillRect/>
          </a:stretch>
        </p:blipFill>
        <p:spPr>
          <a:xfrm>
            <a:off x="4630350" y="1199775"/>
            <a:ext cx="4139275" cy="2154550"/>
          </a:xfrm>
          <a:prstGeom prst="rect">
            <a:avLst/>
          </a:prstGeom>
          <a:noFill/>
          <a:ln>
            <a:noFill/>
          </a:ln>
        </p:spPr>
      </p:pic>
      <p:sp>
        <p:nvSpPr>
          <p:cNvPr id="167" name="Shape 167"/>
          <p:cNvSpPr txBox="1"/>
          <p:nvPr/>
        </p:nvSpPr>
        <p:spPr>
          <a:xfrm>
            <a:off x="5043438" y="3306325"/>
            <a:ext cx="3370800" cy="53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i="1">
                <a:solidFill>
                  <a:srgbClr val="666666"/>
                </a:solidFill>
              </a:rPr>
              <a:t>Save precious Q&amp;A time by appending answers to simple questions along the way</a:t>
            </a:r>
            <a:endParaRPr sz="1000" i="1" dirty="0">
              <a:solidFill>
                <a:srgbClr val="666666"/>
              </a:solidFill>
            </a:endParaRPr>
          </a:p>
        </p:txBody>
      </p:sp>
      <p:pic>
        <p:nvPicPr>
          <p:cNvPr id="7" name="Picture 6">
            <a:extLst>
              <a:ext uri="{FF2B5EF4-FFF2-40B4-BE49-F238E27FC236}">
                <a16:creationId xmlns:a16="http://schemas.microsoft.com/office/drawing/2014/main" id="{A5FF7D72-B7F5-4E2D-9DF2-91BED3C25347}"/>
              </a:ext>
            </a:extLst>
          </p:cNvPr>
          <p:cNvPicPr>
            <a:picLocks noChangeAspect="1"/>
          </p:cNvPicPr>
          <p:nvPr/>
        </p:nvPicPr>
        <p:blipFill>
          <a:blip r:embed="rId5"/>
          <a:stretch>
            <a:fillRect/>
          </a:stretch>
        </p:blipFill>
        <p:spPr>
          <a:xfrm>
            <a:off x="7480663" y="4585780"/>
            <a:ext cx="1663337" cy="5577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Effect transition="in" filter="fade">
                                      <p:cBhvr>
                                        <p:cTn id="7" dur="1000"/>
                                        <p:tgtEl>
                                          <p:spTgt spid="1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xEl>
                                              <p:pRg st="2" end="2"/>
                                            </p:txEl>
                                          </p:spTgt>
                                        </p:tgtEl>
                                        <p:attrNameLst>
                                          <p:attrName>style.visibility</p:attrName>
                                        </p:attrNameLst>
                                      </p:cBhvr>
                                      <p:to>
                                        <p:strVal val="visible"/>
                                      </p:to>
                                    </p:set>
                                    <p:animEffect transition="in" filter="fade">
                                      <p:cBhvr>
                                        <p:cTn id="12" dur="1000"/>
                                        <p:tgtEl>
                                          <p:spTgt spid="1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
                                            <p:txEl>
                                              <p:pRg st="4" end="4"/>
                                            </p:txEl>
                                          </p:spTgt>
                                        </p:tgtEl>
                                        <p:attrNameLst>
                                          <p:attrName>style.visibility</p:attrName>
                                        </p:attrNameLst>
                                      </p:cBhvr>
                                      <p:to>
                                        <p:strVal val="visible"/>
                                      </p:to>
                                    </p:set>
                                    <p:animEffect transition="in" filter="fade">
                                      <p:cBhvr>
                                        <p:cTn id="17" dur="1000"/>
                                        <p:tgtEl>
                                          <p:spTgt spid="16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
                                            <p:txEl>
                                              <p:pRg st="6" end="6"/>
                                            </p:txEl>
                                          </p:spTgt>
                                        </p:tgtEl>
                                        <p:attrNameLst>
                                          <p:attrName>style.visibility</p:attrName>
                                        </p:attrNameLst>
                                      </p:cBhvr>
                                      <p:to>
                                        <p:strVal val="visible"/>
                                      </p:to>
                                    </p:set>
                                    <p:animEffect transition="in" filter="fade">
                                      <p:cBhvr>
                                        <p:cTn id="22" dur="1000"/>
                                        <p:tgtEl>
                                          <p:spTgt spid="16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ctrTitle"/>
          </p:nvPr>
        </p:nvSpPr>
        <p:spPr>
          <a:xfrm>
            <a:off x="152400" y="76200"/>
            <a:ext cx="7772400" cy="695400"/>
          </a:xfrm>
          <a:prstGeom prst="rect">
            <a:avLst/>
          </a:prstGeom>
        </p:spPr>
        <p:txBody>
          <a:bodyPr spcFirstLastPara="1" vert="horz" wrap="square" lIns="91425" tIns="91425" rIns="91425" bIns="91425" rtlCol="0" anchor="ctr" anchorCtr="0">
            <a:noAutofit/>
          </a:bodyPr>
          <a:lstStyle/>
          <a:p>
            <a:pPr algn="l">
              <a:spcBef>
                <a:spcPts val="0"/>
              </a:spcBef>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Appending Answers</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173" name="Shape 173"/>
          <p:cNvSpPr txBox="1"/>
          <p:nvPr/>
        </p:nvSpPr>
        <p:spPr>
          <a:xfrm>
            <a:off x="163950" y="617775"/>
            <a:ext cx="8663700" cy="1199700"/>
          </a:xfrm>
          <a:prstGeom prst="rect">
            <a:avLst/>
          </a:prstGeom>
          <a:noFill/>
          <a:ln>
            <a:noFill/>
          </a:ln>
        </p:spPr>
        <p:txBody>
          <a:bodyPr spcFirstLastPara="1" wrap="square" lIns="91425" tIns="91425" rIns="91425" bIns="91425" anchor="ctr" anchorCtr="0">
            <a:noAutofit/>
          </a:bodyPr>
          <a:lstStyle/>
          <a:p>
            <a:pPr lvl="0">
              <a:lnSpc>
                <a:spcPct val="115000"/>
              </a:lnSpc>
              <a:buClr>
                <a:srgbClr val="434343"/>
              </a:buClr>
              <a:buSzPts val="1800"/>
            </a:pPr>
            <a:r>
              <a:rPr lang="en-US" sz="2400" dirty="0">
                <a:solidFill>
                  <a:srgbClr val="434343"/>
                </a:solidFill>
              </a:rPr>
              <a:t>Once a reply has been added the attendees can tap the question to see your response</a:t>
            </a:r>
            <a:endParaRPr sz="2400" dirty="0">
              <a:solidFill>
                <a:srgbClr val="434343"/>
              </a:solidFill>
            </a:endParaRPr>
          </a:p>
        </p:txBody>
      </p:sp>
      <p:pic>
        <p:nvPicPr>
          <p:cNvPr id="174" name="Shape 174"/>
          <p:cNvPicPr preferRelativeResize="0"/>
          <p:nvPr/>
        </p:nvPicPr>
        <p:blipFill rotWithShape="1">
          <a:blip r:embed="rId4">
            <a:alphaModFix/>
          </a:blip>
          <a:srcRect t="32363"/>
          <a:stretch/>
        </p:blipFill>
        <p:spPr>
          <a:xfrm>
            <a:off x="1585586" y="2670503"/>
            <a:ext cx="6339223" cy="1820647"/>
          </a:xfrm>
          <a:prstGeom prst="rect">
            <a:avLst/>
          </a:prstGeom>
          <a:noFill/>
          <a:ln>
            <a:noFill/>
          </a:ln>
        </p:spPr>
      </p:pic>
      <p:pic>
        <p:nvPicPr>
          <p:cNvPr id="175" name="Shape 175"/>
          <p:cNvPicPr preferRelativeResize="0"/>
          <p:nvPr/>
        </p:nvPicPr>
        <p:blipFill rotWithShape="1">
          <a:blip r:embed="rId4">
            <a:alphaModFix/>
          </a:blip>
          <a:srcRect b="68520"/>
          <a:stretch/>
        </p:blipFill>
        <p:spPr>
          <a:xfrm>
            <a:off x="1355600" y="1734950"/>
            <a:ext cx="6998999" cy="935553"/>
          </a:xfrm>
          <a:prstGeom prst="rect">
            <a:avLst/>
          </a:prstGeom>
          <a:noFill/>
          <a:ln>
            <a:noFill/>
          </a:ln>
        </p:spPr>
      </p:pic>
      <p:pic>
        <p:nvPicPr>
          <p:cNvPr id="6" name="Picture 5">
            <a:extLst>
              <a:ext uri="{FF2B5EF4-FFF2-40B4-BE49-F238E27FC236}">
                <a16:creationId xmlns:a16="http://schemas.microsoft.com/office/drawing/2014/main" id="{5184F1A9-B9AF-4F74-B568-03BDB2C95FB2}"/>
              </a:ext>
            </a:extLst>
          </p:cNvPr>
          <p:cNvPicPr>
            <a:picLocks noChangeAspect="1"/>
          </p:cNvPicPr>
          <p:nvPr/>
        </p:nvPicPr>
        <p:blipFill>
          <a:blip r:embed="rId5"/>
          <a:stretch>
            <a:fillRect/>
          </a:stretch>
        </p:blipFill>
        <p:spPr>
          <a:xfrm>
            <a:off x="7480663" y="4585780"/>
            <a:ext cx="1663337" cy="5577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ctrTitle"/>
          </p:nvPr>
        </p:nvSpPr>
        <p:spPr>
          <a:xfrm>
            <a:off x="152400" y="86250"/>
            <a:ext cx="7772400" cy="485700"/>
          </a:xfrm>
          <a:prstGeom prst="rect">
            <a:avLst/>
          </a:prstGeom>
        </p:spPr>
        <p:txBody>
          <a:bodyPr spcFirstLastPara="1" vert="horz" wrap="square" lIns="91425" tIns="91425" rIns="91425" bIns="91425" rtlCol="0" anchor="ctr" anchorCtr="0">
            <a:noAutofit/>
          </a:bodyPr>
          <a:lstStyle/>
          <a:p>
            <a:pPr algn="l">
              <a:spcBef>
                <a:spcPts val="0"/>
              </a:spcBef>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FAQs</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200" name="Shape 200"/>
          <p:cNvSpPr txBox="1"/>
          <p:nvPr/>
        </p:nvSpPr>
        <p:spPr>
          <a:xfrm>
            <a:off x="258800" y="757225"/>
            <a:ext cx="8751000" cy="670800"/>
          </a:xfrm>
          <a:prstGeom prst="rect">
            <a:avLst/>
          </a:prstGeom>
        </p:spPr>
        <p:txBody>
          <a:bodyPr spcFirstLastPara="1" vert="horz" wrap="square" lIns="91425" tIns="91425" rIns="91425" bIns="91425" rtlCol="0" anchor="ctr" anchorCtr="0">
            <a:noAutofit/>
          </a:bodyPr>
          <a:lstStyle>
            <a:lvl1pPr defTabSz="685800">
              <a:lnSpc>
                <a:spcPct val="90000"/>
              </a:lnSpc>
              <a:spcBef>
                <a:spcPts val="0"/>
              </a:spcBef>
              <a:buNone/>
              <a:defRPr sz="3000" b="1">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stStyle>
          <a:p>
            <a:r>
              <a:rPr lang="en" dirty="0"/>
              <a:t>Q: How Will I See the List of Questions?</a:t>
            </a:r>
            <a:endParaRPr dirty="0"/>
          </a:p>
        </p:txBody>
      </p:sp>
      <p:sp>
        <p:nvSpPr>
          <p:cNvPr id="201" name="Shape 201"/>
          <p:cNvSpPr txBox="1"/>
          <p:nvPr/>
        </p:nvSpPr>
        <p:spPr>
          <a:xfrm>
            <a:off x="258800" y="1533475"/>
            <a:ext cx="8233500" cy="1965900"/>
          </a:xfrm>
          <a:prstGeom prst="rect">
            <a:avLst/>
          </a:prstGeom>
          <a:noFill/>
          <a:ln>
            <a:noFill/>
          </a:ln>
        </p:spPr>
        <p:txBody>
          <a:bodyPr spcFirstLastPara="1" wrap="square" lIns="91425" tIns="91425" rIns="91425" bIns="91425" anchor="t" anchorCtr="0">
            <a:noAutofit/>
          </a:bodyPr>
          <a:lstStyle/>
          <a:p>
            <a:pPr lvl="0"/>
            <a:r>
              <a:rPr lang="en-US" dirty="0">
                <a:solidFill>
                  <a:srgbClr val="666666"/>
                </a:solidFill>
              </a:rPr>
              <a:t>ACC provides a laptop for your use which is positioned on the head table in each classroom.  Drop by the Speaker Service Center in the convention center to practice on a classroom stage set and to receive one-on-training from an AV tech on the use of the ARS system and moderator tool. </a:t>
            </a:r>
            <a:endParaRPr sz="1800" dirty="0">
              <a:solidFill>
                <a:srgbClr val="666666"/>
              </a:solidFill>
            </a:endParaRPr>
          </a:p>
        </p:txBody>
      </p:sp>
      <p:cxnSp>
        <p:nvCxnSpPr>
          <p:cNvPr id="202" name="Shape 202"/>
          <p:cNvCxnSpPr/>
          <p:nvPr/>
        </p:nvCxnSpPr>
        <p:spPr>
          <a:xfrm>
            <a:off x="258800" y="651775"/>
            <a:ext cx="8367600" cy="0"/>
          </a:xfrm>
          <a:prstGeom prst="straightConnector1">
            <a:avLst/>
          </a:prstGeom>
          <a:noFill/>
          <a:ln w="38100" cap="flat" cmpd="sng">
            <a:solidFill>
              <a:srgbClr val="D9D9D9"/>
            </a:solidFill>
            <a:prstDash val="solid"/>
            <a:round/>
            <a:headEnd type="none" w="lg" len="lg"/>
            <a:tailEnd type="none" w="lg" len="lg"/>
          </a:ln>
        </p:spPr>
      </p:cxnSp>
      <p:pic>
        <p:nvPicPr>
          <p:cNvPr id="6" name="Picture 5">
            <a:extLst>
              <a:ext uri="{FF2B5EF4-FFF2-40B4-BE49-F238E27FC236}">
                <a16:creationId xmlns:a16="http://schemas.microsoft.com/office/drawing/2014/main" id="{440B72A2-FC8C-462B-A2DE-F335CEA4808D}"/>
              </a:ext>
            </a:extLst>
          </p:cNvPr>
          <p:cNvPicPr>
            <a:picLocks noChangeAspect="1"/>
          </p:cNvPicPr>
          <p:nvPr/>
        </p:nvPicPr>
        <p:blipFill>
          <a:blip r:embed="rId4"/>
          <a:stretch>
            <a:fillRect/>
          </a:stretch>
        </p:blipFill>
        <p:spPr>
          <a:xfrm>
            <a:off x="7480663" y="4585780"/>
            <a:ext cx="1663337" cy="5577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ctrTitle"/>
          </p:nvPr>
        </p:nvSpPr>
        <p:spPr>
          <a:xfrm>
            <a:off x="152400" y="86250"/>
            <a:ext cx="7772400" cy="485700"/>
          </a:xfrm>
          <a:prstGeom prst="rect">
            <a:avLst/>
          </a:prstGeom>
        </p:spPr>
        <p:txBody>
          <a:bodyPr spcFirstLastPara="1" vert="horz" wrap="square" lIns="91425" tIns="91425" rIns="91425" bIns="91425" rtlCol="0" anchor="ctr" anchorCtr="0">
            <a:noAutofit/>
          </a:bodyPr>
          <a:lstStyle/>
          <a:p>
            <a:pPr algn="l">
              <a:spcBef>
                <a:spcPts val="0"/>
              </a:spcBef>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FAQs</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208" name="Shape 208"/>
          <p:cNvSpPr txBox="1"/>
          <p:nvPr/>
        </p:nvSpPr>
        <p:spPr>
          <a:xfrm>
            <a:off x="258800" y="757225"/>
            <a:ext cx="8751000" cy="1133700"/>
          </a:xfrm>
          <a:prstGeom prst="rect">
            <a:avLst/>
          </a:prstGeom>
        </p:spPr>
        <p:txBody>
          <a:bodyPr spcFirstLastPara="1" vert="horz" wrap="square" lIns="91425" tIns="91425" rIns="91425" bIns="91425" rtlCol="0" anchor="ctr" anchorCtr="0">
            <a:noAutofit/>
          </a:bodyPr>
          <a:lstStyle>
            <a:defPPr>
              <a:defRPr lang="en-US"/>
            </a:defPPr>
            <a:lvl1pPr defTabSz="685800">
              <a:lnSpc>
                <a:spcPct val="90000"/>
              </a:lnSpc>
              <a:spcBef>
                <a:spcPts val="0"/>
              </a:spcBef>
              <a:buNone/>
              <a:defRPr sz="3000" b="1">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stStyle>
          <a:p>
            <a:r>
              <a:rPr lang="en" dirty="0"/>
              <a:t>Q: How Do We Get The Questions To The Presenter?</a:t>
            </a:r>
            <a:endParaRPr dirty="0"/>
          </a:p>
        </p:txBody>
      </p:sp>
      <p:sp>
        <p:nvSpPr>
          <p:cNvPr id="209" name="Shape 209"/>
          <p:cNvSpPr txBox="1"/>
          <p:nvPr/>
        </p:nvSpPr>
        <p:spPr>
          <a:xfrm>
            <a:off x="258800" y="2075400"/>
            <a:ext cx="8233500" cy="1965900"/>
          </a:xfrm>
          <a:prstGeom prst="rect">
            <a:avLst/>
          </a:prstGeom>
          <a:noFill/>
          <a:ln>
            <a:noFill/>
          </a:ln>
        </p:spPr>
        <p:txBody>
          <a:bodyPr spcFirstLastPara="1" wrap="square" lIns="91425" tIns="91425" rIns="91425" bIns="91425" anchor="t" anchorCtr="0">
            <a:noAutofit/>
          </a:bodyPr>
          <a:lstStyle/>
          <a:p>
            <a:pPr lvl="0"/>
            <a:r>
              <a:rPr lang="en-US" dirty="0">
                <a:solidFill>
                  <a:srgbClr val="666666"/>
                </a:solidFill>
              </a:rPr>
              <a:t>The most common format is for you (the moderator) to just verbally facilitate the questions to the presenter. It’s a very efficient process and will allow you to get through as many questions as possible.</a:t>
            </a:r>
            <a:endParaRPr sz="1800" dirty="0">
              <a:solidFill>
                <a:srgbClr val="666666"/>
              </a:solidFill>
            </a:endParaRPr>
          </a:p>
        </p:txBody>
      </p:sp>
      <p:cxnSp>
        <p:nvCxnSpPr>
          <p:cNvPr id="210" name="Shape 210"/>
          <p:cNvCxnSpPr/>
          <p:nvPr/>
        </p:nvCxnSpPr>
        <p:spPr>
          <a:xfrm>
            <a:off x="258800" y="651775"/>
            <a:ext cx="8367600" cy="0"/>
          </a:xfrm>
          <a:prstGeom prst="straightConnector1">
            <a:avLst/>
          </a:prstGeom>
          <a:noFill/>
          <a:ln w="38100" cap="flat" cmpd="sng">
            <a:solidFill>
              <a:srgbClr val="D9D9D9"/>
            </a:solidFill>
            <a:prstDash val="solid"/>
            <a:round/>
            <a:headEnd type="none" w="lg" len="lg"/>
            <a:tailEnd type="none" w="lg" len="lg"/>
          </a:ln>
        </p:spPr>
      </p:cxnSp>
      <p:pic>
        <p:nvPicPr>
          <p:cNvPr id="6" name="Picture 5">
            <a:extLst>
              <a:ext uri="{FF2B5EF4-FFF2-40B4-BE49-F238E27FC236}">
                <a16:creationId xmlns:a16="http://schemas.microsoft.com/office/drawing/2014/main" id="{7350B7CC-FAC5-462F-A6F9-1094C69EE457}"/>
              </a:ext>
            </a:extLst>
          </p:cNvPr>
          <p:cNvPicPr>
            <a:picLocks noChangeAspect="1"/>
          </p:cNvPicPr>
          <p:nvPr/>
        </p:nvPicPr>
        <p:blipFill>
          <a:blip r:embed="rId4"/>
          <a:stretch>
            <a:fillRect/>
          </a:stretch>
        </p:blipFill>
        <p:spPr>
          <a:xfrm>
            <a:off x="7480663" y="4585780"/>
            <a:ext cx="1663337" cy="5577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ctrTitle"/>
          </p:nvPr>
        </p:nvSpPr>
        <p:spPr>
          <a:xfrm>
            <a:off x="152400" y="86250"/>
            <a:ext cx="7772400" cy="485700"/>
          </a:xfrm>
          <a:prstGeom prst="rect">
            <a:avLst/>
          </a:prstGeom>
        </p:spPr>
        <p:txBody>
          <a:bodyPr spcFirstLastPara="1" vert="horz" wrap="square" lIns="91425" tIns="91425" rIns="91425" bIns="91425" rtlCol="0" anchor="ctr" anchorCtr="0">
            <a:noAutofit/>
          </a:bodyPr>
          <a:lstStyle/>
          <a:p>
            <a:pPr algn="l">
              <a:spcBef>
                <a:spcPts val="0"/>
              </a:spcBef>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FAQs</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216" name="Shape 216"/>
          <p:cNvSpPr txBox="1"/>
          <p:nvPr/>
        </p:nvSpPr>
        <p:spPr>
          <a:xfrm>
            <a:off x="258800" y="1044529"/>
            <a:ext cx="8751000" cy="1332300"/>
          </a:xfrm>
          <a:prstGeom prst="rect">
            <a:avLst/>
          </a:prstGeom>
        </p:spPr>
        <p:txBody>
          <a:bodyPr spcFirstLastPara="1" vert="horz" wrap="square" lIns="91425" tIns="91425" rIns="91425" bIns="91425" rtlCol="0" anchor="ctr" anchorCtr="0">
            <a:noAutofit/>
          </a:bodyPr>
          <a:lstStyle>
            <a:lvl1pPr defTabSz="685800">
              <a:lnSpc>
                <a:spcPct val="90000"/>
              </a:lnSpc>
              <a:spcBef>
                <a:spcPts val="0"/>
              </a:spcBef>
              <a:buNone/>
              <a:defRPr sz="3000" b="1">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stStyle>
          <a:p>
            <a:r>
              <a:rPr lang="en" dirty="0"/>
              <a:t>Q: Should I wait until the end to answer questions? What if the 10 minutes I dedicated for Q&amp;A turns into 3 minutes because my presentation took longer than expected?</a:t>
            </a:r>
            <a:endParaRPr dirty="0"/>
          </a:p>
        </p:txBody>
      </p:sp>
      <p:sp>
        <p:nvSpPr>
          <p:cNvPr id="217" name="Shape 217"/>
          <p:cNvSpPr txBox="1"/>
          <p:nvPr/>
        </p:nvSpPr>
        <p:spPr>
          <a:xfrm>
            <a:off x="258800" y="2889437"/>
            <a:ext cx="8233500" cy="1641000"/>
          </a:xfrm>
          <a:prstGeom prst="rect">
            <a:avLst/>
          </a:prstGeom>
          <a:noFill/>
          <a:ln>
            <a:noFill/>
          </a:ln>
        </p:spPr>
        <p:txBody>
          <a:bodyPr spcFirstLastPara="1" wrap="square" lIns="91425" tIns="91425" rIns="91425" bIns="91425" anchor="t" anchorCtr="0">
            <a:noAutofit/>
          </a:bodyPr>
          <a:lstStyle/>
          <a:p>
            <a:pPr lvl="0"/>
            <a:r>
              <a:rPr lang="en-US" sz="1600" dirty="0">
                <a:solidFill>
                  <a:srgbClr val="666666"/>
                </a:solidFill>
              </a:rPr>
              <a:t>Audience Q&amp;A is scheduled in the session agenda by the Annual Meeting Program Committee planners, usually at the end of a session; but they can also be scheduled after a presentation.  It is important to stay on schedule so that the Q&amp;A time allocated is preserved.  It is the role of the session co-chairs to coordinate the session in advance with the faculty, stress the importance of keeping on time and not to use the Q&amp;A time as a buffer for overrunning talks.  The audience rates sessions lower when the dedicated Q&amp;A time is eliminated.  Eliminating the Q&amp;A will specifically dilute the engagement satisfaction of the online remote participants. </a:t>
            </a:r>
            <a:endParaRPr sz="1600" dirty="0">
              <a:solidFill>
                <a:srgbClr val="666666"/>
              </a:solidFill>
            </a:endParaRPr>
          </a:p>
        </p:txBody>
      </p:sp>
      <p:cxnSp>
        <p:nvCxnSpPr>
          <p:cNvPr id="218" name="Shape 218"/>
          <p:cNvCxnSpPr/>
          <p:nvPr/>
        </p:nvCxnSpPr>
        <p:spPr>
          <a:xfrm>
            <a:off x="258800" y="651775"/>
            <a:ext cx="8367600" cy="0"/>
          </a:xfrm>
          <a:prstGeom prst="straightConnector1">
            <a:avLst/>
          </a:prstGeom>
          <a:noFill/>
          <a:ln w="38100" cap="flat" cmpd="sng">
            <a:solidFill>
              <a:srgbClr val="D9D9D9"/>
            </a:solidFill>
            <a:prstDash val="solid"/>
            <a:round/>
            <a:headEnd type="none" w="lg" len="lg"/>
            <a:tailEnd type="none" w="lg" len="lg"/>
          </a:ln>
        </p:spPr>
      </p:cxnSp>
      <p:pic>
        <p:nvPicPr>
          <p:cNvPr id="6" name="Picture 5">
            <a:extLst>
              <a:ext uri="{FF2B5EF4-FFF2-40B4-BE49-F238E27FC236}">
                <a16:creationId xmlns:a16="http://schemas.microsoft.com/office/drawing/2014/main" id="{07CFEA44-275C-4DA0-9AC8-96CB1E464CBE}"/>
              </a:ext>
            </a:extLst>
          </p:cNvPr>
          <p:cNvPicPr>
            <a:picLocks noChangeAspect="1"/>
          </p:cNvPicPr>
          <p:nvPr/>
        </p:nvPicPr>
        <p:blipFill>
          <a:blip r:embed="rId4"/>
          <a:stretch>
            <a:fillRect/>
          </a:stretch>
        </p:blipFill>
        <p:spPr>
          <a:xfrm>
            <a:off x="7480663" y="4585780"/>
            <a:ext cx="1663337" cy="5577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ctrTitle"/>
          </p:nvPr>
        </p:nvSpPr>
        <p:spPr>
          <a:xfrm>
            <a:off x="152400" y="86250"/>
            <a:ext cx="7772400" cy="485700"/>
          </a:xfrm>
          <a:prstGeom prst="rect">
            <a:avLst/>
          </a:prstGeom>
        </p:spPr>
        <p:txBody>
          <a:bodyPr spcFirstLastPara="1" vert="horz" wrap="square" lIns="91425" tIns="91425" rIns="91425" bIns="91425" rtlCol="0" anchor="ctr" anchorCtr="0">
            <a:noAutofit/>
          </a:bodyPr>
          <a:lstStyle/>
          <a:p>
            <a:pPr algn="l">
              <a:spcBef>
                <a:spcPts val="0"/>
              </a:spcBef>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FAQs</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sp>
        <p:nvSpPr>
          <p:cNvPr id="224" name="Shape 224"/>
          <p:cNvSpPr txBox="1"/>
          <p:nvPr/>
        </p:nvSpPr>
        <p:spPr>
          <a:xfrm>
            <a:off x="258800" y="651775"/>
            <a:ext cx="8751000" cy="1253700"/>
          </a:xfrm>
          <a:prstGeom prst="rect">
            <a:avLst/>
          </a:prstGeom>
        </p:spPr>
        <p:txBody>
          <a:bodyPr spcFirstLastPara="1" vert="horz" wrap="square" lIns="91425" tIns="91425" rIns="91425" bIns="91425" rtlCol="0" anchor="ctr" anchorCtr="0">
            <a:noAutofit/>
          </a:bodyPr>
          <a:lstStyle>
            <a:defPPr>
              <a:defRPr lang="en-US"/>
            </a:defPPr>
            <a:lvl1pPr defTabSz="685800">
              <a:lnSpc>
                <a:spcPct val="90000"/>
              </a:lnSpc>
              <a:spcBef>
                <a:spcPts val="0"/>
              </a:spcBef>
              <a:buNone/>
              <a:defRPr sz="3000" b="1">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stStyle>
          <a:p>
            <a:r>
              <a:rPr lang="en" dirty="0"/>
              <a:t>Q: Can I Pre-Populate Some Questions I Think My Attendees Might Ask?</a:t>
            </a:r>
            <a:endParaRPr dirty="0"/>
          </a:p>
        </p:txBody>
      </p:sp>
      <p:sp>
        <p:nvSpPr>
          <p:cNvPr id="225" name="Shape 225"/>
          <p:cNvSpPr txBox="1"/>
          <p:nvPr/>
        </p:nvSpPr>
        <p:spPr>
          <a:xfrm>
            <a:off x="258800" y="1905475"/>
            <a:ext cx="8233500" cy="2169000"/>
          </a:xfrm>
          <a:prstGeom prst="rect">
            <a:avLst/>
          </a:prstGeom>
          <a:noFill/>
          <a:ln>
            <a:noFill/>
          </a:ln>
        </p:spPr>
        <p:txBody>
          <a:bodyPr spcFirstLastPara="1" wrap="square" lIns="91425" tIns="91425" rIns="91425" bIns="91425" anchor="t" anchorCtr="0">
            <a:noAutofit/>
          </a:bodyPr>
          <a:lstStyle/>
          <a:p>
            <a:pPr lvl="0"/>
            <a:r>
              <a:rPr lang="en-US" dirty="0">
                <a:solidFill>
                  <a:srgbClr val="666666"/>
                </a:solidFill>
              </a:rPr>
              <a:t>Absolutely. -Populating a few questions yourself is a great way to get the ball rolling for the attendees. You can engage the audience by coordinating your faculty to include polling-type questions in their presentations as well. The use of the audience response polling function with multiple choice questions should be submitted with the presentation in advance to allow for the AV techs to program the slide(s). </a:t>
            </a:r>
            <a:endParaRPr sz="1800" dirty="0">
              <a:solidFill>
                <a:srgbClr val="666666"/>
              </a:solidFill>
            </a:endParaRPr>
          </a:p>
        </p:txBody>
      </p:sp>
      <p:cxnSp>
        <p:nvCxnSpPr>
          <p:cNvPr id="226" name="Shape 226"/>
          <p:cNvCxnSpPr/>
          <p:nvPr/>
        </p:nvCxnSpPr>
        <p:spPr>
          <a:xfrm>
            <a:off x="258800" y="651775"/>
            <a:ext cx="8367600" cy="0"/>
          </a:xfrm>
          <a:prstGeom prst="straightConnector1">
            <a:avLst/>
          </a:prstGeom>
          <a:noFill/>
          <a:ln w="38100" cap="flat" cmpd="sng">
            <a:solidFill>
              <a:srgbClr val="D9D9D9"/>
            </a:solidFill>
            <a:prstDash val="solid"/>
            <a:round/>
            <a:headEnd type="none" w="lg" len="lg"/>
            <a:tailEnd type="none" w="lg" len="lg"/>
          </a:ln>
        </p:spPr>
      </p:cxnSp>
      <p:pic>
        <p:nvPicPr>
          <p:cNvPr id="6" name="Picture 5">
            <a:extLst>
              <a:ext uri="{FF2B5EF4-FFF2-40B4-BE49-F238E27FC236}">
                <a16:creationId xmlns:a16="http://schemas.microsoft.com/office/drawing/2014/main" id="{E25D9015-2C91-4FFF-A664-0522EC557E10}"/>
              </a:ext>
            </a:extLst>
          </p:cNvPr>
          <p:cNvPicPr>
            <a:picLocks noChangeAspect="1"/>
          </p:cNvPicPr>
          <p:nvPr/>
        </p:nvPicPr>
        <p:blipFill>
          <a:blip r:embed="rId4"/>
          <a:stretch>
            <a:fillRect/>
          </a:stretch>
        </p:blipFill>
        <p:spPr>
          <a:xfrm>
            <a:off x="7480663" y="4585780"/>
            <a:ext cx="1663337" cy="5577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fade">
                                      <p:cBhvr>
                                        <p:cTn id="7" dur="1000"/>
                                        <p:tgtEl>
                                          <p:spTgt spid="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4">
            <a:alphaModFix/>
          </a:blip>
          <a:srcRect r="20597"/>
          <a:stretch/>
        </p:blipFill>
        <p:spPr>
          <a:xfrm>
            <a:off x="597800" y="2879725"/>
            <a:ext cx="1129175" cy="1418575"/>
          </a:xfrm>
          <a:prstGeom prst="rect">
            <a:avLst/>
          </a:prstGeom>
          <a:noFill/>
          <a:ln>
            <a:noFill/>
          </a:ln>
        </p:spPr>
      </p:pic>
      <p:grpSp>
        <p:nvGrpSpPr>
          <p:cNvPr id="42" name="Shape 42"/>
          <p:cNvGrpSpPr/>
          <p:nvPr/>
        </p:nvGrpSpPr>
        <p:grpSpPr>
          <a:xfrm>
            <a:off x="2392975" y="1200763"/>
            <a:ext cx="4358024" cy="2600313"/>
            <a:chOff x="2876725" y="1125738"/>
            <a:chExt cx="4358024" cy="2600313"/>
          </a:xfrm>
        </p:grpSpPr>
        <p:pic>
          <p:nvPicPr>
            <p:cNvPr id="43" name="Shape 43"/>
            <p:cNvPicPr preferRelativeResize="0"/>
            <p:nvPr/>
          </p:nvPicPr>
          <p:blipFill rotWithShape="1">
            <a:blip r:embed="rId5">
              <a:alphaModFix/>
            </a:blip>
            <a:srcRect r="8742" b="7011"/>
            <a:stretch/>
          </p:blipFill>
          <p:spPr>
            <a:xfrm>
              <a:off x="3122900" y="1125738"/>
              <a:ext cx="3865675" cy="2406475"/>
            </a:xfrm>
            <a:prstGeom prst="rect">
              <a:avLst/>
            </a:prstGeom>
            <a:noFill/>
            <a:ln>
              <a:noFill/>
            </a:ln>
          </p:spPr>
        </p:pic>
        <p:pic>
          <p:nvPicPr>
            <p:cNvPr id="44" name="Shape 44"/>
            <p:cNvPicPr preferRelativeResize="0"/>
            <p:nvPr/>
          </p:nvPicPr>
          <p:blipFill>
            <a:blip r:embed="rId6">
              <a:alphaModFix/>
            </a:blip>
            <a:stretch>
              <a:fillRect/>
            </a:stretch>
          </p:blipFill>
          <p:spPr>
            <a:xfrm>
              <a:off x="2876725" y="3583825"/>
              <a:ext cx="4358024" cy="142225"/>
            </a:xfrm>
            <a:prstGeom prst="rect">
              <a:avLst/>
            </a:prstGeom>
            <a:noFill/>
            <a:ln>
              <a:noFill/>
            </a:ln>
          </p:spPr>
        </p:pic>
      </p:grpSp>
      <p:grpSp>
        <p:nvGrpSpPr>
          <p:cNvPr id="45" name="Shape 45"/>
          <p:cNvGrpSpPr/>
          <p:nvPr/>
        </p:nvGrpSpPr>
        <p:grpSpPr>
          <a:xfrm>
            <a:off x="2533875" y="3609945"/>
            <a:ext cx="4157483" cy="990211"/>
            <a:chOff x="3894650" y="3437875"/>
            <a:chExt cx="5249347" cy="1249950"/>
          </a:xfrm>
        </p:grpSpPr>
        <p:pic>
          <p:nvPicPr>
            <p:cNvPr id="46" name="Shape 46"/>
            <p:cNvPicPr preferRelativeResize="0"/>
            <p:nvPr/>
          </p:nvPicPr>
          <p:blipFill rotWithShape="1">
            <a:blip r:embed="rId7">
              <a:alphaModFix/>
            </a:blip>
            <a:srcRect l="48456"/>
            <a:stretch/>
          </p:blipFill>
          <p:spPr>
            <a:xfrm>
              <a:off x="3894650" y="3437875"/>
              <a:ext cx="3598474" cy="1249950"/>
            </a:xfrm>
            <a:prstGeom prst="rect">
              <a:avLst/>
            </a:prstGeom>
            <a:noFill/>
            <a:ln>
              <a:noFill/>
            </a:ln>
          </p:spPr>
        </p:pic>
        <p:pic>
          <p:nvPicPr>
            <p:cNvPr id="47" name="Shape 47"/>
            <p:cNvPicPr preferRelativeResize="0"/>
            <p:nvPr/>
          </p:nvPicPr>
          <p:blipFill rotWithShape="1">
            <a:blip r:embed="rId7">
              <a:alphaModFix/>
            </a:blip>
            <a:srcRect l="73383"/>
            <a:stretch/>
          </p:blipFill>
          <p:spPr>
            <a:xfrm>
              <a:off x="7285749" y="3437875"/>
              <a:ext cx="1858248" cy="1249950"/>
            </a:xfrm>
            <a:prstGeom prst="rect">
              <a:avLst/>
            </a:prstGeom>
            <a:noFill/>
            <a:ln>
              <a:noFill/>
            </a:ln>
          </p:spPr>
        </p:pic>
      </p:grpSp>
      <p:grpSp>
        <p:nvGrpSpPr>
          <p:cNvPr id="48" name="Shape 48"/>
          <p:cNvGrpSpPr/>
          <p:nvPr/>
        </p:nvGrpSpPr>
        <p:grpSpPr>
          <a:xfrm>
            <a:off x="-12" y="1832850"/>
            <a:ext cx="2465400" cy="1092700"/>
            <a:chOff x="-12" y="1832850"/>
            <a:chExt cx="2465400" cy="1092700"/>
          </a:xfrm>
        </p:grpSpPr>
        <p:sp>
          <p:nvSpPr>
            <p:cNvPr id="49" name="Shape 49"/>
            <p:cNvSpPr txBox="1"/>
            <p:nvPr/>
          </p:nvSpPr>
          <p:spPr>
            <a:xfrm>
              <a:off x="-12" y="1832850"/>
              <a:ext cx="2465400" cy="78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9900"/>
                  </a:solidFill>
                </a:rPr>
                <a:t>Session Moderator</a:t>
              </a:r>
              <a:endParaRPr sz="1800" dirty="0">
                <a:solidFill>
                  <a:srgbClr val="FF9900"/>
                </a:solidFill>
              </a:endParaRPr>
            </a:p>
          </p:txBody>
        </p:sp>
        <p:cxnSp>
          <p:nvCxnSpPr>
            <p:cNvPr id="50" name="Shape 50"/>
            <p:cNvCxnSpPr/>
            <p:nvPr/>
          </p:nvCxnSpPr>
          <p:spPr>
            <a:xfrm>
              <a:off x="1232700" y="2392150"/>
              <a:ext cx="0" cy="533400"/>
            </a:xfrm>
            <a:prstGeom prst="straightConnector1">
              <a:avLst/>
            </a:prstGeom>
            <a:noFill/>
            <a:ln w="19050" cap="flat" cmpd="sng">
              <a:solidFill>
                <a:srgbClr val="FF9900"/>
              </a:solidFill>
              <a:prstDash val="solid"/>
              <a:round/>
              <a:headEnd type="none" w="lg" len="lg"/>
              <a:tailEnd type="triangle" w="lg" len="lg"/>
            </a:ln>
          </p:spPr>
        </p:cxnSp>
      </p:grpSp>
      <p:grpSp>
        <p:nvGrpSpPr>
          <p:cNvPr id="51" name="Shape 51"/>
          <p:cNvGrpSpPr/>
          <p:nvPr/>
        </p:nvGrpSpPr>
        <p:grpSpPr>
          <a:xfrm>
            <a:off x="6691337" y="4069850"/>
            <a:ext cx="2150400" cy="456900"/>
            <a:chOff x="6691337" y="4069850"/>
            <a:chExt cx="2150400" cy="456900"/>
          </a:xfrm>
        </p:grpSpPr>
        <p:cxnSp>
          <p:nvCxnSpPr>
            <p:cNvPr id="52" name="Shape 52"/>
            <p:cNvCxnSpPr/>
            <p:nvPr/>
          </p:nvCxnSpPr>
          <p:spPr>
            <a:xfrm rot="10800000">
              <a:off x="6691337" y="4298300"/>
              <a:ext cx="663300" cy="0"/>
            </a:xfrm>
            <a:prstGeom prst="straightConnector1">
              <a:avLst/>
            </a:prstGeom>
            <a:noFill/>
            <a:ln w="19050" cap="flat" cmpd="sng">
              <a:solidFill>
                <a:schemeClr val="dk2"/>
              </a:solidFill>
              <a:prstDash val="solid"/>
              <a:round/>
              <a:headEnd type="none" w="lg" len="lg"/>
              <a:tailEnd type="triangle" w="lg" len="lg"/>
            </a:ln>
          </p:spPr>
        </p:cxnSp>
        <p:sp>
          <p:nvSpPr>
            <p:cNvPr id="53" name="Shape 53"/>
            <p:cNvSpPr txBox="1"/>
            <p:nvPr/>
          </p:nvSpPr>
          <p:spPr>
            <a:xfrm>
              <a:off x="7354638" y="4069850"/>
              <a:ext cx="1487100" cy="45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2"/>
                  </a:solidFill>
                </a:rPr>
                <a:t>Attendees</a:t>
              </a:r>
              <a:endParaRPr sz="1800" dirty="0"/>
            </a:p>
          </p:txBody>
        </p:sp>
      </p:grpSp>
      <p:grpSp>
        <p:nvGrpSpPr>
          <p:cNvPr id="54" name="Shape 54"/>
          <p:cNvGrpSpPr/>
          <p:nvPr/>
        </p:nvGrpSpPr>
        <p:grpSpPr>
          <a:xfrm>
            <a:off x="6574500" y="2301675"/>
            <a:ext cx="2221725" cy="456900"/>
            <a:chOff x="6574500" y="2301675"/>
            <a:chExt cx="2221725" cy="456900"/>
          </a:xfrm>
        </p:grpSpPr>
        <p:cxnSp>
          <p:nvCxnSpPr>
            <p:cNvPr id="55" name="Shape 55"/>
            <p:cNvCxnSpPr/>
            <p:nvPr/>
          </p:nvCxnSpPr>
          <p:spPr>
            <a:xfrm rot="10800000">
              <a:off x="6574500" y="2526975"/>
              <a:ext cx="795000" cy="0"/>
            </a:xfrm>
            <a:prstGeom prst="straightConnector1">
              <a:avLst/>
            </a:prstGeom>
            <a:noFill/>
            <a:ln w="19050" cap="flat" cmpd="sng">
              <a:solidFill>
                <a:schemeClr val="dk2"/>
              </a:solidFill>
              <a:prstDash val="solid"/>
              <a:round/>
              <a:headEnd type="none" w="lg" len="lg"/>
              <a:tailEnd type="triangle" w="lg" len="lg"/>
            </a:ln>
          </p:spPr>
        </p:cxnSp>
        <p:sp>
          <p:nvSpPr>
            <p:cNvPr id="56" name="Shape 56"/>
            <p:cNvSpPr txBox="1"/>
            <p:nvPr/>
          </p:nvSpPr>
          <p:spPr>
            <a:xfrm>
              <a:off x="7309125" y="2301675"/>
              <a:ext cx="1487100" cy="45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2"/>
                  </a:solidFill>
                </a:rPr>
                <a:t>Presenter</a:t>
              </a:r>
              <a:endParaRPr sz="1800" dirty="0"/>
            </a:p>
          </p:txBody>
        </p:sp>
      </p:grpSp>
      <p:sp>
        <p:nvSpPr>
          <p:cNvPr id="57" name="Shape 57"/>
          <p:cNvSpPr txBox="1"/>
          <p:nvPr/>
        </p:nvSpPr>
        <p:spPr>
          <a:xfrm>
            <a:off x="217200" y="614663"/>
            <a:ext cx="8709600" cy="533400"/>
          </a:xfrm>
          <a:prstGeom prst="rect">
            <a:avLst/>
          </a:prstGeom>
          <a:noFill/>
          <a:ln>
            <a:noFill/>
          </a:ln>
        </p:spPr>
        <p:txBody>
          <a:bodyPr spcFirstLastPara="1" wrap="square" lIns="91425" tIns="91425" rIns="91425" bIns="91425" anchor="ctr" anchorCtr="0">
            <a:noAutofit/>
          </a:bodyPr>
          <a:lstStyle/>
          <a:p>
            <a:pPr lvl="0"/>
            <a:r>
              <a:rPr lang="en-US" sz="1600" dirty="0">
                <a:solidFill>
                  <a:srgbClr val="434343"/>
                </a:solidFill>
                <a:latin typeface="Helvetica Neue"/>
                <a:ea typeface="Helvetica Neue"/>
                <a:cs typeface="Helvetica Neue"/>
                <a:sym typeface="Helvetica Neue"/>
              </a:rPr>
              <a:t>This training guide is intended for sessions that have a faculty member in the room—usually one of the session co-chairs and not the presenter on stage-- to help moderate Conferences i/o </a:t>
            </a:r>
            <a:endParaRPr dirty="0"/>
          </a:p>
        </p:txBody>
      </p:sp>
      <p:sp>
        <p:nvSpPr>
          <p:cNvPr id="58" name="Shape 58"/>
          <p:cNvSpPr txBox="1">
            <a:spLocks noGrp="1"/>
          </p:cNvSpPr>
          <p:nvPr>
            <p:ph type="ctrTitle"/>
          </p:nvPr>
        </p:nvSpPr>
        <p:spPr>
          <a:xfrm>
            <a:off x="152400" y="38050"/>
            <a:ext cx="8847000" cy="5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Session Moderators</a:t>
            </a:r>
            <a:endParaRPr sz="28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pic>
        <p:nvPicPr>
          <p:cNvPr id="20" name="Picture 19">
            <a:extLst>
              <a:ext uri="{FF2B5EF4-FFF2-40B4-BE49-F238E27FC236}">
                <a16:creationId xmlns:a16="http://schemas.microsoft.com/office/drawing/2014/main" id="{CE703E65-8891-4DA4-B15B-80925FF7EF85}"/>
              </a:ext>
            </a:extLst>
          </p:cNvPr>
          <p:cNvPicPr>
            <a:picLocks noChangeAspect="1"/>
          </p:cNvPicPr>
          <p:nvPr/>
        </p:nvPicPr>
        <p:blipFill>
          <a:blip r:embed="rId8"/>
          <a:stretch>
            <a:fillRect/>
          </a:stretch>
        </p:blipFill>
        <p:spPr>
          <a:xfrm>
            <a:off x="7480663" y="4585780"/>
            <a:ext cx="1663337" cy="5577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p:tgtEl>
                                          <p:spTgt spid="4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additive="base">
                                        <p:cTn id="10" dur="1000"/>
                                        <p:tgtEl>
                                          <p:spTgt spid="45"/>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1000"/>
                                        <p:tgtEl>
                                          <p:spTgt spid="41"/>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1000"/>
                                        <p:tgtEl>
                                          <p:spTgt spid="54"/>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1000"/>
                                        <p:tgtEl>
                                          <p:spTgt spid="51"/>
                                        </p:tgtEl>
                                        <p:attrNameLst>
                                          <p:attrName>ppt_x</p:attrName>
                                        </p:attrNameLst>
                                      </p:cBhvr>
                                      <p:tavLst>
                                        <p:tav tm="0">
                                          <p:val>
                                            <p:strVal val="#ppt_x+1"/>
                                          </p:val>
                                        </p:tav>
                                        <p:tav tm="100000">
                                          <p:val>
                                            <p:strVal val="#ppt_x"/>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1000"/>
                                        <p:tgtEl>
                                          <p:spTgt spid="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8" name="Picture 7">
            <a:extLst>
              <a:ext uri="{FF2B5EF4-FFF2-40B4-BE49-F238E27FC236}">
                <a16:creationId xmlns:a16="http://schemas.microsoft.com/office/drawing/2014/main" id="{A6597D1C-1A1B-4E84-B13B-65F43DCA3D4B}"/>
              </a:ext>
            </a:extLst>
          </p:cNvPr>
          <p:cNvPicPr>
            <a:picLocks noChangeAspect="1"/>
          </p:cNvPicPr>
          <p:nvPr/>
        </p:nvPicPr>
        <p:blipFill>
          <a:blip r:embed="rId4"/>
          <a:stretch>
            <a:fillRect/>
          </a:stretch>
        </p:blipFill>
        <p:spPr>
          <a:xfrm>
            <a:off x="7480663" y="4585780"/>
            <a:ext cx="1663337" cy="557720"/>
          </a:xfrm>
          <a:prstGeom prst="rect">
            <a:avLst/>
          </a:prstGeom>
        </p:spPr>
      </p:pic>
      <p:pic>
        <p:nvPicPr>
          <p:cNvPr id="63" name="Shape 63"/>
          <p:cNvPicPr preferRelativeResize="0"/>
          <p:nvPr/>
        </p:nvPicPr>
        <p:blipFill rotWithShape="1">
          <a:blip r:embed="rId5">
            <a:alphaModFix/>
          </a:blip>
          <a:srcRect b="9510"/>
          <a:stretch/>
        </p:blipFill>
        <p:spPr>
          <a:xfrm>
            <a:off x="5572819" y="1151345"/>
            <a:ext cx="2886775" cy="3383875"/>
          </a:xfrm>
          <a:prstGeom prst="rect">
            <a:avLst/>
          </a:prstGeom>
          <a:noFill/>
          <a:ln>
            <a:noFill/>
          </a:ln>
        </p:spPr>
      </p:pic>
      <p:sp>
        <p:nvSpPr>
          <p:cNvPr id="64" name="Shape 64"/>
          <p:cNvSpPr txBox="1"/>
          <p:nvPr/>
        </p:nvSpPr>
        <p:spPr>
          <a:xfrm>
            <a:off x="106350" y="77350"/>
            <a:ext cx="8652900" cy="1692000"/>
          </a:xfrm>
          <a:prstGeom prst="rect">
            <a:avLst/>
          </a:prstGeom>
          <a:noFill/>
          <a:ln>
            <a:noFill/>
          </a:ln>
        </p:spPr>
        <p:txBody>
          <a:bodyPr spcFirstLastPara="1" wrap="square" lIns="91425" tIns="91425" rIns="91425" bIns="91425" anchor="t" anchorCtr="0">
            <a:noAutofit/>
          </a:bodyPr>
          <a:lstStyle/>
          <a:p>
            <a:pPr lvl="0"/>
            <a:r>
              <a:rPr lang="en-US" sz="3000" dirty="0">
                <a:solidFill>
                  <a:srgbClr val="666666"/>
                </a:solidFill>
                <a:latin typeface="Open Sans" panose="020B0606030504020204" pitchFamily="34" charset="0"/>
                <a:ea typeface="Open Sans" panose="020B0606030504020204" pitchFamily="34" charset="0"/>
                <a:cs typeface="Open Sans" panose="020B0606030504020204" pitchFamily="34" charset="0"/>
                <a:sym typeface="Helvetica Neue"/>
              </a:rPr>
              <a:t>Conferences i/o is an award winning event tool that makes it easy to Interact &amp; Engage with your attendees in real-time</a:t>
            </a:r>
            <a:endParaRPr sz="3000" dirty="0">
              <a:solidFill>
                <a:srgbClr val="666666"/>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pic>
        <p:nvPicPr>
          <p:cNvPr id="65" name="Shape 65"/>
          <p:cNvPicPr preferRelativeResize="0"/>
          <p:nvPr/>
        </p:nvPicPr>
        <p:blipFill>
          <a:blip r:embed="rId6">
            <a:alphaModFix/>
          </a:blip>
          <a:stretch>
            <a:fillRect/>
          </a:stretch>
        </p:blipFill>
        <p:spPr>
          <a:xfrm>
            <a:off x="1234600" y="1855175"/>
            <a:ext cx="3657599" cy="2566450"/>
          </a:xfrm>
          <a:prstGeom prst="rect">
            <a:avLst/>
          </a:prstGeom>
          <a:noFill/>
          <a:ln>
            <a:noFill/>
          </a:ln>
        </p:spPr>
      </p:pic>
      <p:sp>
        <p:nvSpPr>
          <p:cNvPr id="3" name="Multiplication Sign 2">
            <a:extLst>
              <a:ext uri="{FF2B5EF4-FFF2-40B4-BE49-F238E27FC236}">
                <a16:creationId xmlns:a16="http://schemas.microsoft.com/office/drawing/2014/main" id="{11DF5CF7-350E-4AB7-B45E-3AE8D384CF81}"/>
              </a:ext>
            </a:extLst>
          </p:cNvPr>
          <p:cNvSpPr/>
          <p:nvPr/>
        </p:nvSpPr>
        <p:spPr>
          <a:xfrm>
            <a:off x="553980" y="3026163"/>
            <a:ext cx="3851159" cy="678158"/>
          </a:xfrm>
          <a:prstGeom prst="mathMultiply">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ctrTitle"/>
          </p:nvPr>
        </p:nvSpPr>
        <p:spPr>
          <a:xfrm>
            <a:off x="152400" y="38050"/>
            <a:ext cx="7772400" cy="5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How Attendees Participate</a:t>
            </a:r>
            <a:endParaRPr sz="28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pic>
        <p:nvPicPr>
          <p:cNvPr id="73" name="Shape 73"/>
          <p:cNvPicPr preferRelativeResize="0"/>
          <p:nvPr/>
        </p:nvPicPr>
        <p:blipFill>
          <a:blip r:embed="rId4">
            <a:alphaModFix/>
          </a:blip>
          <a:stretch>
            <a:fillRect/>
          </a:stretch>
        </p:blipFill>
        <p:spPr>
          <a:xfrm>
            <a:off x="3626487" y="1116847"/>
            <a:ext cx="1532525" cy="2898965"/>
          </a:xfrm>
          <a:prstGeom prst="rect">
            <a:avLst/>
          </a:prstGeom>
          <a:noFill/>
          <a:ln>
            <a:noFill/>
          </a:ln>
        </p:spPr>
      </p:pic>
      <p:sp>
        <p:nvSpPr>
          <p:cNvPr id="74" name="Shape 74"/>
          <p:cNvSpPr txBox="1"/>
          <p:nvPr/>
        </p:nvSpPr>
        <p:spPr>
          <a:xfrm>
            <a:off x="152400" y="484875"/>
            <a:ext cx="8480700" cy="4254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rgbClr val="434343"/>
                </a:solidFill>
              </a:rPr>
              <a:t>Attendees simply navigate to the session within the ACC APP and can submit/ask questions. </a:t>
            </a:r>
            <a:endParaRPr sz="1600" dirty="0"/>
          </a:p>
        </p:txBody>
      </p:sp>
      <p:grpSp>
        <p:nvGrpSpPr>
          <p:cNvPr id="75" name="Shape 75"/>
          <p:cNvGrpSpPr/>
          <p:nvPr/>
        </p:nvGrpSpPr>
        <p:grpSpPr>
          <a:xfrm>
            <a:off x="-80822" y="4018260"/>
            <a:ext cx="2086900" cy="522900"/>
            <a:chOff x="76200" y="3910800"/>
            <a:chExt cx="2086900" cy="522900"/>
          </a:xfrm>
        </p:grpSpPr>
        <p:sp>
          <p:nvSpPr>
            <p:cNvPr id="76" name="Shape 76"/>
            <p:cNvSpPr txBox="1"/>
            <p:nvPr/>
          </p:nvSpPr>
          <p:spPr>
            <a:xfrm>
              <a:off x="461200" y="4008300"/>
              <a:ext cx="1701900" cy="425400"/>
            </a:xfrm>
            <a:prstGeom prst="rect">
              <a:avLst/>
            </a:prstGeom>
            <a:noFill/>
            <a:ln>
              <a:noFill/>
            </a:ln>
          </p:spPr>
          <p:txBody>
            <a:bodyPr spcFirstLastPara="1" wrap="square" lIns="91425" tIns="91425" rIns="91425" bIns="91425" anchor="ctr" anchorCtr="0">
              <a:noAutofit/>
            </a:bodyPr>
            <a:lstStyle/>
            <a:p>
              <a:pPr lvl="0"/>
              <a:r>
                <a:rPr lang="en-US" sz="1000" dirty="0">
                  <a:solidFill>
                    <a:srgbClr val="434343"/>
                  </a:solidFill>
                </a:rPr>
                <a:t>Open the ACC APP</a:t>
              </a:r>
              <a:endParaRPr sz="1000" dirty="0">
                <a:solidFill>
                  <a:srgbClr val="434343"/>
                </a:solidFill>
              </a:endParaRPr>
            </a:p>
          </p:txBody>
        </p:sp>
        <p:sp>
          <p:nvSpPr>
            <p:cNvPr id="77" name="Shape 77"/>
            <p:cNvSpPr txBox="1"/>
            <p:nvPr/>
          </p:nvSpPr>
          <p:spPr>
            <a:xfrm>
              <a:off x="76200" y="3910800"/>
              <a:ext cx="579900" cy="522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b="1">
                  <a:solidFill>
                    <a:srgbClr val="434343"/>
                  </a:solidFill>
                </a:rPr>
                <a:t>1.</a:t>
              </a:r>
              <a:endParaRPr sz="3000" b="1" dirty="0">
                <a:solidFill>
                  <a:srgbClr val="434343"/>
                </a:solidFill>
              </a:endParaRPr>
            </a:p>
          </p:txBody>
        </p:sp>
      </p:grpSp>
      <p:grpSp>
        <p:nvGrpSpPr>
          <p:cNvPr id="78" name="Shape 78"/>
          <p:cNvGrpSpPr/>
          <p:nvPr/>
        </p:nvGrpSpPr>
        <p:grpSpPr>
          <a:xfrm>
            <a:off x="1445550" y="4018260"/>
            <a:ext cx="2115300" cy="522900"/>
            <a:chOff x="3223550" y="3910800"/>
            <a:chExt cx="2115300" cy="522900"/>
          </a:xfrm>
        </p:grpSpPr>
        <p:sp>
          <p:nvSpPr>
            <p:cNvPr id="79" name="Shape 79"/>
            <p:cNvSpPr txBox="1"/>
            <p:nvPr/>
          </p:nvSpPr>
          <p:spPr>
            <a:xfrm>
              <a:off x="3636950" y="4008300"/>
              <a:ext cx="1701900" cy="425400"/>
            </a:xfrm>
            <a:prstGeom prst="rect">
              <a:avLst/>
            </a:prstGeom>
            <a:noFill/>
            <a:ln>
              <a:noFill/>
            </a:ln>
          </p:spPr>
          <p:txBody>
            <a:bodyPr spcFirstLastPara="1" wrap="square" lIns="91425" tIns="91425" rIns="91425" bIns="91425" anchor="ctr" anchorCtr="0">
              <a:noAutofit/>
            </a:bodyPr>
            <a:lstStyle/>
            <a:p>
              <a:pPr lvl="0"/>
              <a:r>
                <a:rPr lang="en-US" sz="1000" dirty="0">
                  <a:solidFill>
                    <a:srgbClr val="434343"/>
                  </a:solidFill>
                </a:rPr>
                <a:t>Navigate to the desired session</a:t>
              </a:r>
              <a:endParaRPr sz="1000" dirty="0">
                <a:solidFill>
                  <a:srgbClr val="434343"/>
                </a:solidFill>
              </a:endParaRPr>
            </a:p>
          </p:txBody>
        </p:sp>
        <p:sp>
          <p:nvSpPr>
            <p:cNvPr id="80" name="Shape 80"/>
            <p:cNvSpPr txBox="1"/>
            <p:nvPr/>
          </p:nvSpPr>
          <p:spPr>
            <a:xfrm>
              <a:off x="3223550" y="3910800"/>
              <a:ext cx="579900" cy="52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434343"/>
                  </a:solidFill>
                </a:rPr>
                <a:t>2.</a:t>
              </a:r>
              <a:endParaRPr sz="3000" b="1" dirty="0">
                <a:solidFill>
                  <a:srgbClr val="434343"/>
                </a:solidFill>
              </a:endParaRPr>
            </a:p>
          </p:txBody>
        </p:sp>
      </p:grpSp>
      <p:grpSp>
        <p:nvGrpSpPr>
          <p:cNvPr id="81" name="Shape 81"/>
          <p:cNvGrpSpPr/>
          <p:nvPr/>
        </p:nvGrpSpPr>
        <p:grpSpPr>
          <a:xfrm>
            <a:off x="3282295" y="4018260"/>
            <a:ext cx="2136575" cy="522900"/>
            <a:chOff x="6532400" y="3910800"/>
            <a:chExt cx="2136575" cy="522900"/>
          </a:xfrm>
        </p:grpSpPr>
        <p:sp>
          <p:nvSpPr>
            <p:cNvPr id="82" name="Shape 82"/>
            <p:cNvSpPr txBox="1"/>
            <p:nvPr/>
          </p:nvSpPr>
          <p:spPr>
            <a:xfrm>
              <a:off x="6967075" y="4008300"/>
              <a:ext cx="1701900" cy="425400"/>
            </a:xfrm>
            <a:prstGeom prst="rect">
              <a:avLst/>
            </a:prstGeom>
            <a:noFill/>
            <a:ln>
              <a:noFill/>
            </a:ln>
          </p:spPr>
          <p:txBody>
            <a:bodyPr spcFirstLastPara="1" wrap="square" lIns="91425" tIns="91425" rIns="91425" bIns="91425" anchor="ctr" anchorCtr="0">
              <a:noAutofit/>
            </a:bodyPr>
            <a:lstStyle/>
            <a:p>
              <a:pPr lvl="0"/>
              <a:r>
                <a:rPr lang="en-US" sz="1000" dirty="0">
                  <a:solidFill>
                    <a:srgbClr val="434343"/>
                  </a:solidFill>
                </a:rPr>
                <a:t>Click / Tap ‘Ask a Question’ (This will open up the Social Q&amp;A screen)</a:t>
              </a:r>
              <a:endParaRPr sz="1000" dirty="0">
                <a:solidFill>
                  <a:srgbClr val="434343"/>
                </a:solidFill>
              </a:endParaRPr>
            </a:p>
          </p:txBody>
        </p:sp>
        <p:sp>
          <p:nvSpPr>
            <p:cNvPr id="83" name="Shape 83"/>
            <p:cNvSpPr txBox="1"/>
            <p:nvPr/>
          </p:nvSpPr>
          <p:spPr>
            <a:xfrm>
              <a:off x="6532400" y="3910800"/>
              <a:ext cx="579900" cy="52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434343"/>
                  </a:solidFill>
                </a:rPr>
                <a:t>3.</a:t>
              </a:r>
              <a:endParaRPr sz="3000" b="1" dirty="0">
                <a:solidFill>
                  <a:srgbClr val="434343"/>
                </a:solidFill>
              </a:endParaRPr>
            </a:p>
          </p:txBody>
        </p:sp>
      </p:grpSp>
      <p:pic>
        <p:nvPicPr>
          <p:cNvPr id="16" name="Picture 15">
            <a:extLst>
              <a:ext uri="{FF2B5EF4-FFF2-40B4-BE49-F238E27FC236}">
                <a16:creationId xmlns:a16="http://schemas.microsoft.com/office/drawing/2014/main" id="{016290D7-E4B9-488D-A8BE-6F3487B2B951}"/>
              </a:ext>
            </a:extLst>
          </p:cNvPr>
          <p:cNvPicPr>
            <a:picLocks noChangeAspect="1"/>
          </p:cNvPicPr>
          <p:nvPr/>
        </p:nvPicPr>
        <p:blipFill>
          <a:blip r:embed="rId5"/>
          <a:stretch>
            <a:fillRect/>
          </a:stretch>
        </p:blipFill>
        <p:spPr>
          <a:xfrm>
            <a:off x="7480663" y="4585780"/>
            <a:ext cx="1663337" cy="557720"/>
          </a:xfrm>
          <a:prstGeom prst="rect">
            <a:avLst/>
          </a:prstGeom>
        </p:spPr>
      </p:pic>
      <p:grpSp>
        <p:nvGrpSpPr>
          <p:cNvPr id="17" name="Shape 81">
            <a:extLst>
              <a:ext uri="{FF2B5EF4-FFF2-40B4-BE49-F238E27FC236}">
                <a16:creationId xmlns:a16="http://schemas.microsoft.com/office/drawing/2014/main" id="{1E7FC9DD-CD04-4EF8-8079-AF67EB676205}"/>
              </a:ext>
            </a:extLst>
          </p:cNvPr>
          <p:cNvGrpSpPr/>
          <p:nvPr/>
        </p:nvGrpSpPr>
        <p:grpSpPr>
          <a:xfrm>
            <a:off x="5507010" y="4018260"/>
            <a:ext cx="2136575" cy="522900"/>
            <a:chOff x="6532400" y="3910800"/>
            <a:chExt cx="2136575" cy="522900"/>
          </a:xfrm>
        </p:grpSpPr>
        <p:sp>
          <p:nvSpPr>
            <p:cNvPr id="18" name="Shape 82">
              <a:extLst>
                <a:ext uri="{FF2B5EF4-FFF2-40B4-BE49-F238E27FC236}">
                  <a16:creationId xmlns:a16="http://schemas.microsoft.com/office/drawing/2014/main" id="{621E0552-81C1-49BE-B191-B668D735D68A}"/>
                </a:ext>
              </a:extLst>
            </p:cNvPr>
            <p:cNvSpPr txBox="1"/>
            <p:nvPr/>
          </p:nvSpPr>
          <p:spPr>
            <a:xfrm>
              <a:off x="6967075" y="4008300"/>
              <a:ext cx="1701900" cy="425400"/>
            </a:xfrm>
            <a:prstGeom prst="rect">
              <a:avLst/>
            </a:prstGeom>
            <a:noFill/>
            <a:ln>
              <a:noFill/>
            </a:ln>
          </p:spPr>
          <p:txBody>
            <a:bodyPr spcFirstLastPara="1" wrap="square" lIns="91425" tIns="91425" rIns="91425" bIns="91425" anchor="ctr" anchorCtr="0">
              <a:noAutofit/>
            </a:bodyPr>
            <a:lstStyle/>
            <a:p>
              <a:pPr lvl="0"/>
              <a:r>
                <a:rPr lang="en-US" sz="1000" dirty="0">
                  <a:solidFill>
                    <a:srgbClr val="434343"/>
                  </a:solidFill>
                </a:rPr>
                <a:t>Click / Tap ‘Ask’ </a:t>
              </a:r>
              <a:endParaRPr sz="1000" dirty="0">
                <a:solidFill>
                  <a:srgbClr val="434343"/>
                </a:solidFill>
              </a:endParaRPr>
            </a:p>
          </p:txBody>
        </p:sp>
        <p:sp>
          <p:nvSpPr>
            <p:cNvPr id="19" name="Shape 83">
              <a:extLst>
                <a:ext uri="{FF2B5EF4-FFF2-40B4-BE49-F238E27FC236}">
                  <a16:creationId xmlns:a16="http://schemas.microsoft.com/office/drawing/2014/main" id="{164D160F-E4A8-415F-83FC-A712DCD4817F}"/>
                </a:ext>
              </a:extLst>
            </p:cNvPr>
            <p:cNvSpPr txBox="1"/>
            <p:nvPr/>
          </p:nvSpPr>
          <p:spPr>
            <a:xfrm>
              <a:off x="6532400" y="3910800"/>
              <a:ext cx="579900" cy="52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434343"/>
                  </a:solidFill>
                </a:rPr>
                <a:t>4.</a:t>
              </a:r>
              <a:endParaRPr sz="3000" b="1" dirty="0">
                <a:solidFill>
                  <a:srgbClr val="434343"/>
                </a:solidFill>
              </a:endParaRPr>
            </a:p>
          </p:txBody>
        </p:sp>
      </p:grpSp>
      <p:grpSp>
        <p:nvGrpSpPr>
          <p:cNvPr id="20" name="Shape 81">
            <a:extLst>
              <a:ext uri="{FF2B5EF4-FFF2-40B4-BE49-F238E27FC236}">
                <a16:creationId xmlns:a16="http://schemas.microsoft.com/office/drawing/2014/main" id="{CDAF4001-9054-439D-BE21-8A87AA56C78F}"/>
              </a:ext>
            </a:extLst>
          </p:cNvPr>
          <p:cNvGrpSpPr/>
          <p:nvPr/>
        </p:nvGrpSpPr>
        <p:grpSpPr>
          <a:xfrm>
            <a:off x="6964782" y="4018260"/>
            <a:ext cx="2136575" cy="522900"/>
            <a:chOff x="6532400" y="3910800"/>
            <a:chExt cx="2136575" cy="522900"/>
          </a:xfrm>
        </p:grpSpPr>
        <p:sp>
          <p:nvSpPr>
            <p:cNvPr id="21" name="Shape 82">
              <a:extLst>
                <a:ext uri="{FF2B5EF4-FFF2-40B4-BE49-F238E27FC236}">
                  <a16:creationId xmlns:a16="http://schemas.microsoft.com/office/drawing/2014/main" id="{30ADA8EE-ABB1-4D2A-8CB6-DA59B6D73CB6}"/>
                </a:ext>
              </a:extLst>
            </p:cNvPr>
            <p:cNvSpPr txBox="1"/>
            <p:nvPr/>
          </p:nvSpPr>
          <p:spPr>
            <a:xfrm>
              <a:off x="6967075" y="4008300"/>
              <a:ext cx="1701900" cy="425400"/>
            </a:xfrm>
            <a:prstGeom prst="rect">
              <a:avLst/>
            </a:prstGeom>
            <a:noFill/>
            <a:ln>
              <a:noFill/>
            </a:ln>
          </p:spPr>
          <p:txBody>
            <a:bodyPr spcFirstLastPara="1" wrap="square" lIns="91425" tIns="91425" rIns="91425" bIns="91425" anchor="ctr" anchorCtr="0">
              <a:noAutofit/>
            </a:bodyPr>
            <a:lstStyle/>
            <a:p>
              <a:pPr lvl="0"/>
              <a:r>
                <a:rPr lang="en-US" sz="1000" dirty="0">
                  <a:solidFill>
                    <a:srgbClr val="434343"/>
                  </a:solidFill>
                </a:rPr>
                <a:t>Enter in your question then click / tap Submit</a:t>
              </a:r>
              <a:endParaRPr sz="1000" dirty="0">
                <a:solidFill>
                  <a:srgbClr val="434343"/>
                </a:solidFill>
              </a:endParaRPr>
            </a:p>
          </p:txBody>
        </p:sp>
        <p:sp>
          <p:nvSpPr>
            <p:cNvPr id="22" name="Shape 83">
              <a:extLst>
                <a:ext uri="{FF2B5EF4-FFF2-40B4-BE49-F238E27FC236}">
                  <a16:creationId xmlns:a16="http://schemas.microsoft.com/office/drawing/2014/main" id="{00312181-C82D-4597-B20E-E6B351BAB3DD}"/>
                </a:ext>
              </a:extLst>
            </p:cNvPr>
            <p:cNvSpPr txBox="1"/>
            <p:nvPr/>
          </p:nvSpPr>
          <p:spPr>
            <a:xfrm>
              <a:off x="6532400" y="3910800"/>
              <a:ext cx="579900" cy="52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434343"/>
                  </a:solidFill>
                </a:rPr>
                <a:t>5.</a:t>
              </a:r>
              <a:endParaRPr sz="3000" b="1" dirty="0">
                <a:solidFill>
                  <a:srgbClr val="434343"/>
                </a:solidFill>
              </a:endParaRPr>
            </a:p>
          </p:txBody>
        </p:sp>
      </p:grpSp>
      <p:pic>
        <p:nvPicPr>
          <p:cNvPr id="2" name="Picture 1">
            <a:extLst>
              <a:ext uri="{FF2B5EF4-FFF2-40B4-BE49-F238E27FC236}">
                <a16:creationId xmlns:a16="http://schemas.microsoft.com/office/drawing/2014/main" id="{1CC4F6F7-8E87-4F52-9C3C-6945FB4C5019}"/>
              </a:ext>
            </a:extLst>
          </p:cNvPr>
          <p:cNvPicPr>
            <a:picLocks noChangeAspect="1"/>
          </p:cNvPicPr>
          <p:nvPr/>
        </p:nvPicPr>
        <p:blipFill>
          <a:blip r:embed="rId6"/>
          <a:stretch>
            <a:fillRect/>
          </a:stretch>
        </p:blipFill>
        <p:spPr>
          <a:xfrm>
            <a:off x="1889644" y="1155480"/>
            <a:ext cx="1367074" cy="2960280"/>
          </a:xfrm>
          <a:prstGeom prst="rect">
            <a:avLst/>
          </a:prstGeom>
        </p:spPr>
      </p:pic>
      <p:pic>
        <p:nvPicPr>
          <p:cNvPr id="1026" name="82F1B5E3-D52C-41A2-9B93-3DE505FCF7E7" descr="image1.png">
            <a:extLst>
              <a:ext uri="{FF2B5EF4-FFF2-40B4-BE49-F238E27FC236}">
                <a16:creationId xmlns:a16="http://schemas.microsoft.com/office/drawing/2014/main" id="{9F9FFE7C-2E81-40E5-A0CD-7B4AD7C2A3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460"/>
          <a:stretch/>
        </p:blipFill>
        <p:spPr bwMode="auto">
          <a:xfrm>
            <a:off x="7254732" y="1155480"/>
            <a:ext cx="1750842" cy="291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E5162F5A-969E-426B-BE47-0ACA63A62D71" descr="image2.png">
            <a:extLst>
              <a:ext uri="{FF2B5EF4-FFF2-40B4-BE49-F238E27FC236}">
                <a16:creationId xmlns:a16="http://schemas.microsoft.com/office/drawing/2014/main" id="{7287AB30-0A0E-4DAF-AD3C-220356DA22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770"/>
          <a:stretch/>
        </p:blipFill>
        <p:spPr bwMode="auto">
          <a:xfrm>
            <a:off x="5414022" y="1189696"/>
            <a:ext cx="1765440" cy="292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2FC26C8A-9109-4BBD-8AD1-5663D45D01C8" descr="image4.png">
            <a:extLst>
              <a:ext uri="{FF2B5EF4-FFF2-40B4-BE49-F238E27FC236}">
                <a16:creationId xmlns:a16="http://schemas.microsoft.com/office/drawing/2014/main" id="{C4AC41D7-B752-4342-9719-D9C69849E4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85" y="1116847"/>
            <a:ext cx="1719459" cy="302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ED80AF61-CD2A-4B34-847A-D4823B97D2F8}"/>
              </a:ext>
            </a:extLst>
          </p:cNvPr>
          <p:cNvSpPr/>
          <p:nvPr/>
        </p:nvSpPr>
        <p:spPr>
          <a:xfrm>
            <a:off x="1024365" y="2743200"/>
            <a:ext cx="638629" cy="63862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C2B196C-24D5-44A6-A856-0657F8BA9A55}"/>
              </a:ext>
            </a:extLst>
          </p:cNvPr>
          <p:cNvSpPr/>
          <p:nvPr/>
        </p:nvSpPr>
        <p:spPr>
          <a:xfrm>
            <a:off x="6710839" y="1908629"/>
            <a:ext cx="468623" cy="304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childTnLst>
                                </p:cTn>
                              </p:par>
                              <p:par>
                                <p:cTn id="13" presetID="10"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1000"/>
                                        <p:tgtEl>
                                          <p:spTgt spid="81"/>
                                        </p:tgtEl>
                                      </p:cBhvr>
                                    </p:animEffect>
                                  </p:childTnLst>
                                </p:cTn>
                              </p:par>
                              <p:par>
                                <p:cTn id="16" presetID="10"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152400" y="0"/>
            <a:ext cx="7772400" cy="69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Moderator Tool</a:t>
            </a:r>
            <a:endParaRPr sz="28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pic>
        <p:nvPicPr>
          <p:cNvPr id="89" name="Shape 89"/>
          <p:cNvPicPr preferRelativeResize="0"/>
          <p:nvPr/>
        </p:nvPicPr>
        <p:blipFill>
          <a:blip r:embed="rId4">
            <a:alphaModFix/>
          </a:blip>
          <a:stretch>
            <a:fillRect/>
          </a:stretch>
        </p:blipFill>
        <p:spPr>
          <a:xfrm>
            <a:off x="4995612" y="1572590"/>
            <a:ext cx="3933825" cy="2692050"/>
          </a:xfrm>
          <a:prstGeom prst="rect">
            <a:avLst/>
          </a:prstGeom>
          <a:noFill/>
          <a:ln>
            <a:noFill/>
          </a:ln>
        </p:spPr>
      </p:pic>
      <p:sp>
        <p:nvSpPr>
          <p:cNvPr id="91" name="Shape 91"/>
          <p:cNvSpPr/>
          <p:nvPr/>
        </p:nvSpPr>
        <p:spPr>
          <a:xfrm>
            <a:off x="4357476" y="2479500"/>
            <a:ext cx="290400" cy="742800"/>
          </a:xfrm>
          <a:prstGeom prst="rightArrow">
            <a:avLst>
              <a:gd name="adj1" fmla="val 47248"/>
              <a:gd name="adj2" fmla="val 99199"/>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2" name="Shape 92"/>
          <p:cNvSpPr txBox="1"/>
          <p:nvPr/>
        </p:nvSpPr>
        <p:spPr>
          <a:xfrm>
            <a:off x="180262" y="4270103"/>
            <a:ext cx="4259100" cy="600000"/>
          </a:xfrm>
          <a:prstGeom prst="rect">
            <a:avLst/>
          </a:prstGeom>
          <a:noFill/>
          <a:ln>
            <a:noFill/>
          </a:ln>
        </p:spPr>
        <p:txBody>
          <a:bodyPr spcFirstLastPara="1" wrap="square" lIns="91425" tIns="91425" rIns="91425" bIns="91425" anchor="t" anchorCtr="0">
            <a:noAutofit/>
          </a:bodyPr>
          <a:lstStyle/>
          <a:p>
            <a:pPr lvl="0" algn="ctr"/>
            <a:r>
              <a:rPr lang="en-US" sz="1400" dirty="0">
                <a:solidFill>
                  <a:srgbClr val="434343"/>
                </a:solidFill>
                <a:latin typeface="Helvetica Neue"/>
                <a:ea typeface="Helvetica Neue"/>
                <a:cs typeface="Helvetica Neue"/>
                <a:sym typeface="Helvetica Neue"/>
              </a:rPr>
              <a:t>Click on the “CIO” tab within the opened browser on the head table laptop</a:t>
            </a:r>
            <a:endParaRPr sz="1400" dirty="0">
              <a:solidFill>
                <a:srgbClr val="434343"/>
              </a:solidFill>
              <a:latin typeface="Helvetica Neue"/>
              <a:ea typeface="Helvetica Neue"/>
              <a:cs typeface="Helvetica Neue"/>
              <a:sym typeface="Helvetica Neue"/>
            </a:endParaRPr>
          </a:p>
        </p:txBody>
      </p:sp>
      <p:sp>
        <p:nvSpPr>
          <p:cNvPr id="93" name="Shape 93"/>
          <p:cNvSpPr txBox="1"/>
          <p:nvPr/>
        </p:nvSpPr>
        <p:spPr>
          <a:xfrm>
            <a:off x="4780975" y="4264640"/>
            <a:ext cx="3933900" cy="600000"/>
          </a:xfrm>
          <a:prstGeom prst="rect">
            <a:avLst/>
          </a:prstGeom>
          <a:noFill/>
          <a:ln>
            <a:noFill/>
          </a:ln>
        </p:spPr>
        <p:txBody>
          <a:bodyPr spcFirstLastPara="1" wrap="square" lIns="91425" tIns="91425" rIns="91425" bIns="91425" anchor="t" anchorCtr="0">
            <a:noAutofit/>
          </a:bodyPr>
          <a:lstStyle/>
          <a:p>
            <a:pPr lvl="0" algn="ctr"/>
            <a:r>
              <a:rPr lang="en-US" sz="1200" dirty="0">
                <a:solidFill>
                  <a:srgbClr val="434343"/>
                </a:solidFill>
                <a:latin typeface="Helvetica Neue"/>
                <a:ea typeface="Helvetica Neue"/>
                <a:cs typeface="Helvetica Neue"/>
                <a:sym typeface="Helvetica Neue"/>
              </a:rPr>
              <a:t>Navigate to the appropriate session (In-Room Tech can assist if needed)</a:t>
            </a:r>
            <a:endParaRPr sz="1200" dirty="0">
              <a:solidFill>
                <a:srgbClr val="434343"/>
              </a:solidFill>
              <a:latin typeface="Helvetica Neue"/>
              <a:ea typeface="Helvetica Neue"/>
              <a:cs typeface="Helvetica Neue"/>
              <a:sym typeface="Helvetica Neue"/>
            </a:endParaRPr>
          </a:p>
        </p:txBody>
      </p:sp>
      <p:pic>
        <p:nvPicPr>
          <p:cNvPr id="10" name="Picture 9">
            <a:extLst>
              <a:ext uri="{FF2B5EF4-FFF2-40B4-BE49-F238E27FC236}">
                <a16:creationId xmlns:a16="http://schemas.microsoft.com/office/drawing/2014/main" id="{7F8BE2CB-2ABB-46C8-9840-81CAB9569E92}"/>
              </a:ext>
            </a:extLst>
          </p:cNvPr>
          <p:cNvPicPr>
            <a:picLocks noChangeAspect="1"/>
          </p:cNvPicPr>
          <p:nvPr/>
        </p:nvPicPr>
        <p:blipFill>
          <a:blip r:embed="rId5"/>
          <a:stretch>
            <a:fillRect/>
          </a:stretch>
        </p:blipFill>
        <p:spPr>
          <a:xfrm>
            <a:off x="7480663" y="4585780"/>
            <a:ext cx="1663337" cy="557720"/>
          </a:xfrm>
          <a:prstGeom prst="rect">
            <a:avLst/>
          </a:prstGeom>
        </p:spPr>
      </p:pic>
      <p:sp>
        <p:nvSpPr>
          <p:cNvPr id="11" name="Shape 74">
            <a:extLst>
              <a:ext uri="{FF2B5EF4-FFF2-40B4-BE49-F238E27FC236}">
                <a16:creationId xmlns:a16="http://schemas.microsoft.com/office/drawing/2014/main" id="{CD0C2D3E-51B3-4974-AB85-7FCD67A059A5}"/>
              </a:ext>
            </a:extLst>
          </p:cNvPr>
          <p:cNvSpPr txBox="1"/>
          <p:nvPr/>
        </p:nvSpPr>
        <p:spPr>
          <a:xfrm>
            <a:off x="199012" y="377181"/>
            <a:ext cx="8480700" cy="425400"/>
          </a:xfrm>
          <a:prstGeom prst="rect">
            <a:avLst/>
          </a:prstGeom>
          <a:noFill/>
          <a:ln>
            <a:noFill/>
          </a:ln>
        </p:spPr>
        <p:txBody>
          <a:bodyPr spcFirstLastPara="1" wrap="square" lIns="91425" tIns="91425" rIns="91425" bIns="91425" anchor="t" anchorCtr="0">
            <a:noAutofit/>
          </a:bodyPr>
          <a:lstStyle/>
          <a:p>
            <a:r>
              <a:rPr lang="en-US" dirty="0"/>
              <a:t>Moderators can easily access, view and review submitted questions in each session room. There is a laptop at the head table equipped with the CIO Moderator Tool opened in an internet browser tab for Moderator Control. There’s no need for them to login, we already log in the computers.</a:t>
            </a:r>
          </a:p>
        </p:txBody>
      </p:sp>
      <p:pic>
        <p:nvPicPr>
          <p:cNvPr id="3" name="Picture 2">
            <a:extLst>
              <a:ext uri="{FF2B5EF4-FFF2-40B4-BE49-F238E27FC236}">
                <a16:creationId xmlns:a16="http://schemas.microsoft.com/office/drawing/2014/main" id="{C2AD831A-6C9F-4DBF-BF50-736FC966B58E}"/>
              </a:ext>
            </a:extLst>
          </p:cNvPr>
          <p:cNvPicPr>
            <a:picLocks noChangeAspect="1"/>
          </p:cNvPicPr>
          <p:nvPr/>
        </p:nvPicPr>
        <p:blipFill>
          <a:blip r:embed="rId6"/>
          <a:stretch>
            <a:fillRect/>
          </a:stretch>
        </p:blipFill>
        <p:spPr>
          <a:xfrm>
            <a:off x="427288" y="1572590"/>
            <a:ext cx="3773838" cy="269959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childTnLst>
                                </p:cTn>
                              </p:par>
                              <p:par>
                                <p:cTn id="8" presetID="10" presetClass="entr" presetSubtype="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10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10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2" name="Picture 11">
            <a:extLst>
              <a:ext uri="{FF2B5EF4-FFF2-40B4-BE49-F238E27FC236}">
                <a16:creationId xmlns:a16="http://schemas.microsoft.com/office/drawing/2014/main" id="{08A5E55C-5D40-4293-B18F-89671B662BEE}"/>
              </a:ext>
            </a:extLst>
          </p:cNvPr>
          <p:cNvPicPr>
            <a:picLocks noChangeAspect="1"/>
          </p:cNvPicPr>
          <p:nvPr/>
        </p:nvPicPr>
        <p:blipFill>
          <a:blip r:embed="rId4"/>
          <a:stretch>
            <a:fillRect/>
          </a:stretch>
        </p:blipFill>
        <p:spPr>
          <a:xfrm>
            <a:off x="7480663" y="4574651"/>
            <a:ext cx="1663337" cy="557720"/>
          </a:xfrm>
          <a:prstGeom prst="rect">
            <a:avLst/>
          </a:prstGeom>
        </p:spPr>
      </p:pic>
      <p:sp>
        <p:nvSpPr>
          <p:cNvPr id="99" name="Shape 99"/>
          <p:cNvSpPr txBox="1">
            <a:spLocks noGrp="1"/>
          </p:cNvSpPr>
          <p:nvPr>
            <p:ph type="ctrTitle"/>
          </p:nvPr>
        </p:nvSpPr>
        <p:spPr>
          <a:xfrm>
            <a:off x="152400" y="76200"/>
            <a:ext cx="7772400" cy="69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Moderator Basics</a:t>
            </a:r>
            <a:endParaRPr sz="36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pic>
        <p:nvPicPr>
          <p:cNvPr id="100" name="Shape 100"/>
          <p:cNvPicPr preferRelativeResize="0"/>
          <p:nvPr/>
        </p:nvPicPr>
        <p:blipFill rotWithShape="1">
          <a:blip r:embed="rId5">
            <a:alphaModFix/>
          </a:blip>
          <a:srcRect l="6761" t="3530" r="6327"/>
          <a:stretch/>
        </p:blipFill>
        <p:spPr>
          <a:xfrm>
            <a:off x="4708400" y="1053825"/>
            <a:ext cx="4002701" cy="3485925"/>
          </a:xfrm>
          <a:prstGeom prst="rect">
            <a:avLst/>
          </a:prstGeom>
          <a:noFill/>
          <a:ln>
            <a:noFill/>
          </a:ln>
        </p:spPr>
      </p:pic>
      <p:sp>
        <p:nvSpPr>
          <p:cNvPr id="101" name="Shape 101"/>
          <p:cNvSpPr txBox="1"/>
          <p:nvPr/>
        </p:nvSpPr>
        <p:spPr>
          <a:xfrm>
            <a:off x="152400" y="827325"/>
            <a:ext cx="4556100" cy="1394100"/>
          </a:xfrm>
          <a:prstGeom prst="rect">
            <a:avLst/>
          </a:prstGeom>
          <a:noFill/>
          <a:ln>
            <a:noFill/>
          </a:ln>
        </p:spPr>
        <p:txBody>
          <a:bodyPr spcFirstLastPara="1" wrap="square" lIns="91425" tIns="91425" rIns="91425" bIns="91425" anchor="ctr" anchorCtr="0">
            <a:noAutofit/>
          </a:bodyPr>
          <a:lstStyle/>
          <a:p>
            <a:pPr lvl="0"/>
            <a:r>
              <a:rPr lang="en-US" sz="2400" dirty="0">
                <a:solidFill>
                  <a:schemeClr val="dk2"/>
                </a:solidFill>
              </a:rPr>
              <a:t>As the Moderator you will have access to some additional functionality...</a:t>
            </a:r>
            <a:endParaRPr sz="2400" dirty="0"/>
          </a:p>
        </p:txBody>
      </p:sp>
      <p:sp>
        <p:nvSpPr>
          <p:cNvPr id="104" name="Shape 104"/>
          <p:cNvSpPr txBox="1"/>
          <p:nvPr/>
        </p:nvSpPr>
        <p:spPr>
          <a:xfrm>
            <a:off x="1594100" y="3033300"/>
            <a:ext cx="1841400" cy="445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a:solidFill>
                  <a:schemeClr val="dk2"/>
                </a:solidFill>
              </a:rPr>
              <a:t>Manage Q&amp;A</a:t>
            </a:r>
            <a:endParaRPr sz="1800" dirty="0"/>
          </a:p>
        </p:txBody>
      </p:sp>
      <p:sp>
        <p:nvSpPr>
          <p:cNvPr id="105" name="Shape 105"/>
          <p:cNvSpPr txBox="1"/>
          <p:nvPr/>
        </p:nvSpPr>
        <p:spPr>
          <a:xfrm>
            <a:off x="1594100" y="3717450"/>
            <a:ext cx="2095200" cy="445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a:solidFill>
                  <a:schemeClr val="dk2"/>
                </a:solidFill>
              </a:rPr>
              <a:t>Access Settings</a:t>
            </a:r>
            <a:endParaRPr sz="1800" dirty="0"/>
          </a:p>
        </p:txBody>
      </p:sp>
      <p:cxnSp>
        <p:nvCxnSpPr>
          <p:cNvPr id="106" name="Shape 106"/>
          <p:cNvCxnSpPr/>
          <p:nvPr/>
        </p:nvCxnSpPr>
        <p:spPr>
          <a:xfrm>
            <a:off x="3200175" y="3255900"/>
            <a:ext cx="1523100" cy="0"/>
          </a:xfrm>
          <a:prstGeom prst="straightConnector1">
            <a:avLst/>
          </a:prstGeom>
          <a:noFill/>
          <a:ln w="38100" cap="flat" cmpd="sng">
            <a:solidFill>
              <a:schemeClr val="dk2"/>
            </a:solidFill>
            <a:prstDash val="dot"/>
            <a:round/>
            <a:headEnd type="none" w="lg" len="lg"/>
            <a:tailEnd type="triangle" w="lg" len="lg"/>
          </a:ln>
        </p:spPr>
      </p:cxnSp>
      <p:cxnSp>
        <p:nvCxnSpPr>
          <p:cNvPr id="107" name="Shape 107"/>
          <p:cNvCxnSpPr/>
          <p:nvPr/>
        </p:nvCxnSpPr>
        <p:spPr>
          <a:xfrm>
            <a:off x="3481512" y="3940050"/>
            <a:ext cx="1252500" cy="0"/>
          </a:xfrm>
          <a:prstGeom prst="straightConnector1">
            <a:avLst/>
          </a:prstGeom>
          <a:noFill/>
          <a:ln w="38100" cap="flat" cmpd="sng">
            <a:solidFill>
              <a:schemeClr val="dk2"/>
            </a:solidFill>
            <a:prstDash val="dot"/>
            <a:round/>
            <a:headEnd type="none" w="lg" len="lg"/>
            <a:tailEnd type="triangle" w="lg" len="lg"/>
          </a:ln>
        </p:spPr>
      </p:cxnSp>
      <p:sp>
        <p:nvSpPr>
          <p:cNvPr id="11" name="Multiplication Sign 10">
            <a:extLst>
              <a:ext uri="{FF2B5EF4-FFF2-40B4-BE49-F238E27FC236}">
                <a16:creationId xmlns:a16="http://schemas.microsoft.com/office/drawing/2014/main" id="{3238EB9C-F865-479A-A702-F81A052C8127}"/>
              </a:ext>
            </a:extLst>
          </p:cNvPr>
          <p:cNvSpPr/>
          <p:nvPr/>
        </p:nvSpPr>
        <p:spPr>
          <a:xfrm>
            <a:off x="4807132" y="2221425"/>
            <a:ext cx="3831771" cy="575362"/>
          </a:xfrm>
          <a:prstGeom prst="mathMultiply">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childTnLst>
                                </p:cTn>
                              </p:par>
                              <p:par>
                                <p:cTn id="8" presetID="10" presetClass="entr" presetSubtype="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10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1000"/>
                                        <p:tgtEl>
                                          <p:spTgt spid="105"/>
                                        </p:tgtEl>
                                      </p:cBhvr>
                                    </p:animEffect>
                                  </p:childTnLst>
                                </p:cTn>
                              </p:par>
                              <p:par>
                                <p:cTn id="16" presetID="10" presetClass="entr" presetSubtype="0" fill="hold" nodeType="with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fade">
                                      <p:cBhvr>
                                        <p:cTn id="18"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B057"/>
        </a:solidFill>
        <a:effectLst/>
      </p:bgPr>
    </p:bg>
    <p:spTree>
      <p:nvGrpSpPr>
        <p:cNvPr id="1" name="Shape 111"/>
        <p:cNvGrpSpPr/>
        <p:nvPr/>
      </p:nvGrpSpPr>
      <p:grpSpPr>
        <a:xfrm>
          <a:off x="0" y="0"/>
          <a:ext cx="0" cy="0"/>
          <a:chOff x="0" y="0"/>
          <a:chExt cx="0" cy="0"/>
        </a:xfrm>
      </p:grpSpPr>
      <p:sp>
        <p:nvSpPr>
          <p:cNvPr id="112" name="Shape 112"/>
          <p:cNvSpPr txBox="1">
            <a:spLocks noGrp="1"/>
          </p:cNvSpPr>
          <p:nvPr>
            <p:ph type="ctrTitle"/>
          </p:nvPr>
        </p:nvSpPr>
        <p:spPr>
          <a:xfrm>
            <a:off x="115950" y="1499750"/>
            <a:ext cx="8912100" cy="161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rgbClr val="FFFFFF"/>
                </a:solidFill>
                <a:latin typeface="Roboto Slab" pitchFamily="2" charset="0"/>
                <a:ea typeface="Roboto Slab" pitchFamily="2" charset="0"/>
                <a:cs typeface="Helvetica Neue"/>
                <a:sym typeface="Helvetica Neue"/>
              </a:rPr>
              <a:t>BASICS OF THE SOCIAL Q&amp;A FEATURE</a:t>
            </a:r>
            <a:endParaRPr b="1" dirty="0">
              <a:solidFill>
                <a:srgbClr val="FFFFFF"/>
              </a:solidFill>
              <a:latin typeface="Roboto Slab" pitchFamily="2" charset="0"/>
              <a:ea typeface="Roboto Slab" pitchFamily="2" charset="0"/>
              <a:cs typeface="Helvetica Neue"/>
              <a:sym typeface="Helvetica Neue"/>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5" name="Picture 4">
            <a:extLst>
              <a:ext uri="{FF2B5EF4-FFF2-40B4-BE49-F238E27FC236}">
                <a16:creationId xmlns:a16="http://schemas.microsoft.com/office/drawing/2014/main" id="{C47CD0F5-11A2-4752-8C61-43899395A810}"/>
              </a:ext>
            </a:extLst>
          </p:cNvPr>
          <p:cNvPicPr>
            <a:picLocks noChangeAspect="1"/>
          </p:cNvPicPr>
          <p:nvPr/>
        </p:nvPicPr>
        <p:blipFill>
          <a:blip r:embed="rId4"/>
          <a:stretch>
            <a:fillRect/>
          </a:stretch>
        </p:blipFill>
        <p:spPr>
          <a:xfrm>
            <a:off x="7463251" y="4565938"/>
            <a:ext cx="1663337" cy="557720"/>
          </a:xfrm>
          <a:prstGeom prst="rect">
            <a:avLst/>
          </a:prstGeom>
        </p:spPr>
      </p:pic>
      <p:sp>
        <p:nvSpPr>
          <p:cNvPr id="117" name="Shape 117"/>
          <p:cNvSpPr txBox="1">
            <a:spLocks noGrp="1"/>
          </p:cNvSpPr>
          <p:nvPr>
            <p:ph type="ctrTitle"/>
          </p:nvPr>
        </p:nvSpPr>
        <p:spPr>
          <a:xfrm>
            <a:off x="152400" y="76200"/>
            <a:ext cx="7772400" cy="69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rPr>
              <a:t>How Social Q&amp;A Works</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Helvetica Neue"/>
            </a:endParaRPr>
          </a:p>
        </p:txBody>
      </p:sp>
      <p:pic>
        <p:nvPicPr>
          <p:cNvPr id="118" name="Shape 118"/>
          <p:cNvPicPr preferRelativeResize="0"/>
          <p:nvPr/>
        </p:nvPicPr>
        <p:blipFill>
          <a:blip r:embed="rId5">
            <a:alphaModFix/>
          </a:blip>
          <a:stretch>
            <a:fillRect/>
          </a:stretch>
        </p:blipFill>
        <p:spPr>
          <a:xfrm>
            <a:off x="5229225" y="171450"/>
            <a:ext cx="3133725" cy="4475550"/>
          </a:xfrm>
          <a:prstGeom prst="rect">
            <a:avLst/>
          </a:prstGeom>
          <a:noFill/>
          <a:ln>
            <a:noFill/>
          </a:ln>
        </p:spPr>
      </p:pic>
      <p:sp>
        <p:nvSpPr>
          <p:cNvPr id="119" name="Shape 119"/>
          <p:cNvSpPr txBox="1"/>
          <p:nvPr/>
        </p:nvSpPr>
        <p:spPr>
          <a:xfrm>
            <a:off x="207645" y="1055638"/>
            <a:ext cx="5153100" cy="3510300"/>
          </a:xfrm>
          <a:prstGeom prst="rect">
            <a:avLst/>
          </a:prstGeom>
          <a:noFill/>
          <a:ln>
            <a:noFill/>
          </a:ln>
        </p:spPr>
        <p:txBody>
          <a:bodyPr spcFirstLastPara="1" wrap="square" lIns="91425" tIns="91425" rIns="91425" bIns="91425" anchor="ctr" anchorCtr="0">
            <a:noAutofit/>
          </a:bodyPr>
          <a:lstStyle/>
          <a:p>
            <a:pPr marL="342900" lvl="0" indent="-342900">
              <a:buAutoNum type="arabicPeriod"/>
            </a:pPr>
            <a:r>
              <a:rPr lang="en-US" sz="1600" dirty="0">
                <a:solidFill>
                  <a:srgbClr val="434343"/>
                </a:solidFill>
                <a:latin typeface="Helvetica Neue"/>
                <a:ea typeface="Helvetica Neue"/>
                <a:cs typeface="Helvetica Neue"/>
                <a:sym typeface="Helvetica Neue"/>
              </a:rPr>
              <a:t>Attendees will submit questions during your session.  Sessions will contain dedicated Q&amp;A segments scheduled in the agenda</a:t>
            </a:r>
          </a:p>
          <a:p>
            <a:pPr marL="342900" lvl="0" indent="-342900">
              <a:buAutoNum type="arabicPeriod"/>
            </a:pPr>
            <a:r>
              <a:rPr lang="en-US" sz="1600" dirty="0">
                <a:solidFill>
                  <a:srgbClr val="434343"/>
                </a:solidFill>
                <a:latin typeface="Helvetica Neue"/>
                <a:ea typeface="Helvetica Neue"/>
                <a:cs typeface="Helvetica Neue"/>
                <a:sym typeface="Helvetica Neue"/>
              </a:rPr>
              <a:t>Both in-person classroom and remote online session attendees participating in the “ACC.XX Anywhere” virtual meeting product can submit questions </a:t>
            </a:r>
          </a:p>
          <a:p>
            <a:pPr marL="342900" lvl="0" indent="-342900">
              <a:buAutoNum type="arabicPeriod"/>
            </a:pPr>
            <a:r>
              <a:rPr lang="en-US" sz="1600" dirty="0">
                <a:solidFill>
                  <a:srgbClr val="434343"/>
                </a:solidFill>
                <a:latin typeface="Helvetica Neue"/>
                <a:ea typeface="Helvetica Neue"/>
                <a:cs typeface="Helvetica Neue"/>
                <a:sym typeface="Helvetica Neue"/>
              </a:rPr>
              <a:t>Attendees will see the questions that other people in the session and the online viewers have asked, and can up-vote questions that they want answer</a:t>
            </a:r>
          </a:p>
          <a:p>
            <a:pPr marL="342900" lvl="0" indent="-342900">
              <a:buAutoNum type="arabicPeriod"/>
            </a:pPr>
            <a:r>
              <a:rPr lang="en-US" sz="1600" dirty="0">
                <a:solidFill>
                  <a:srgbClr val="434343"/>
                </a:solidFill>
                <a:latin typeface="Helvetica Neue"/>
                <a:ea typeface="Helvetica Neue"/>
                <a:cs typeface="Helvetica Neue"/>
                <a:sym typeface="Helvetica Neue"/>
              </a:rPr>
              <a:t>The most popular questions automatically rise to the top of the list</a:t>
            </a:r>
            <a:endParaRPr sz="1600" dirty="0">
              <a:solidFill>
                <a:srgbClr val="434343"/>
              </a:solidFill>
              <a:latin typeface="Helvetica Neue"/>
              <a:ea typeface="Helvetica Neue"/>
              <a:cs typeface="Helvetica Neue"/>
              <a:sym typeface="Helvetica Neue"/>
            </a:endParaRPr>
          </a:p>
          <a:p>
            <a:pPr marL="0" lvl="0" indent="0" rtl="0">
              <a:spcBef>
                <a:spcPts val="0"/>
              </a:spcBef>
              <a:spcAft>
                <a:spcPts val="0"/>
              </a:spcAft>
              <a:buNone/>
            </a:pPr>
            <a:endParaRPr sz="1600" dirty="0">
              <a:solidFill>
                <a:srgbClr val="434343"/>
              </a:solidFill>
              <a:latin typeface="Helvetica Neue"/>
              <a:ea typeface="Helvetica Neue"/>
              <a:cs typeface="Helvetica Neue"/>
              <a:sym typeface="Helvetica Neue"/>
            </a:endParaRPr>
          </a:p>
          <a:p>
            <a:pPr lvl="0"/>
            <a:r>
              <a:rPr lang="en-US" sz="1600" dirty="0">
                <a:solidFill>
                  <a:srgbClr val="434343"/>
                </a:solidFill>
                <a:latin typeface="Helvetica Neue"/>
                <a:ea typeface="Helvetica Neue"/>
                <a:cs typeface="Helvetica Neue"/>
                <a:sym typeface="Helvetica Neue"/>
              </a:rPr>
              <a:t>So when it’s time for Q&amp;A, you will know which questions are most important to the entire group, and can use Q&amp;A time more efficiently!</a:t>
            </a:r>
            <a:endParaRPr sz="1600" dirty="0">
              <a:solidFill>
                <a:srgbClr val="434343"/>
              </a:solidFill>
              <a:latin typeface="Helvetica Neue"/>
              <a:ea typeface="Helvetica Neue"/>
              <a:cs typeface="Helvetica Neue"/>
              <a:sym typeface="Helvetica Neue"/>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Effect transition="in" filter="fade">
                                      <p:cBhvr>
                                        <p:cTn id="7" dur="1000"/>
                                        <p:tgtEl>
                                          <p:spTgt spid="1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xEl>
                                              <p:pRg st="1" end="1"/>
                                            </p:txEl>
                                          </p:spTgt>
                                        </p:tgtEl>
                                        <p:attrNameLst>
                                          <p:attrName>style.visibility</p:attrName>
                                        </p:attrNameLst>
                                      </p:cBhvr>
                                      <p:to>
                                        <p:strVal val="visible"/>
                                      </p:to>
                                    </p:set>
                                    <p:animEffect transition="in" filter="fade">
                                      <p:cBhvr>
                                        <p:cTn id="12" dur="1000"/>
                                        <p:tgtEl>
                                          <p:spTgt spid="1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ctrTitle"/>
          </p:nvPr>
        </p:nvSpPr>
        <p:spPr>
          <a:xfrm>
            <a:off x="152400" y="76200"/>
            <a:ext cx="7772400" cy="695400"/>
          </a:xfrm>
          <a:prstGeom prst="rect">
            <a:avLst/>
          </a:prstGeom>
        </p:spPr>
        <p:txBody>
          <a:bodyPr spcFirstLastPara="1" vert="horz" wrap="square" lIns="91425" tIns="91425" rIns="91425" bIns="91425" rtlCol="0" anchor="ctr" anchorCtr="0">
            <a:noAutofit/>
          </a:bodyPr>
          <a:lstStyle/>
          <a:p>
            <a:pPr algn="l">
              <a:spcBef>
                <a:spcPts val="0"/>
              </a:spcBef>
            </a:pPr>
            <a:r>
              <a:rPr lang="en"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Moderator Buttons</a:t>
            </a:r>
            <a:endParaRPr sz="30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5" name="Shape 125"/>
          <p:cNvSpPr txBox="1"/>
          <p:nvPr/>
        </p:nvSpPr>
        <p:spPr>
          <a:xfrm>
            <a:off x="274813" y="723688"/>
            <a:ext cx="8036700" cy="1653300"/>
          </a:xfrm>
          <a:prstGeom prst="rect">
            <a:avLst/>
          </a:prstGeom>
          <a:noFill/>
          <a:ln>
            <a:noFill/>
          </a:ln>
        </p:spPr>
        <p:txBody>
          <a:bodyPr spcFirstLastPara="1" wrap="square" lIns="91425" tIns="91425" rIns="91425" bIns="91425" anchor="ctr" anchorCtr="0">
            <a:noAutofit/>
          </a:bodyPr>
          <a:lstStyle/>
          <a:p>
            <a:pPr lvl="0"/>
            <a:r>
              <a:rPr lang="en-US" dirty="0">
                <a:solidFill>
                  <a:srgbClr val="434343"/>
                </a:solidFill>
              </a:rPr>
              <a:t>The moderator has some additional buttons that the attendees don't see. These are provided to help the moderator keep the list of Social Q&amp;A questions organized, but they're entirely optional. Some moderators use them, others choose not to. </a:t>
            </a:r>
            <a:endParaRPr sz="1800" dirty="0">
              <a:solidFill>
                <a:srgbClr val="434343"/>
              </a:solidFill>
            </a:endParaRPr>
          </a:p>
        </p:txBody>
      </p:sp>
      <p:pic>
        <p:nvPicPr>
          <p:cNvPr id="126" name="Shape 126"/>
          <p:cNvPicPr preferRelativeResize="0"/>
          <p:nvPr/>
        </p:nvPicPr>
        <p:blipFill>
          <a:blip r:embed="rId4">
            <a:alphaModFix/>
          </a:blip>
          <a:stretch>
            <a:fillRect/>
          </a:stretch>
        </p:blipFill>
        <p:spPr>
          <a:xfrm>
            <a:off x="357175" y="2473138"/>
            <a:ext cx="8429625" cy="1704975"/>
          </a:xfrm>
          <a:prstGeom prst="rect">
            <a:avLst/>
          </a:prstGeom>
          <a:noFill/>
          <a:ln>
            <a:noFill/>
          </a:ln>
        </p:spPr>
      </p:pic>
      <p:pic>
        <p:nvPicPr>
          <p:cNvPr id="5" name="Picture 4">
            <a:extLst>
              <a:ext uri="{FF2B5EF4-FFF2-40B4-BE49-F238E27FC236}">
                <a16:creationId xmlns:a16="http://schemas.microsoft.com/office/drawing/2014/main" id="{890DC3E1-E92D-4F30-AA67-9ACB8607276D}"/>
              </a:ext>
            </a:extLst>
          </p:cNvPr>
          <p:cNvPicPr>
            <a:picLocks noChangeAspect="1"/>
          </p:cNvPicPr>
          <p:nvPr/>
        </p:nvPicPr>
        <p:blipFill>
          <a:blip r:embed="rId5"/>
          <a:stretch>
            <a:fillRect/>
          </a:stretch>
        </p:blipFill>
        <p:spPr>
          <a:xfrm>
            <a:off x="7480663" y="4585780"/>
            <a:ext cx="1663337" cy="5577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10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1510</TotalTime>
  <Words>1076</Words>
  <Application>Microsoft Office PowerPoint</Application>
  <PresentationFormat>On-screen Show (16:9)</PresentationFormat>
  <Paragraphs>68</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Open Sans</vt:lpstr>
      <vt:lpstr>Calibri Light</vt:lpstr>
      <vt:lpstr>Arial</vt:lpstr>
      <vt:lpstr>Roboto Slab</vt:lpstr>
      <vt:lpstr>Helvetica Neue</vt:lpstr>
      <vt:lpstr>Calibri</vt:lpstr>
      <vt:lpstr>Office Theme</vt:lpstr>
      <vt:lpstr>PowerPoint Presentation</vt:lpstr>
      <vt:lpstr>Session Moderators</vt:lpstr>
      <vt:lpstr>PowerPoint Presentation</vt:lpstr>
      <vt:lpstr>How Attendees Participate</vt:lpstr>
      <vt:lpstr>Moderator Tool</vt:lpstr>
      <vt:lpstr>Moderator Basics</vt:lpstr>
      <vt:lpstr>BASICS OF THE SOCIAL Q&amp;A FEATURE</vt:lpstr>
      <vt:lpstr>How Social Q&amp;A Works</vt:lpstr>
      <vt:lpstr>Moderator Buttons</vt:lpstr>
      <vt:lpstr>Moderator Buttons</vt:lpstr>
      <vt:lpstr>How to Moderate Q&amp;A During Your Session </vt:lpstr>
      <vt:lpstr>Appending Answers</vt:lpstr>
      <vt:lpstr>Appending Answers</vt:lpstr>
      <vt:lpstr>FAQs</vt:lpstr>
      <vt:lpstr>FAQs</vt:lpstr>
      <vt:lpstr>FAQs</vt:lpstr>
      <vt:lpstr>FAQs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Kaylea Algire</cp:lastModifiedBy>
  <cp:revision>9</cp:revision>
  <dcterms:modified xsi:type="dcterms:W3CDTF">2019-02-08T20:59:02Z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37E0ADF4-D685-46C4-85DD-E514BB10FB76</vt:lpwstr>
  </property>
  <property fmtid="{D5CDD505-2E9C-101B-9397-08002B2CF9AE}" pid="3" name="ArticulatePath">
    <vt:lpwstr>https://accorg-my.sharepoint.com/personal/kalgire_acc_org/Documents/Faculty Development Work Group/ModeratorTrainingGuide_ACC</vt:lpwstr>
  </property>
</Properties>
</file>