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6" r:id="rId2"/>
    <p:sldId id="258" r:id="rId3"/>
    <p:sldId id="325" r:id="rId4"/>
    <p:sldId id="318" r:id="rId5"/>
    <p:sldId id="327" r:id="rId6"/>
    <p:sldId id="315" r:id="rId7"/>
    <p:sldId id="308" r:id="rId8"/>
    <p:sldId id="320" r:id="rId9"/>
    <p:sldId id="329" r:id="rId10"/>
    <p:sldId id="336" r:id="rId11"/>
    <p:sldId id="330" r:id="rId12"/>
    <p:sldId id="337" r:id="rId13"/>
    <p:sldId id="334" r:id="rId14"/>
    <p:sldId id="33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sha Henderson" initials="KH" lastIdx="8" clrIdx="0">
    <p:extLst>
      <p:ext uri="{19B8F6BF-5375-455C-9EA6-DF929625EA0E}">
        <p15:presenceInfo xmlns:p15="http://schemas.microsoft.com/office/powerpoint/2012/main" userId="S::khenderson@acc.org::4bc8a633-6748-4145-a36f-33da555eb1a7" providerId="AD"/>
      </p:ext>
    </p:extLst>
  </p:cmAuthor>
  <p:cmAuthor id="2" name="Helene  M. Brooks" initials="HMB" lastIdx="14" clrIdx="1">
    <p:extLst>
      <p:ext uri="{19B8F6BF-5375-455C-9EA6-DF929625EA0E}">
        <p15:presenceInfo xmlns:p15="http://schemas.microsoft.com/office/powerpoint/2012/main" userId="S-1-5-21-8915387-809467486-1777090905-3752" providerId="AD"/>
      </p:ext>
    </p:extLst>
  </p:cmAuthor>
  <p:cmAuthor id="3" name="David C. Buckman" initials="DCB" lastIdx="28" clrIdx="2">
    <p:extLst>
      <p:ext uri="{19B8F6BF-5375-455C-9EA6-DF929625EA0E}">
        <p15:presenceInfo xmlns:p15="http://schemas.microsoft.com/office/powerpoint/2012/main" userId="S-1-5-21-8915387-809467486-1777090905-11621" providerId="AD"/>
      </p:ext>
    </p:extLst>
  </p:cmAuthor>
  <p:cmAuthor id="4" name="Kristen Doermann" initials="KD" lastIdx="13" clrIdx="3">
    <p:extLst>
      <p:ext uri="{19B8F6BF-5375-455C-9EA6-DF929625EA0E}">
        <p15:presenceInfo xmlns:p15="http://schemas.microsoft.com/office/powerpoint/2012/main" userId="S::Kdoerman@acc.org::6664286b-c902-4cde-b049-760fbb120f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8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1166A6-1EE4-42FC-8C79-C2D497364048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B42AF1-E477-4CD7-B8C0-0A37AD5D8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5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Secondly, to participate in the CMP you must purchase the relevant SAP.  Your purchase provides you with 5 years of access.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2AF1-E477-4CD7-B8C0-0A37AD5D8E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[read slide]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42AF1-E477-4CD7-B8C0-0A37AD5D8E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3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your final step in participating is to [read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mentioned “no consequences” several times in this presentation, so let’s talk about it a little more in depth…..[read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7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[read slide]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With all this talk of passing, you may be wondering what happens if you DON’T pass.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lvl="0" algn="l"/>
            <a:r>
              <a:rPr lang="en-US" dirty="0">
                <a:solidFill>
                  <a:schemeClr val="tx1"/>
                </a:solidFill>
              </a:rPr>
              <a:t>For Cardiovascular Disease, starting in 2020, </a:t>
            </a:r>
            <a:r>
              <a:rPr lang="en-US" dirty="0">
                <a:latin typeface="Arial Narrow"/>
                <a:cs typeface="Arial Narrow"/>
              </a:rPr>
              <a:t>you must pass the CMP performance assessment </a:t>
            </a:r>
            <a:r>
              <a:rPr lang="en-US" i="1" u="sng" dirty="0">
                <a:latin typeface="Arial Narrow"/>
                <a:cs typeface="Arial Narrow"/>
              </a:rPr>
              <a:t>every year</a:t>
            </a:r>
            <a:r>
              <a:rPr lang="en-US" u="sng" dirty="0">
                <a:latin typeface="Arial Narrow"/>
                <a:cs typeface="Arial Narrow"/>
              </a:rPr>
              <a:t> </a:t>
            </a:r>
            <a:r>
              <a:rPr lang="en-US" dirty="0">
                <a:latin typeface="Arial Narrow"/>
                <a:cs typeface="Arial Narrow"/>
              </a:rPr>
              <a:t>to be considered as meeting your assessment requirement.  You get </a:t>
            </a:r>
            <a:r>
              <a:rPr lang="en-US" i="1" u="sng" dirty="0">
                <a:latin typeface="Arial Narrow"/>
                <a:cs typeface="Arial Narrow"/>
              </a:rPr>
              <a:t>2 chances </a:t>
            </a:r>
            <a:r>
              <a:rPr lang="en-US" dirty="0">
                <a:latin typeface="Arial Narrow"/>
                <a:cs typeface="Arial Narrow"/>
              </a:rPr>
              <a:t>to pass each year.</a:t>
            </a:r>
          </a:p>
          <a:p>
            <a:pPr lvl="0" algn="l"/>
            <a:endParaRPr lang="en-US" dirty="0">
              <a:latin typeface="Arial Narrow"/>
              <a:cs typeface="Arial Narrow"/>
            </a:endParaRPr>
          </a:p>
          <a:p>
            <a:pPr lvl="0" algn="l"/>
            <a:r>
              <a:rPr lang="en-US" dirty="0">
                <a:latin typeface="Arial Narrow"/>
                <a:cs typeface="Arial Narrow"/>
              </a:rPr>
              <a:t>If you do not pass a CMP performance assessment you must meet your assessment requirement by passing either ABIM’S new 2-year Knowledge Check In or the 10-year exam.  After passing one of ABIM’S alternatives, you can then return to the CMP.  </a:t>
            </a:r>
          </a:p>
          <a:p>
            <a:pPr algn="l"/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No Consequences CMPs (IV, EP, and HF), if you don’t pass in 2020 you will still be counted as meeting your assessment requirement because 2020 is a No Consequences year.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C1C5-455F-4B9C-91C9-C9910153F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137D-F90E-4235-87B2-0D150493F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C1D8-3B53-4F05-8308-695E577FE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825D-CDED-4C9A-B57A-EDCC35A7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E8FE-DC1C-4DEF-A9E9-4B2A703E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942F-235C-40F8-879A-33D9FC5F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156B-1E6E-40E2-8642-176D139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3FD9F-95DB-4C95-89C4-EB1AF6EFC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F8102-4017-4286-9383-20FE9B4C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C588-6250-4035-A177-F9623655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3BE0-D02D-45E5-8044-4AEF052F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3DAC4-43B7-433A-AC8A-AF811B023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3BD6D-877A-4EC8-B719-A61961E79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37B0-6A8E-4AEE-A01A-F2045544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BF817-F66E-42A1-8411-D90335D6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8C61-6698-4A6C-AED3-34FD92DD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0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6534-52A2-DB47-A451-8FDF408F5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089F1A55-C7A6-154B-ABB4-A6DAC254B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0032"/>
            <a:ext cx="10515600" cy="1325563"/>
          </a:xfrm>
        </p:spPr>
        <p:txBody>
          <a:bodyPr/>
          <a:lstStyle/>
          <a:p>
            <a:endParaRPr lang="en-US" b="1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DFB09F-7D8D-B24E-B1D1-9DDFA6CB81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75596"/>
            <a:ext cx="10515600" cy="4601369"/>
          </a:xfrm>
        </p:spPr>
        <p:txBody>
          <a:bodyPr/>
          <a:lstStyle/>
          <a:p>
            <a:endParaRPr lang="en-US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0706-394F-4A02-AE1C-28F79A28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763C-FE7A-46AA-85DF-E22C4E2A4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3DE77-0584-4543-B3EB-C8C5C508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846F-B2D3-4DAF-B295-2A378500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FEB25-7637-4CF4-B213-92EC5A77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AC66-1599-4FAB-8C95-0EB93BF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4251E-31ED-4BDF-94EA-8DB732E3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8B81-8829-40F5-9C10-20B57E56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474C9-D550-4D0C-B35D-5E285F93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7CC9-3397-4FDC-9A40-0408E049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5D05-025D-4952-8F96-A347315A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AD48-F656-41C1-B8A8-F33EA023B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B675D-C9BB-44D4-9B87-97D57D5F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A0DA6-3A99-4BF2-9C6C-5D904223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013A1-3AD2-40DD-A986-3FBD20C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4ADC8-3D00-4158-A45D-6808FA4B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9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8262-4677-451A-A102-B9175F00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59A36-E9C6-4D12-BE8E-24714700D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0557A-0FB5-4873-8377-894406CB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BF7D6-0A50-4876-8A1D-81B1C97F7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2A542-E3B0-401B-9233-D28B6F4D5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5294F-9BC5-4EAA-8E1F-47CA8D58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FD384-9650-4073-A4CF-64C8C8F1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8237A-14C3-4ACE-A04E-B6AD746C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BA2B-D6E2-4200-8ECB-1A403434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5E851-D9F7-41CB-9EE2-B53A533A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A12B0-7DBC-471E-AC72-7DD05790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E170A-E137-45DC-B81D-0687A1E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8621F-B5F0-4597-8983-B45E0E6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ECF69-084C-48EB-801F-CECD9A95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508A5-64CB-42D5-B48E-E4DB74B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9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F70C-A1E1-4BD5-AD23-E845C931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74C4-11A4-49A4-8741-A08FCE33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14B08-9377-41FB-8767-081C620E9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55E6A-B279-4C36-8B22-F687E5A5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472A0-E2FD-43A2-806F-8DE09762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253C7-7C4D-4EF1-B964-6B88C0E4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5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6E53-26D2-440C-8F69-38C992E5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16B72-47AC-4EE6-90FE-0320FCE7B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4AD6-F8AB-4065-8AA0-4D83D63B9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496C1-1DE0-4290-A3DC-AEAAEE13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24303-AF45-4EDB-898E-85361AC1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AD611-611D-4C3E-B6A4-EA3FE95E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E5B72-215A-4209-BBAF-27890E07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9993-05A3-45E8-AAE7-8628641A0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1A88C-98F4-4133-BCF1-D2DB0B652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1739-728C-448D-97F2-519292C83AEB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B5806-4913-4DC8-9C75-A405DE0C1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FDF0-B79C-4CF8-82A0-4BA0A44EE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2390-6F26-4979-804F-F56BB60B8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im.org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author-appsupport.dev.acc.org/education-and-meetings/products-and-resources/accsap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AFA41-A197-4A29-AEDE-A0F387BA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0"/>
            <a:ext cx="12192000" cy="68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B59B-8320-46C8-BBAC-1EA7AC56A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2417" y="69305"/>
            <a:ext cx="11379200" cy="16766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WHAT DOES 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“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NO CONSEQUENCES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” </a:t>
            </a: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MEAN FOR THE CMP?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3FBF-1E9D-4B1E-A929-ABFBA94F6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78161" y="1624080"/>
            <a:ext cx="3699911" cy="4800383"/>
          </a:xfrm>
        </p:spPr>
        <p:txBody>
          <a:bodyPr>
            <a:noAutofit/>
          </a:bodyPr>
          <a:lstStyle/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2020 is a “no consequences” year for IV, EP &amp; HF.  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AS LONG AS YOU PARTICIPATE IN THE CMP, </a:t>
            </a:r>
            <a:r>
              <a:rPr lang="en-US" sz="1600" dirty="0">
                <a:latin typeface="Arial Narrow" panose="020B0606020202030204" pitchFamily="34" charset="0"/>
              </a:rPr>
              <a:t>you will be considered as meeting your assessment requirement. Participation includes: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Arial Narrow" panose="020B0606020202030204" pitchFamily="34" charset="0"/>
              </a:rPr>
              <a:t>Spending 7 hours learning/engaging/answering all Practice questions and scoring 70% or better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Taking the CMP Performance Assessment.</a:t>
            </a:r>
            <a:endParaRPr lang="en-US" sz="1600" strike="sngStrike" dirty="0">
              <a:latin typeface="Arial Narrow" panose="020B0606020202030204" pitchFamily="34" charset="0"/>
            </a:endParaRPr>
          </a:p>
          <a:p>
            <a:pPr marL="342891" indent="-342891">
              <a:lnSpc>
                <a:spcPct val="100000"/>
              </a:lnSpc>
              <a:buFont typeface="+mj-lt"/>
              <a:buAutoNum type="arabicPeriod"/>
            </a:pPr>
            <a:endParaRPr lang="en-US" sz="16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marL="342891" indent="-342891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IF YOU ARE SUCCESSFUL </a:t>
            </a:r>
            <a:r>
              <a:rPr lang="en-US" sz="1600" dirty="0">
                <a:latin typeface="Arial Narrow" panose="020B0606020202030204" pitchFamily="34" charset="0"/>
              </a:rPr>
              <a:t>on the CMP Performance Assessment in 2020, </a:t>
            </a:r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IT WILL COUNT AS A PASS.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77E70-EFE5-4C63-A7A3-9C8CF02564C3}"/>
              </a:ext>
            </a:extLst>
          </p:cNvPr>
          <p:cNvSpPr/>
          <p:nvPr/>
        </p:nvSpPr>
        <p:spPr>
          <a:xfrm>
            <a:off x="512417" y="1547578"/>
            <a:ext cx="6811281" cy="4581831"/>
          </a:xfrm>
          <a:prstGeom prst="rect">
            <a:avLst/>
          </a:prstGeom>
          <a:solidFill>
            <a:srgbClr val="00206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2020 IS A</a:t>
            </a:r>
          </a:p>
          <a:p>
            <a:pPr algn="ctr"/>
            <a:r>
              <a:rPr lang="en-US" sz="2200" b="1" dirty="0"/>
              <a:t>NO CONSEQUENCES </a:t>
            </a:r>
            <a:r>
              <a:rPr lang="en-US" sz="2200" dirty="0"/>
              <a:t>YEAR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1900" b="1" dirty="0"/>
              <a:t>No Need to Pass a Performance Assessment for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33F4E-B564-4BA7-B2D4-9CCC3070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08" y="2783985"/>
            <a:ext cx="5655707" cy="2553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FDF645-1088-4629-91E3-0FD1431D9557}"/>
              </a:ext>
            </a:extLst>
          </p:cNvPr>
          <p:cNvSpPr/>
          <p:nvPr/>
        </p:nvSpPr>
        <p:spPr>
          <a:xfrm>
            <a:off x="2837238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DD58F-6704-4B84-A408-0DDB5E3FF7A3}"/>
              </a:ext>
            </a:extLst>
          </p:cNvPr>
          <p:cNvSpPr/>
          <p:nvPr/>
        </p:nvSpPr>
        <p:spPr>
          <a:xfrm>
            <a:off x="4813376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0974D-EEEC-46A4-B37D-9CD3EA4F7D9A}"/>
              </a:ext>
            </a:extLst>
          </p:cNvPr>
          <p:cNvSpPr/>
          <p:nvPr/>
        </p:nvSpPr>
        <p:spPr>
          <a:xfrm>
            <a:off x="1133807" y="4371743"/>
            <a:ext cx="1733979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INTERVENTIONAL CARDIOLOGY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7C5A-C641-4773-8E5D-F1DCBE5AD197}"/>
              </a:ext>
            </a:extLst>
          </p:cNvPr>
          <p:cNvSpPr/>
          <p:nvPr/>
        </p:nvSpPr>
        <p:spPr>
          <a:xfrm>
            <a:off x="2991702" y="4371742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ELECTROPHYSIOLOGY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2BF0-3792-4DA5-9A1C-DBA84580368A}"/>
              </a:ext>
            </a:extLst>
          </p:cNvPr>
          <p:cNvSpPr/>
          <p:nvPr/>
        </p:nvSpPr>
        <p:spPr>
          <a:xfrm>
            <a:off x="4982708" y="4376859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C90B"/>
                </a:solidFill>
                <a:latin typeface="Arial Narrow" panose="020B0606020202030204" pitchFamily="34" charset="0"/>
              </a:rPr>
              <a:t>ADVANCED HEART FAILURE &amp; TRANSPLANT CARDIOLOGY</a:t>
            </a:r>
          </a:p>
        </p:txBody>
      </p:sp>
    </p:spTree>
    <p:extLst>
      <p:ext uri="{BB962C8B-B14F-4D97-AF65-F5344CB8AC3E}">
        <p14:creationId xmlns:p14="http://schemas.microsoft.com/office/powerpoint/2010/main" val="15004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B59B-8320-46C8-BBAC-1EA7AC56A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2417" y="69305"/>
            <a:ext cx="11379200" cy="16766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WHAT DOES 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“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NO CONSEQUENCES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” </a:t>
            </a: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MEAN FOR THE CMP?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3FBF-1E9D-4B1E-A929-ABFBA94F6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3813" y="1623158"/>
            <a:ext cx="4459118" cy="4800383"/>
          </a:xfrm>
        </p:spPr>
        <p:txBody>
          <a:bodyPr>
            <a:noAutofit/>
          </a:bodyPr>
          <a:lstStyle/>
          <a:p>
            <a:pPr marL="455613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US" sz="1700" dirty="0">
                <a:latin typeface="Arial Narrow" panose="020B0606020202030204" pitchFamily="34" charset="0"/>
              </a:rPr>
              <a:t>If you are </a:t>
            </a:r>
            <a:r>
              <a:rPr lang="en-US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NOT SUCCESSFUL </a:t>
            </a:r>
            <a:r>
              <a:rPr lang="en-US" sz="1700" dirty="0">
                <a:latin typeface="Arial Narrow" panose="020B0606020202030204" pitchFamily="34" charset="0"/>
              </a:rPr>
              <a:t>and your </a:t>
            </a:r>
            <a:r>
              <a:rPr lang="en-US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EXAM WAS DUE IN 2020, YOU WILL BE CONSIDERED AS MEETING YOUR ASSESSMENT REQUIREMENT </a:t>
            </a:r>
            <a:r>
              <a:rPr lang="en-US" sz="1700" dirty="0">
                <a:latin typeface="Arial Narrow" panose="020B0606020202030204" pitchFamily="34" charset="0"/>
              </a:rPr>
              <a:t>and you can continue to participate in the CMP. </a:t>
            </a:r>
          </a:p>
          <a:p>
            <a:pPr marL="455613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US" sz="1700" dirty="0">
                <a:latin typeface="Arial Narrow" panose="020B0606020202030204" pitchFamily="34" charset="0"/>
              </a:rPr>
              <a:t>In </a:t>
            </a:r>
            <a:r>
              <a:rPr lang="en-US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2021 AND BEYOND, YOU MUST </a:t>
            </a:r>
            <a:r>
              <a:rPr lang="en-US" sz="17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PASS</a:t>
            </a:r>
            <a:r>
              <a:rPr lang="en-US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1700" dirty="0">
                <a:latin typeface="Arial Narrow" panose="020B0606020202030204" pitchFamily="34" charset="0"/>
              </a:rPr>
              <a:t>either the first or second offering of the performance assessment to be considered as meeting your assessment requirement.</a:t>
            </a:r>
          </a:p>
          <a:p>
            <a:pPr marL="455613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en-US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‘NO CONSEQUENCES” YEAR </a:t>
            </a:r>
            <a:r>
              <a:rPr lang="en-US" sz="17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DOESN'T MEAN YOU CAN SKIP THE ASSESSMENT</a:t>
            </a:r>
            <a:r>
              <a:rPr lang="en-US" sz="1700" b="1" u="sng" dirty="0">
                <a:solidFill>
                  <a:srgbClr val="00B0F0"/>
                </a:solidFill>
                <a:latin typeface="Arial Narrow" panose="020B0606020202030204" pitchFamily="34" charset="0"/>
              </a:rPr>
              <a:t>. </a:t>
            </a:r>
            <a:r>
              <a:rPr lang="en-US" sz="1700" dirty="0">
                <a:latin typeface="Arial Narrow" panose="020B0606020202030204" pitchFamily="34" charset="0"/>
              </a:rPr>
              <a:t>If you skip it, and your certification expires in 2020, your status will change to Not Certified.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C8D37-C1D1-443C-BB2B-CC512F2B91C3}"/>
              </a:ext>
            </a:extLst>
          </p:cNvPr>
          <p:cNvSpPr/>
          <p:nvPr/>
        </p:nvSpPr>
        <p:spPr>
          <a:xfrm>
            <a:off x="455852" y="1547578"/>
            <a:ext cx="6811281" cy="4581831"/>
          </a:xfrm>
          <a:prstGeom prst="rect">
            <a:avLst/>
          </a:prstGeom>
          <a:solidFill>
            <a:srgbClr val="00206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2020 IS A</a:t>
            </a:r>
          </a:p>
          <a:p>
            <a:pPr algn="ctr"/>
            <a:r>
              <a:rPr lang="en-US" sz="2200" b="1" dirty="0"/>
              <a:t>NO CONSEQUENCES </a:t>
            </a:r>
            <a:r>
              <a:rPr lang="en-US" sz="2200" dirty="0"/>
              <a:t>YEAR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1900" b="1" dirty="0"/>
              <a:t>No Need to Pass a Performance Assessment for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FD9EB-025F-43C2-B46E-EB2F7414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43" y="2783985"/>
            <a:ext cx="5655707" cy="2553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21CD74-029F-49A3-AB93-41FCA5AE10AE}"/>
              </a:ext>
            </a:extLst>
          </p:cNvPr>
          <p:cNvSpPr/>
          <p:nvPr/>
        </p:nvSpPr>
        <p:spPr>
          <a:xfrm>
            <a:off x="2780673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D64E9-704F-49A2-B2AC-55D232AB6B5A}"/>
              </a:ext>
            </a:extLst>
          </p:cNvPr>
          <p:cNvSpPr/>
          <p:nvPr/>
        </p:nvSpPr>
        <p:spPr>
          <a:xfrm>
            <a:off x="4756811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32441-5F37-4CBD-BACA-9E5BEB2D9003}"/>
              </a:ext>
            </a:extLst>
          </p:cNvPr>
          <p:cNvSpPr/>
          <p:nvPr/>
        </p:nvSpPr>
        <p:spPr>
          <a:xfrm>
            <a:off x="1077242" y="4371743"/>
            <a:ext cx="1733979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INTERVENTIONAL CARDIOLOGY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F42E2-88E5-46C8-97AA-E7A5F8BB0D8C}"/>
              </a:ext>
            </a:extLst>
          </p:cNvPr>
          <p:cNvSpPr/>
          <p:nvPr/>
        </p:nvSpPr>
        <p:spPr>
          <a:xfrm>
            <a:off x="2935137" y="4371742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ELECTROPHYSIOLOGY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DFEF6A-A744-481B-86BC-FE8E38C4A88F}"/>
              </a:ext>
            </a:extLst>
          </p:cNvPr>
          <p:cNvSpPr/>
          <p:nvPr/>
        </p:nvSpPr>
        <p:spPr>
          <a:xfrm>
            <a:off x="4926143" y="4376859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C90B"/>
                </a:solidFill>
                <a:latin typeface="Arial Narrow" panose="020B0606020202030204" pitchFamily="34" charset="0"/>
              </a:rPr>
              <a:t>ADVANCED HEART FAILURE &amp; TRANSPLANT CARDIOLOGY</a:t>
            </a:r>
          </a:p>
        </p:txBody>
      </p:sp>
    </p:spTree>
    <p:extLst>
      <p:ext uri="{BB962C8B-B14F-4D97-AF65-F5344CB8AC3E}">
        <p14:creationId xmlns:p14="http://schemas.microsoft.com/office/powerpoint/2010/main" val="122544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50A5EB-01F2-4789-8531-C14572CDCEFB}"/>
              </a:ext>
            </a:extLst>
          </p:cNvPr>
          <p:cNvSpPr/>
          <p:nvPr/>
        </p:nvSpPr>
        <p:spPr>
          <a:xfrm>
            <a:off x="1062206" y="1495921"/>
            <a:ext cx="2802193" cy="4581831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2020 IS A </a:t>
            </a:r>
          </a:p>
          <a:p>
            <a:pPr algn="ctr"/>
            <a:r>
              <a:rPr lang="en-US" sz="2200" b="1" dirty="0"/>
              <a:t>REGULAR YEAR</a:t>
            </a:r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r>
              <a:rPr lang="en-US" sz="1700" b="1" dirty="0"/>
              <a:t>You must PASS a Performance Assessment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AD0E5-5CB1-4B78-ADEC-58558166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39" y="2620931"/>
            <a:ext cx="1702526" cy="2553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DBFEF9-5EB2-4D11-B39F-0EC75B86750A}"/>
              </a:ext>
            </a:extLst>
          </p:cNvPr>
          <p:cNvSpPr/>
          <p:nvPr/>
        </p:nvSpPr>
        <p:spPr>
          <a:xfrm>
            <a:off x="4376185" y="1495921"/>
            <a:ext cx="6811281" cy="4581831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2020 IS A</a:t>
            </a:r>
          </a:p>
          <a:p>
            <a:pPr algn="ctr"/>
            <a:r>
              <a:rPr lang="en-US" sz="2200" b="1" dirty="0"/>
              <a:t>NO CONSEQUENCES </a:t>
            </a:r>
            <a:r>
              <a:rPr lang="en-US" sz="2200" dirty="0"/>
              <a:t>YEAR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1900" b="1" dirty="0"/>
              <a:t>NO NEED to Pass a Performance Assessment for 2020.</a:t>
            </a:r>
          </a:p>
          <a:p>
            <a:pPr algn="ctr"/>
            <a:r>
              <a:rPr lang="en-US" sz="1500" b="1" i="1" dirty="0"/>
              <a:t>You must PASS in 2021 &amp; beyond.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CE967-85E4-41AF-BF7E-9AA439A0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76" y="2732328"/>
            <a:ext cx="5655707" cy="2553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37E2A6-5911-41EE-AA20-0ABBF4BEEE22}"/>
              </a:ext>
            </a:extLst>
          </p:cNvPr>
          <p:cNvSpPr/>
          <p:nvPr/>
        </p:nvSpPr>
        <p:spPr>
          <a:xfrm>
            <a:off x="6701006" y="2732328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36081-C561-4964-9AEC-F3F75E31A606}"/>
              </a:ext>
            </a:extLst>
          </p:cNvPr>
          <p:cNvSpPr/>
          <p:nvPr/>
        </p:nvSpPr>
        <p:spPr>
          <a:xfrm>
            <a:off x="8677144" y="2732328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60226F-3C81-43E1-87BA-F8D77B992850}"/>
              </a:ext>
            </a:extLst>
          </p:cNvPr>
          <p:cNvSpPr/>
          <p:nvPr/>
        </p:nvSpPr>
        <p:spPr>
          <a:xfrm>
            <a:off x="4981004" y="4320086"/>
            <a:ext cx="1733979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INTERVENTIONAL CARDIOLOGY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C5316-0548-4911-B36C-9CAD45D650B3}"/>
              </a:ext>
            </a:extLst>
          </p:cNvPr>
          <p:cNvSpPr/>
          <p:nvPr/>
        </p:nvSpPr>
        <p:spPr>
          <a:xfrm>
            <a:off x="6895461" y="4320085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ELECTROPHYSIOLOGY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3A9DD-B174-43DA-95D9-DCF11AEC873A}"/>
              </a:ext>
            </a:extLst>
          </p:cNvPr>
          <p:cNvSpPr/>
          <p:nvPr/>
        </p:nvSpPr>
        <p:spPr>
          <a:xfrm>
            <a:off x="8846476" y="4325202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C90B"/>
                </a:solidFill>
                <a:latin typeface="Arial Narrow" panose="020B0606020202030204" pitchFamily="34" charset="0"/>
              </a:rPr>
              <a:t>ADVANCED HEART FAILURE &amp; TRANSPLANT CARDIOLOGY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B31DC3-931F-478D-9C3C-2B497190D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0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WHICH CMPs ARE </a:t>
            </a: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NO CONSEQUENCES* 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IN 2020</a:t>
            </a: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1EBB80-EBF7-4EE1-ADFB-554C2739BAC3}"/>
              </a:ext>
            </a:extLst>
          </p:cNvPr>
          <p:cNvSpPr/>
          <p:nvPr/>
        </p:nvSpPr>
        <p:spPr>
          <a:xfrm>
            <a:off x="1538717" y="4129691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CARDIOVASCULAR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99B01-5C37-40A9-88CE-9E2B234F14FD}"/>
              </a:ext>
            </a:extLst>
          </p:cNvPr>
          <p:cNvSpPr txBox="1"/>
          <p:nvPr/>
        </p:nvSpPr>
        <p:spPr>
          <a:xfrm>
            <a:off x="2305878" y="6241775"/>
            <a:ext cx="7185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*A “No Consequences” year doesn’t mean you can skip the assessment. If you skip it, and your certification expires in 2020, your status will change to Not Certified.  </a:t>
            </a:r>
          </a:p>
        </p:txBody>
      </p:sp>
    </p:spTree>
    <p:extLst>
      <p:ext uri="{BB962C8B-B14F-4D97-AF65-F5344CB8AC3E}">
        <p14:creationId xmlns:p14="http://schemas.microsoft.com/office/powerpoint/2010/main" val="236663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43AE83-7881-4270-B6DF-26A70B82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39" y="2620931"/>
            <a:ext cx="1702526" cy="255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07AC-137F-4B27-AB3D-D3C19BFA8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325" y="250032"/>
            <a:ext cx="11398876" cy="1325563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WHAT HAPPENS </a:t>
            </a:r>
            <a:r>
              <a:rPr lang="en-US" sz="2900" b="1" dirty="0">
                <a:solidFill>
                  <a:srgbClr val="0070C0"/>
                </a:solidFill>
                <a:latin typeface="Arial Narrow" panose="020B0606020202030204" pitchFamily="34" charset="0"/>
              </a:rPr>
              <a:t>IF I DON’T PASS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THE CMP PERFORMANCE ASSESSMENT?</a:t>
            </a:r>
            <a:endParaRPr lang="en-US" sz="2900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14652-3BC7-4CF1-994E-F8262D2CDC0F}"/>
              </a:ext>
            </a:extLst>
          </p:cNvPr>
          <p:cNvSpPr/>
          <p:nvPr/>
        </p:nvSpPr>
        <p:spPr>
          <a:xfrm>
            <a:off x="5078028" y="1931153"/>
            <a:ext cx="5752729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Arial Narrow"/>
                <a:cs typeface="Arial Narrow"/>
              </a:rPr>
              <a:t>For Cardiovascular Disease (ACCSAP), you </a:t>
            </a:r>
            <a:r>
              <a:rPr lang="en-US" sz="2133" b="1" dirty="0">
                <a:solidFill>
                  <a:srgbClr val="0070C0"/>
                </a:solidFill>
                <a:latin typeface="Arial Narrow"/>
                <a:cs typeface="Arial Narrow"/>
              </a:rPr>
              <a:t>MUST PASS THE CMP PERFORMANCE ASSESSMENT </a:t>
            </a:r>
            <a:r>
              <a:rPr lang="en-US" sz="2133" b="1" i="1" u="sng" dirty="0">
                <a:solidFill>
                  <a:srgbClr val="0070C0"/>
                </a:solidFill>
                <a:latin typeface="Arial Narrow"/>
                <a:cs typeface="Arial Narrow"/>
              </a:rPr>
              <a:t>EVERY YEAR</a:t>
            </a:r>
            <a:r>
              <a:rPr lang="en-US" sz="2133" b="1" u="sng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133" dirty="0">
                <a:latin typeface="Arial Narrow"/>
                <a:cs typeface="Arial Narrow"/>
              </a:rPr>
              <a:t>to be considered as meeting your assessment requirement.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latin typeface="Arial Narrow"/>
              <a:cs typeface="Arial Narrow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Arial Narrow"/>
                <a:cs typeface="Arial Narrow"/>
              </a:rPr>
              <a:t>You get </a:t>
            </a:r>
            <a:r>
              <a:rPr lang="en-US" sz="2133" b="1" i="1" u="sng" dirty="0">
                <a:solidFill>
                  <a:srgbClr val="0070C0"/>
                </a:solidFill>
                <a:latin typeface="Arial Narrow"/>
                <a:cs typeface="Arial Narrow"/>
              </a:rPr>
              <a:t>2 CHANCES </a:t>
            </a:r>
            <a:r>
              <a:rPr lang="en-US" sz="2133" b="1" dirty="0">
                <a:solidFill>
                  <a:srgbClr val="0070C0"/>
                </a:solidFill>
                <a:latin typeface="Arial Narrow"/>
                <a:cs typeface="Arial Narrow"/>
              </a:rPr>
              <a:t>TO PASS EACH YEAR.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b="1" dirty="0">
              <a:solidFill>
                <a:srgbClr val="A8B846"/>
              </a:solidFill>
              <a:latin typeface="Arial Narrow"/>
              <a:cs typeface="Arial Narrow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srgbClr val="0070C0"/>
                </a:solidFill>
                <a:latin typeface="Arial Narrow"/>
                <a:cs typeface="Arial Narrow"/>
              </a:rPr>
              <a:t>IF YOU DO NOT PASS A CMP PERFORMANCE ASSESSMENT</a:t>
            </a:r>
            <a:r>
              <a:rPr lang="en-US" sz="2133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133" dirty="0">
                <a:latin typeface="Arial Narrow"/>
                <a:cs typeface="Arial Narrow"/>
              </a:rPr>
              <a:t>you have the option to meet your assessment requirement by passing an ABIM assessment.  After passing one of ABIM’s alternatives, you can then return to the CMP.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E5E99-6FAF-4CD2-B215-ADF974CAC279}"/>
              </a:ext>
            </a:extLst>
          </p:cNvPr>
          <p:cNvSpPr/>
          <p:nvPr/>
        </p:nvSpPr>
        <p:spPr>
          <a:xfrm>
            <a:off x="1354438" y="1495921"/>
            <a:ext cx="2802193" cy="4581831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2020 IS A </a:t>
            </a:r>
          </a:p>
          <a:p>
            <a:pPr algn="ctr"/>
            <a:r>
              <a:rPr lang="en-US" sz="1900" b="1" dirty="0"/>
              <a:t>REGULAR YEAR</a:t>
            </a:r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endParaRPr lang="en-US" sz="1900" b="1" dirty="0"/>
          </a:p>
          <a:p>
            <a:pPr algn="ctr"/>
            <a:r>
              <a:rPr lang="en-US" sz="1900" b="1" dirty="0"/>
              <a:t>You must PASS a Performance 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522FCD-D912-41FB-B566-0F033E92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71" y="2620931"/>
            <a:ext cx="1702526" cy="25537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B0BAD1-B789-4ECA-BAD6-23459CD2B596}"/>
              </a:ext>
            </a:extLst>
          </p:cNvPr>
          <p:cNvSpPr/>
          <p:nvPr/>
        </p:nvSpPr>
        <p:spPr>
          <a:xfrm>
            <a:off x="1790958" y="4129691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380469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07AC-137F-4B27-AB3D-D3C19BFA8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325" y="250032"/>
            <a:ext cx="11398876" cy="1325563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WHAT HAPPENS </a:t>
            </a:r>
            <a:r>
              <a:rPr lang="en-US" sz="2900" b="1" dirty="0">
                <a:solidFill>
                  <a:srgbClr val="0070C0"/>
                </a:solidFill>
                <a:latin typeface="Arial Narrow" panose="020B0606020202030204" pitchFamily="34" charset="0"/>
              </a:rPr>
              <a:t>IF I DON’T PASS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THE CMP PERFORMANCE ASSESSMENT?</a:t>
            </a:r>
            <a:endParaRPr lang="en-US" sz="2900" dirty="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14652-3BC7-4CF1-994E-F8262D2CDC0F}"/>
              </a:ext>
            </a:extLst>
          </p:cNvPr>
          <p:cNvSpPr/>
          <p:nvPr/>
        </p:nvSpPr>
        <p:spPr>
          <a:xfrm>
            <a:off x="7299606" y="1340910"/>
            <a:ext cx="451060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>
                <a:solidFill>
                  <a:srgbClr val="0070C0"/>
                </a:solidFill>
                <a:latin typeface="Arial Narrow"/>
              </a:rPr>
              <a:t>For IV, EP, and HF Only:</a:t>
            </a:r>
          </a:p>
          <a:p>
            <a:pPr lvl="0"/>
            <a:r>
              <a:rPr lang="en-US" sz="2000" b="1" dirty="0">
                <a:latin typeface="Arial Narrow"/>
                <a:cs typeface="Arial Narrow"/>
              </a:rPr>
              <a:t>In 2020:  </a:t>
            </a:r>
            <a:r>
              <a:rPr lang="en-US" sz="1600" dirty="0">
                <a:latin typeface="Arial Narrow"/>
                <a:cs typeface="Arial Narrow"/>
              </a:rPr>
              <a:t>If you don’t pass in 2020, you will still be counted as meeting your assessment requirement </a:t>
            </a:r>
            <a:r>
              <a:rPr lang="en-US" sz="1600" b="1" dirty="0">
                <a:solidFill>
                  <a:srgbClr val="0070C0"/>
                </a:solidFill>
                <a:latin typeface="Arial Narrow"/>
                <a:cs typeface="Arial Narrow"/>
              </a:rPr>
              <a:t>BECAUSE 2020 IS A “NO CONSEQUENCES” YEAR </a:t>
            </a:r>
            <a:r>
              <a:rPr lang="en-US" sz="1600" dirty="0">
                <a:latin typeface="Arial Narrow"/>
                <a:cs typeface="Arial Narrow"/>
              </a:rPr>
              <a:t>for these specialties</a:t>
            </a:r>
            <a:r>
              <a:rPr lang="en-US" sz="1600" dirty="0"/>
              <a:t>. </a:t>
            </a:r>
          </a:p>
          <a:p>
            <a:pPr lvl="0"/>
            <a:endParaRPr lang="en-US" sz="1600" dirty="0">
              <a:latin typeface="Arial Narrow"/>
              <a:cs typeface="Arial Narrow"/>
            </a:endParaRPr>
          </a:p>
          <a:p>
            <a:pPr lvl="0"/>
            <a:r>
              <a:rPr lang="en-US" sz="2000" b="1" dirty="0">
                <a:latin typeface="Arial Narrow"/>
              </a:rPr>
              <a:t>In 2021 &amp; Beyond: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/>
                <a:cs typeface="Arial Narrow"/>
              </a:rPr>
              <a:t>You </a:t>
            </a:r>
            <a:r>
              <a:rPr lang="en-US" sz="1600" b="1" dirty="0">
                <a:solidFill>
                  <a:srgbClr val="0070C0"/>
                </a:solidFill>
                <a:latin typeface="Arial Narrow"/>
                <a:cs typeface="Arial Narrow"/>
              </a:rPr>
              <a:t>MUST PASS THE CMP PERFORMANCE ASSESSMENT </a:t>
            </a:r>
            <a:r>
              <a:rPr lang="en-US" sz="1600" b="1" i="1" u="sng" dirty="0">
                <a:solidFill>
                  <a:srgbClr val="0070C0"/>
                </a:solidFill>
                <a:latin typeface="Arial Narrow"/>
                <a:cs typeface="Arial Narrow"/>
              </a:rPr>
              <a:t>EVERY YEAR</a:t>
            </a:r>
            <a:r>
              <a:rPr lang="en-US" sz="1600" b="1" u="sng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1600" dirty="0">
                <a:latin typeface="Arial Narrow"/>
                <a:cs typeface="Arial Narrow"/>
              </a:rPr>
              <a:t>to be considered as meeting your assessment requirement.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>
              <a:latin typeface="Arial Narrow"/>
              <a:cs typeface="Arial Narrow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/>
                <a:cs typeface="Arial Narrow"/>
              </a:rPr>
              <a:t>You get </a:t>
            </a:r>
            <a:r>
              <a:rPr lang="en-US" sz="1600" b="1" i="1" u="sng" dirty="0">
                <a:solidFill>
                  <a:srgbClr val="0070C0"/>
                </a:solidFill>
                <a:latin typeface="Arial Narrow"/>
                <a:cs typeface="Arial Narrow"/>
              </a:rPr>
              <a:t>2 CHANCES </a:t>
            </a:r>
            <a:r>
              <a:rPr lang="en-US" sz="1600" b="1" dirty="0">
                <a:solidFill>
                  <a:srgbClr val="0070C0"/>
                </a:solidFill>
                <a:latin typeface="Arial Narrow"/>
                <a:cs typeface="Arial Narrow"/>
              </a:rPr>
              <a:t>TO PASS EACH YEAR.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A8B846"/>
              </a:solidFill>
              <a:latin typeface="Arial Narrow"/>
              <a:cs typeface="Arial Narrow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 Narrow"/>
                <a:cs typeface="Arial Narrow"/>
              </a:rPr>
              <a:t>IF YOU DO NOT PASS </a:t>
            </a:r>
            <a:r>
              <a:rPr lang="en-US" sz="1600" dirty="0">
                <a:latin typeface="Arial Narrow"/>
                <a:cs typeface="Arial Narrow"/>
              </a:rPr>
              <a:t>a CMP performance assessment you must </a:t>
            </a:r>
            <a:r>
              <a:rPr lang="en-US" sz="1600" b="1" dirty="0">
                <a:solidFill>
                  <a:srgbClr val="0070C0"/>
                </a:solidFill>
                <a:latin typeface="Arial Narrow"/>
                <a:cs typeface="Arial Narrow"/>
              </a:rPr>
              <a:t>MEET YOUR ASSESSMENT REQUIREMENT BY PASSING AN ABIM ASSESSMENT</a:t>
            </a:r>
            <a:r>
              <a:rPr lang="en-US" sz="1600" dirty="0">
                <a:latin typeface="Arial Narrow"/>
                <a:cs typeface="Arial Narrow"/>
              </a:rPr>
              <a:t>.  After passing one of ABIM’s alternatives, you can then return to the CMP.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4172B-45F0-415E-BA0C-12F0E16CAC0B}"/>
              </a:ext>
            </a:extLst>
          </p:cNvPr>
          <p:cNvSpPr/>
          <p:nvPr/>
        </p:nvSpPr>
        <p:spPr>
          <a:xfrm>
            <a:off x="257893" y="1547578"/>
            <a:ext cx="6811281" cy="4581831"/>
          </a:xfrm>
          <a:prstGeom prst="rect">
            <a:avLst/>
          </a:prstGeom>
          <a:solidFill>
            <a:srgbClr val="002060"/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2020 IS A</a:t>
            </a:r>
          </a:p>
          <a:p>
            <a:pPr algn="ctr"/>
            <a:r>
              <a:rPr lang="en-US" sz="2200" b="1" dirty="0"/>
              <a:t>NO CONSEQUENCES </a:t>
            </a:r>
            <a:r>
              <a:rPr lang="en-US" sz="2200" dirty="0"/>
              <a:t>YEAR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1900" b="1" dirty="0"/>
              <a:t>No Need to Pass a Performance Assessment for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44399-F4D0-4DB6-B20E-835FDFE5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4" y="2783985"/>
            <a:ext cx="5655707" cy="2553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42588-4C36-479A-A4FE-5463E9217899}"/>
              </a:ext>
            </a:extLst>
          </p:cNvPr>
          <p:cNvSpPr/>
          <p:nvPr/>
        </p:nvSpPr>
        <p:spPr>
          <a:xfrm>
            <a:off x="2582714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D0E0B-89E6-4DB5-AC59-113417D3A620}"/>
              </a:ext>
            </a:extLst>
          </p:cNvPr>
          <p:cNvSpPr/>
          <p:nvPr/>
        </p:nvSpPr>
        <p:spPr>
          <a:xfrm>
            <a:off x="4558852" y="2783985"/>
            <a:ext cx="261959" cy="255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endParaRPr lang="en-US" sz="2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BC172-AAB8-49CC-8D31-5CFDB581B350}"/>
              </a:ext>
            </a:extLst>
          </p:cNvPr>
          <p:cNvSpPr/>
          <p:nvPr/>
        </p:nvSpPr>
        <p:spPr>
          <a:xfrm>
            <a:off x="879283" y="4371743"/>
            <a:ext cx="1733979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INTERVENTIONAL CARDIOLOGY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F1ADD7-BC3F-43BC-A342-EE5D74643C8D}"/>
              </a:ext>
            </a:extLst>
          </p:cNvPr>
          <p:cNvSpPr/>
          <p:nvPr/>
        </p:nvSpPr>
        <p:spPr>
          <a:xfrm>
            <a:off x="2737178" y="4371742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  <a:r>
              <a:rPr lang="en-US" sz="1500" b="1" dirty="0">
                <a:solidFill>
                  <a:srgbClr val="FFC90B"/>
                </a:solidFill>
                <a:latin typeface="Arial Narrow" panose="020B0606020202030204" pitchFamily="34" charset="0"/>
              </a:rPr>
              <a:t>ELECTROPHYSIOLOGY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1DC5A-AE53-41FC-A590-AF8CF5EAB8F6}"/>
              </a:ext>
            </a:extLst>
          </p:cNvPr>
          <p:cNvSpPr/>
          <p:nvPr/>
        </p:nvSpPr>
        <p:spPr>
          <a:xfrm>
            <a:off x="4728184" y="4376859"/>
            <a:ext cx="1978090" cy="10450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 Narrow" panose="020B0606020202030204" pitchFamily="34" charset="0"/>
              </a:rPr>
              <a:t>CMP IN</a:t>
            </a:r>
            <a:r>
              <a:rPr lang="en-US" sz="1500" b="1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rgbClr val="FFC90B"/>
                </a:solidFill>
                <a:latin typeface="Arial Narrow" panose="020B0606020202030204" pitchFamily="34" charset="0"/>
              </a:rPr>
              <a:t>ADVANCED HEART FAILURE &amp; TRANSPLANT CARDIOLOGY</a:t>
            </a:r>
          </a:p>
        </p:txBody>
      </p:sp>
    </p:spTree>
    <p:extLst>
      <p:ext uri="{BB962C8B-B14F-4D97-AF65-F5344CB8AC3E}">
        <p14:creationId xmlns:p14="http://schemas.microsoft.com/office/powerpoint/2010/main" val="16179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F665-FA43-FF4D-93F0-6938DB697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69" y="250032"/>
            <a:ext cx="1126308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CMP </a:t>
            </a:r>
            <a:r>
              <a:rPr lang="en-US" sz="3200" dirty="0">
                <a:solidFill>
                  <a:srgbClr val="00B0F0"/>
                </a:solidFill>
              </a:rPr>
              <a:t>INTEGRATES LIFELONG LEARNING WITH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79FE4-A952-114C-A313-A9977A65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F9CEC-443E-AE47-B753-88BF231CA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55670"/>
            <a:ext cx="10972800" cy="3623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AD8636-EB65-453D-9F43-3D72C39EAA3D}"/>
              </a:ext>
            </a:extLst>
          </p:cNvPr>
          <p:cNvSpPr txBox="1"/>
          <p:nvPr/>
        </p:nvSpPr>
        <p:spPr>
          <a:xfrm>
            <a:off x="9495010" y="3778215"/>
            <a:ext cx="1533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Coming June 2020!</a:t>
            </a:r>
          </a:p>
        </p:txBody>
      </p:sp>
    </p:spTree>
    <p:extLst>
      <p:ext uri="{BB962C8B-B14F-4D97-AF65-F5344CB8AC3E}">
        <p14:creationId xmlns:p14="http://schemas.microsoft.com/office/powerpoint/2010/main" val="312374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6BC66-D211-4124-9BC4-00F9DA188970}"/>
              </a:ext>
            </a:extLst>
          </p:cNvPr>
          <p:cNvSpPr txBox="1"/>
          <p:nvPr/>
        </p:nvSpPr>
        <p:spPr>
          <a:xfrm>
            <a:off x="2170658" y="6004761"/>
            <a:ext cx="7420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 Narrow" panose="020B0606020202030204" pitchFamily="34" charset="0"/>
              </a:rPr>
              <a:t>1</a:t>
            </a:r>
            <a:r>
              <a:rPr lang="en-US" sz="1400" dirty="0">
                <a:latin typeface="Arial Narrow" panose="020B0606020202030204" pitchFamily="34" charset="0"/>
              </a:rPr>
              <a:t>Enrollment is currently open for everything but Heart Failure, which is anticipated to open in late March 2020.</a:t>
            </a:r>
          </a:p>
          <a:p>
            <a:r>
              <a:rPr lang="en-US" sz="1400" baseline="30000" dirty="0">
                <a:latin typeface="Arial Narrow" panose="020B0606020202030204" pitchFamily="34" charset="0"/>
              </a:rPr>
              <a:t>2</a:t>
            </a:r>
            <a:r>
              <a:rPr lang="en-US" sz="1400" dirty="0">
                <a:latin typeface="Arial Narrow" panose="020B0606020202030204" pitchFamily="34" charset="0"/>
              </a:rPr>
              <a:t>The CMP for CVD is a “regular” year in 2020, which means you need to PASS a Performance Assessment.  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The CMP for IV, EP, and HF is “no consequences” in 2020, so no passing score is required.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6076CF-1796-CC4A-8977-D35FEB817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8653" y="547639"/>
            <a:ext cx="9977377" cy="579600"/>
          </a:xfrm>
        </p:spPr>
        <p:txBody>
          <a:bodyPr anchor="b">
            <a:no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 STEPS </a:t>
            </a:r>
            <a:r>
              <a:rPr lang="en-US" sz="3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 PARTICIPATING IN THE </a:t>
            </a:r>
            <a:r>
              <a:rPr lang="en-US" sz="3000" b="1" dirty="0">
                <a:solidFill>
                  <a:srgbClr val="0070C0"/>
                </a:solidFill>
                <a:latin typeface="Arial Narrow" panose="020B0604020202020204" pitchFamily="34" charset="0"/>
              </a:rPr>
              <a:t>CMP</a:t>
            </a:r>
            <a:r>
              <a:rPr lang="en-US" sz="3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E51F8-20D3-CB42-A6EF-D91759AB2645}"/>
              </a:ext>
            </a:extLst>
          </p:cNvPr>
          <p:cNvSpPr/>
          <p:nvPr/>
        </p:nvSpPr>
        <p:spPr>
          <a:xfrm>
            <a:off x="1693249" y="1473511"/>
            <a:ext cx="3690325" cy="1105886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7765E-664A-CB4C-B344-62170616B5E3}"/>
              </a:ext>
            </a:extLst>
          </p:cNvPr>
          <p:cNvSpPr/>
          <p:nvPr/>
        </p:nvSpPr>
        <p:spPr>
          <a:xfrm>
            <a:off x="6065842" y="1478057"/>
            <a:ext cx="3760897" cy="1103694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F6859-E01E-9743-AFC1-02B99EE95BCD}"/>
              </a:ext>
            </a:extLst>
          </p:cNvPr>
          <p:cNvSpPr/>
          <p:nvPr/>
        </p:nvSpPr>
        <p:spPr>
          <a:xfrm>
            <a:off x="6201169" y="1591001"/>
            <a:ext cx="3493267" cy="8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PURCHASE the Relevant SAP</a:t>
            </a:r>
            <a:br>
              <a:rPr lang="en-US" sz="16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Includes </a:t>
            </a:r>
            <a:r>
              <a:rPr lang="en-US" b="1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  <a:r>
              <a:rPr lang="en-US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years of access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E1746-7F86-524D-9068-D2703814F13E}"/>
              </a:ext>
            </a:extLst>
          </p:cNvPr>
          <p:cNvSpPr/>
          <p:nvPr/>
        </p:nvSpPr>
        <p:spPr>
          <a:xfrm>
            <a:off x="1647296" y="2775217"/>
            <a:ext cx="3733042" cy="1415457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9AB77-AFD4-744A-81CF-B67261D92153}"/>
              </a:ext>
            </a:extLst>
          </p:cNvPr>
          <p:cNvSpPr/>
          <p:nvPr/>
        </p:nvSpPr>
        <p:spPr>
          <a:xfrm>
            <a:off x="6043050" y="2773781"/>
            <a:ext cx="3777816" cy="1415457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0FE718-D3CC-4249-8B89-0C0CA9A61758}"/>
              </a:ext>
            </a:extLst>
          </p:cNvPr>
          <p:cNvSpPr/>
          <p:nvPr/>
        </p:nvSpPr>
        <p:spPr>
          <a:xfrm>
            <a:off x="1626881" y="4435037"/>
            <a:ext cx="3733043" cy="1359712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086E38-91BD-B641-9617-7EF95EC62358}"/>
              </a:ext>
            </a:extLst>
          </p:cNvPr>
          <p:cNvSpPr/>
          <p:nvPr/>
        </p:nvSpPr>
        <p:spPr>
          <a:xfrm>
            <a:off x="6065843" y="4432846"/>
            <a:ext cx="3777816" cy="1359712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4760FB-2DD8-624D-853C-A48190BA6E96}"/>
              </a:ext>
            </a:extLst>
          </p:cNvPr>
          <p:cNvSpPr/>
          <p:nvPr/>
        </p:nvSpPr>
        <p:spPr>
          <a:xfrm>
            <a:off x="1639459" y="4648161"/>
            <a:ext cx="3666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Take/Pass a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PERFORMANCE ASSESSMENT</a:t>
            </a:r>
            <a:r>
              <a:rPr lang="en-US" b="1" baseline="300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lvl="0" algn="ctr"/>
            <a:endParaRPr lang="en-US" b="1" dirty="0">
              <a:solidFill>
                <a:schemeClr val="accent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54D0D6-DAC1-4444-99AC-B7ED984BC821}"/>
              </a:ext>
            </a:extLst>
          </p:cNvPr>
          <p:cNvSpPr/>
          <p:nvPr/>
        </p:nvSpPr>
        <p:spPr>
          <a:xfrm>
            <a:off x="6125362" y="4658455"/>
            <a:ext cx="35775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REPEAT STEPS 4 &amp; 5 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each year.</a:t>
            </a:r>
            <a:br>
              <a:rPr lang="en-US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(But on a different 20% of the field each year)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96C798-5407-461D-960C-C5465E610861}"/>
              </a:ext>
            </a:extLst>
          </p:cNvPr>
          <p:cNvSpPr/>
          <p:nvPr/>
        </p:nvSpPr>
        <p:spPr>
          <a:xfrm>
            <a:off x="1275590" y="2243658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785748-9AF3-4E8B-AA20-1484EFA6C34A}"/>
              </a:ext>
            </a:extLst>
          </p:cNvPr>
          <p:cNvSpPr/>
          <p:nvPr/>
        </p:nvSpPr>
        <p:spPr>
          <a:xfrm>
            <a:off x="5755984" y="2249161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F22E043-5CAA-4896-85AE-E7E1A8D04A7F}"/>
              </a:ext>
            </a:extLst>
          </p:cNvPr>
          <p:cNvSpPr/>
          <p:nvPr/>
        </p:nvSpPr>
        <p:spPr>
          <a:xfrm>
            <a:off x="5764435" y="3868787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876BC4-4C28-4D13-8783-70835547B351}"/>
              </a:ext>
            </a:extLst>
          </p:cNvPr>
          <p:cNvSpPr/>
          <p:nvPr/>
        </p:nvSpPr>
        <p:spPr>
          <a:xfrm>
            <a:off x="1278148" y="3868787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79E66A-7BE0-4F7C-9FE0-1DE863763995}"/>
              </a:ext>
            </a:extLst>
          </p:cNvPr>
          <p:cNvSpPr/>
          <p:nvPr/>
        </p:nvSpPr>
        <p:spPr>
          <a:xfrm>
            <a:off x="1275590" y="5508170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ADC1B7-F9E7-4860-B26C-A2EAF67E48E9}"/>
              </a:ext>
            </a:extLst>
          </p:cNvPr>
          <p:cNvSpPr/>
          <p:nvPr/>
        </p:nvSpPr>
        <p:spPr>
          <a:xfrm>
            <a:off x="5764435" y="5508170"/>
            <a:ext cx="557720" cy="4778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901A22-C831-4D16-81AD-6CA8E8C5FCC5}"/>
              </a:ext>
            </a:extLst>
          </p:cNvPr>
          <p:cNvSpPr/>
          <p:nvPr/>
        </p:nvSpPr>
        <p:spPr>
          <a:xfrm>
            <a:off x="1796510" y="1574628"/>
            <a:ext cx="353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 currently 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CERTIFIED 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by the ABIM </a:t>
            </a: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&amp; 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NOT IN AN EXAM GRACE PERIOD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535238-7CD6-4AC8-AC17-819B62957B2F}"/>
              </a:ext>
            </a:extLst>
          </p:cNvPr>
          <p:cNvSpPr/>
          <p:nvPr/>
        </p:nvSpPr>
        <p:spPr>
          <a:xfrm>
            <a:off x="4797911" y="3065927"/>
            <a:ext cx="1775011" cy="7563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998A8AD-2846-4812-83CA-CC5A8EA57EF7}"/>
              </a:ext>
            </a:extLst>
          </p:cNvPr>
          <p:cNvSpPr/>
          <p:nvPr/>
        </p:nvSpPr>
        <p:spPr>
          <a:xfrm>
            <a:off x="5214073" y="3120850"/>
            <a:ext cx="1081212" cy="2255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CCD17698-D4BA-4820-B3C5-9D2971017DE7}"/>
              </a:ext>
            </a:extLst>
          </p:cNvPr>
          <p:cNvSpPr/>
          <p:nvPr/>
        </p:nvSpPr>
        <p:spPr>
          <a:xfrm>
            <a:off x="5148757" y="3542330"/>
            <a:ext cx="1081212" cy="22553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9A500B-27F9-4673-AE73-44A76AFC003E}"/>
              </a:ext>
            </a:extLst>
          </p:cNvPr>
          <p:cNvSpPr txBox="1"/>
          <p:nvPr/>
        </p:nvSpPr>
        <p:spPr>
          <a:xfrm>
            <a:off x="4823365" y="3290400"/>
            <a:ext cx="185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Complete in either order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C17935-2345-498E-8B0D-A3C785FC753C}"/>
              </a:ext>
            </a:extLst>
          </p:cNvPr>
          <p:cNvSpPr/>
          <p:nvPr/>
        </p:nvSpPr>
        <p:spPr>
          <a:xfrm>
            <a:off x="1831054" y="3025928"/>
            <a:ext cx="3237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ENROLL in the CMP</a:t>
            </a:r>
            <a:r>
              <a:rPr lang="en-US" b="1" baseline="300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</a:p>
          <a:p>
            <a:pPr lvl="0" algn="ctr"/>
            <a:br>
              <a:rPr lang="en-US" dirty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</a:rPr>
              <a:t>ACC.org/</a:t>
            </a:r>
            <a:r>
              <a:rPr lang="en-US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CMPenroll</a:t>
            </a:r>
            <a:endParaRPr lang="en-US" sz="1600" b="1" dirty="0">
              <a:solidFill>
                <a:srgbClr val="FFC000"/>
              </a:solidFill>
              <a:latin typeface="Arial Narrow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8F0079-3A18-48F6-870A-BD2723BD1E1E}"/>
              </a:ext>
            </a:extLst>
          </p:cNvPr>
          <p:cNvSpPr/>
          <p:nvPr/>
        </p:nvSpPr>
        <p:spPr>
          <a:xfrm>
            <a:off x="6180443" y="3020774"/>
            <a:ext cx="366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Spend 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 or more HOURS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“ENGAGING”</a:t>
            </a:r>
            <a:b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the topic of focus for the year.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7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419F-DF88-4E29-AFFC-5A3716674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2139" y="304839"/>
            <a:ext cx="9220200" cy="9094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 Narrow" panose="020B0604020202020204" pitchFamily="34" charset="0"/>
              </a:rPr>
              <a:t>Be currently CERTIFIED by the ABIM and </a:t>
            </a:r>
            <a:br>
              <a:rPr lang="en-US" sz="3200" b="1" dirty="0">
                <a:solidFill>
                  <a:srgbClr val="002060"/>
                </a:solidFill>
                <a:latin typeface="Arial Narrow" panose="020B060402020202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Arial Narrow" panose="020B0604020202020204" pitchFamily="34" charset="0"/>
              </a:rPr>
              <a:t>NOT in an EXAM GRACE PERIOD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C7D1-ECEB-40EA-8853-8A2CACCEFB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73917"/>
            <a:ext cx="10027024" cy="46013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Arial Narrow" panose="020B0606020202030204" pitchFamily="34" charset="0"/>
              </a:rPr>
              <a:t>To participate in the CMP in 2020, you must </a:t>
            </a:r>
            <a:r>
              <a:rPr lang="en-US" sz="2600" b="1" dirty="0">
                <a:solidFill>
                  <a:srgbClr val="0070C0"/>
                </a:solidFill>
                <a:latin typeface="Arial Narrow" panose="020B0604020202020204" pitchFamily="34" charset="0"/>
              </a:rPr>
              <a:t>BE CERTIFIED </a:t>
            </a:r>
            <a:r>
              <a:rPr lang="en-US" sz="2600" dirty="0">
                <a:latin typeface="Arial Narrow" panose="020B0606020202030204" pitchFamily="34" charset="0"/>
              </a:rPr>
              <a:t>by the ABIM and </a:t>
            </a:r>
            <a:r>
              <a:rPr lang="en-US" sz="2600" b="1" dirty="0">
                <a:solidFill>
                  <a:srgbClr val="0070C0"/>
                </a:solidFill>
                <a:latin typeface="Arial Narrow" panose="020B0604020202020204" pitchFamily="34" charset="0"/>
              </a:rPr>
              <a:t>NOT IN AN EXAM GRACE PERIOD</a:t>
            </a:r>
            <a:r>
              <a:rPr lang="en-US" sz="2600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Arial Narrow" panose="020B0606020202030204" pitchFamily="34" charset="0"/>
              </a:rPr>
              <a:t>A grace period occurs when you fail an assessment in the year you were due but have met all of your other MOC program requirements. If you are in a grace period and have questions, please contact the ABIM directly.  </a:t>
            </a:r>
            <a:br>
              <a:rPr lang="en-US" sz="2600" dirty="0">
                <a:latin typeface="Arial Narrow" panose="020B0606020202030204" pitchFamily="34" charset="0"/>
              </a:rPr>
            </a:br>
            <a:endParaRPr lang="en-US" sz="2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b="1" i="1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b="1" dirty="0">
                <a:latin typeface="Arial Narrow" panose="020B0606020202030204" pitchFamily="34" charset="0"/>
              </a:rPr>
              <a:t>You can check your certification status by signing in to your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ABIM Physician Portal at </a:t>
            </a:r>
            <a:r>
              <a:rPr lang="en-US" b="1" u="sng" dirty="0">
                <a:latin typeface="Arial Narrow" panose="020B0606020202030204" pitchFamily="34" charset="0"/>
                <a:hlinkClick r:id="rId2"/>
              </a:rPr>
              <a:t>www.abim.org</a:t>
            </a:r>
            <a:r>
              <a:rPr lang="en-US" b="1" dirty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  <a:p>
            <a:pPr algn="ctr">
              <a:spcAft>
                <a:spcPts val="200"/>
              </a:spcAft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 algn="ctr">
              <a:spcAft>
                <a:spcPts val="200"/>
              </a:spcAft>
              <a:buNone/>
            </a:pPr>
            <a:r>
              <a:rPr lang="en-US" b="1" dirty="0">
                <a:latin typeface="Arial Narrow" panose="020B0606020202030204" pitchFamily="34" charset="0"/>
              </a:rPr>
              <a:t>ABIM Contact Information: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 algn="ctr">
              <a:spcAft>
                <a:spcPts val="200"/>
              </a:spcAft>
              <a:buNone/>
            </a:pPr>
            <a:r>
              <a:rPr lang="en-US" sz="2800" dirty="0">
                <a:latin typeface="Arial Narrow" panose="020B0606020202030204" pitchFamily="34" charset="0"/>
              </a:rPr>
              <a:t>Phone: 800-441-2246</a:t>
            </a:r>
          </a:p>
          <a:p>
            <a:pPr marL="457200" lvl="1" indent="0" algn="ctr">
              <a:spcAft>
                <a:spcPts val="200"/>
              </a:spcAft>
              <a:buNone/>
            </a:pPr>
            <a:r>
              <a:rPr lang="en-US" sz="2800" dirty="0">
                <a:latin typeface="Arial Narrow" panose="020B0606020202030204" pitchFamily="34" charset="0"/>
              </a:rPr>
              <a:t>Email:  </a:t>
            </a:r>
            <a:r>
              <a:rPr lang="en-US" sz="2800" u="sng" dirty="0">
                <a:latin typeface="Arial Narrow" panose="020B0606020202030204" pitchFamily="34" charset="0"/>
              </a:rPr>
              <a:t>request@abim.org</a:t>
            </a:r>
            <a:endParaRPr lang="en-US" sz="28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9CD2D-E7F7-4831-8C8A-B04C16ED7F0E}"/>
              </a:ext>
            </a:extLst>
          </p:cNvPr>
          <p:cNvSpPr/>
          <p:nvPr/>
        </p:nvSpPr>
        <p:spPr>
          <a:xfrm>
            <a:off x="553171" y="425282"/>
            <a:ext cx="1818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STEP 1: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1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8244B3-8D93-4610-81F7-41A14A104C56}"/>
              </a:ext>
            </a:extLst>
          </p:cNvPr>
          <p:cNvSpPr/>
          <p:nvPr/>
        </p:nvSpPr>
        <p:spPr>
          <a:xfrm>
            <a:off x="493430" y="229955"/>
            <a:ext cx="11521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STEP 2:</a:t>
            </a:r>
            <a:r>
              <a:rPr lang="en-US" sz="4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Purchase the Relevant SAP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   (your purchase provides you with 5 years of access)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8DF45-A69F-4FEA-9DB2-2889CFAF41C1}"/>
              </a:ext>
            </a:extLst>
          </p:cNvPr>
          <p:cNvSpPr/>
          <p:nvPr/>
        </p:nvSpPr>
        <p:spPr>
          <a:xfrm>
            <a:off x="5047861" y="1509966"/>
            <a:ext cx="6251511" cy="492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en-US" sz="2000" b="1" dirty="0">
                <a:latin typeface="Arial Narrow" panose="020B0606020202030204" pitchFamily="34" charset="0"/>
              </a:rPr>
              <a:t>My institution subscribes to </a:t>
            </a:r>
            <a:r>
              <a:rPr lang="en-US" sz="2000" b="1" dirty="0" err="1">
                <a:latin typeface="Arial Narrow" panose="020B0606020202030204" pitchFamily="34" charset="0"/>
              </a:rPr>
              <a:t>CardioSource</a:t>
            </a:r>
            <a:r>
              <a:rPr lang="en-US" sz="2000" b="1" dirty="0">
                <a:latin typeface="Arial Narrow" panose="020B0606020202030204" pitchFamily="34" charset="0"/>
              </a:rPr>
              <a:t> Plus.  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Will the CMP be available through it?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1550" dirty="0" err="1">
                <a:latin typeface="Arial Narrow" panose="020B0606020202030204" pitchFamily="34" charset="0"/>
              </a:rPr>
              <a:t>CardioSource</a:t>
            </a:r>
            <a:r>
              <a:rPr lang="en-US" sz="1550" dirty="0">
                <a:latin typeface="Arial Narrow" panose="020B0606020202030204" pitchFamily="34" charset="0"/>
              </a:rPr>
              <a:t> Plus includes the traditional elements of a SAP (text, presentations, practice questions).  It does not include the CMP. </a:t>
            </a:r>
            <a:r>
              <a:rPr lang="en-US" sz="1550" b="1" dirty="0">
                <a:solidFill>
                  <a:srgbClr val="0070C0"/>
                </a:solidFill>
                <a:latin typeface="Arial Narrow" panose="020B0606020202030204" pitchFamily="34" charset="0"/>
              </a:rPr>
              <a:t>TO PARTICIPATE IN THE CMP, YOU MUST PURCHASE YOUR OWN PERSONAL SUBSCRIPTION TO THE SAP**.  </a:t>
            </a:r>
            <a:br>
              <a:rPr lang="en-US" sz="1550" b="1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endParaRPr lang="en-US" sz="155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en-US" sz="1550" dirty="0">
                <a:latin typeface="Arial Narrow" panose="020B0606020202030204" pitchFamily="34" charset="0"/>
              </a:rPr>
              <a:t>As long as you use the </a:t>
            </a:r>
            <a:r>
              <a:rPr lang="en-US" sz="155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SAME ACC.ORG ACCOUNT</a:t>
            </a:r>
            <a:r>
              <a:rPr lang="en-US" sz="155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1550" dirty="0">
                <a:latin typeface="Arial Narrow" panose="020B0606020202030204" pitchFamily="34" charset="0"/>
              </a:rPr>
              <a:t>to access the SAP through </a:t>
            </a:r>
            <a:r>
              <a:rPr lang="en-US" sz="1550" dirty="0" err="1">
                <a:latin typeface="Arial Narrow" panose="020B0606020202030204" pitchFamily="34" charset="0"/>
              </a:rPr>
              <a:t>CardioSource</a:t>
            </a:r>
            <a:r>
              <a:rPr lang="en-US" sz="1550" dirty="0">
                <a:latin typeface="Arial Narrow" panose="020B0606020202030204" pitchFamily="34" charset="0"/>
              </a:rPr>
              <a:t> Plus and to access your personal subscription to the SAP, your progress and usage data will be stored in one central location.  This includes any time already spent toward your 7 hours of Learning Engagement.</a:t>
            </a:r>
            <a:br>
              <a:rPr lang="en-US" sz="1550" dirty="0">
                <a:latin typeface="Arial Narrow" panose="020B0606020202030204" pitchFamily="34" charset="0"/>
              </a:rPr>
            </a:br>
            <a:br>
              <a:rPr lang="en-US" sz="1550" dirty="0">
                <a:latin typeface="Arial Narrow" panose="020B0606020202030204" pitchFamily="34" charset="0"/>
              </a:rPr>
            </a:br>
            <a:endParaRPr lang="en-US" sz="1550" dirty="0">
              <a:latin typeface="Arial Narrow" panose="020B0606020202030204" pitchFamily="34" charset="0"/>
            </a:endParaRPr>
          </a:p>
          <a:p>
            <a:r>
              <a:rPr lang="en-US" sz="1700" b="1" dirty="0">
                <a:latin typeface="Arial Narrow" panose="020B0606020202030204" pitchFamily="34" charset="0"/>
              </a:rPr>
              <a:t>**</a:t>
            </a:r>
            <a:r>
              <a:rPr lang="en-US" sz="1700" b="1" dirty="0" err="1">
                <a:latin typeface="Arial Narrow" panose="020B0606020202030204" pitchFamily="34" charset="0"/>
              </a:rPr>
              <a:t>CardioSource</a:t>
            </a:r>
            <a:r>
              <a:rPr lang="en-US" sz="1700" b="1" dirty="0">
                <a:latin typeface="Arial Narrow" panose="020B0606020202030204" pitchFamily="34" charset="0"/>
              </a:rPr>
              <a:t> Plus Users can Order SAPs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ENROLLING in the CMP, </a:t>
            </a:r>
            <a:r>
              <a:rPr lang="en-US" sz="1650" dirty="0">
                <a:latin typeface="Arial Narrow" panose="020B0606020202030204" pitchFamily="34" charset="0"/>
              </a:rPr>
              <a:t>which will prompt you to buy ACCSAP </a:t>
            </a:r>
            <a:r>
              <a:rPr lang="en-US" sz="1550" i="1" dirty="0">
                <a:latin typeface="Arial Narrow" panose="020B0606020202030204" pitchFamily="34" charset="0"/>
              </a:rPr>
              <a:t>(technical difficulties prevent </a:t>
            </a:r>
            <a:r>
              <a:rPr lang="en-US" sz="1550" i="1" dirty="0" err="1">
                <a:latin typeface="Arial Narrow" panose="020B0606020202030204" pitchFamily="34" charset="0"/>
              </a:rPr>
              <a:t>CardioSource</a:t>
            </a:r>
            <a:r>
              <a:rPr lang="en-US" sz="1550" i="1" dirty="0">
                <a:latin typeface="Arial Narrow" panose="020B0606020202030204" pitchFamily="34" charset="0"/>
              </a:rPr>
              <a:t> Plus users from purchasing </a:t>
            </a:r>
            <a:r>
              <a:rPr lang="en-US" sz="1550" b="1" i="1" dirty="0">
                <a:latin typeface="Arial Narrow" panose="020B0606020202030204" pitchFamily="34" charset="0"/>
              </a:rPr>
              <a:t>outside</a:t>
            </a:r>
            <a:r>
              <a:rPr lang="en-US" sz="1550" i="1" dirty="0">
                <a:latin typeface="Arial Narrow" panose="020B0606020202030204" pitchFamily="34" charset="0"/>
              </a:rPr>
              <a:t> of enrollment).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CALLING </a:t>
            </a:r>
            <a:r>
              <a:rPr lang="en-US" sz="1650" dirty="0">
                <a:latin typeface="Arial Narrow" panose="020B0606020202030204" pitchFamily="34" charset="0"/>
              </a:rPr>
              <a:t>ACC’s Member Care team at </a:t>
            </a:r>
            <a:r>
              <a:rPr lang="en-US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800-253-4636, x5603 </a:t>
            </a:r>
            <a:r>
              <a:rPr lang="en-US" sz="1650" dirty="0">
                <a:latin typeface="Arial Narrow" panose="020B0606020202030204" pitchFamily="34" charset="0"/>
              </a:rPr>
              <a:t>from 9:00 a.m. to 5:00 p.m. ET.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2A5E1-EC8E-4DE5-A7B3-AA732DACB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5" y="1530571"/>
            <a:ext cx="3379842" cy="2304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BE477-4D0E-4C69-9079-814104E31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07" y="4210438"/>
            <a:ext cx="3396750" cy="2304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AD1690-14B3-4F1B-97B5-E3972CCA6AF7}"/>
              </a:ext>
            </a:extLst>
          </p:cNvPr>
          <p:cNvSpPr txBox="1"/>
          <p:nvPr/>
        </p:nvSpPr>
        <p:spPr>
          <a:xfrm>
            <a:off x="3084783" y="5342808"/>
            <a:ext cx="1533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>
                <a:solidFill>
                  <a:srgbClr val="FFC000"/>
                </a:solidFill>
                <a:latin typeface="Arial Narrow" panose="020B0606020202030204" pitchFamily="34" charset="0"/>
              </a:rPr>
              <a:t>Coming June 2020!</a:t>
            </a:r>
          </a:p>
        </p:txBody>
      </p:sp>
    </p:spTree>
    <p:extLst>
      <p:ext uri="{BB962C8B-B14F-4D97-AF65-F5344CB8AC3E}">
        <p14:creationId xmlns:p14="http://schemas.microsoft.com/office/powerpoint/2010/main" val="214341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0455-F9E2-4051-9286-C2FB439123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4657" y="1733549"/>
            <a:ext cx="6749143" cy="43889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Arial Narrow" panose="020B0606020202030204" pitchFamily="34" charset="0"/>
              </a:rPr>
              <a:t>Enrolling is easy! To enroll, you must:</a:t>
            </a:r>
            <a:br>
              <a:rPr lang="en-US" sz="2200" dirty="0">
                <a:latin typeface="Arial Narrow" panose="020B0606020202030204" pitchFamily="34" charset="0"/>
              </a:rPr>
            </a:br>
            <a:endParaRPr lang="en-US" sz="2200" dirty="0">
              <a:latin typeface="Arial Narrow" panose="020B0606020202030204" pitchFamily="34" charset="0"/>
            </a:endParaRP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Have a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PERSONAL SUBSCRIPTION </a:t>
            </a:r>
            <a:r>
              <a:rPr lang="en-US" sz="2200" dirty="0">
                <a:latin typeface="Arial Narrow" panose="020B0606020202030204" pitchFamily="34" charset="0"/>
              </a:rPr>
              <a:t>to the </a:t>
            </a:r>
            <a:r>
              <a:rPr lang="en-US" sz="2200" b="1" dirty="0">
                <a:latin typeface="Arial Narrow" panose="020B0606020202030204" pitchFamily="34" charset="0"/>
                <a:hlinkClick r:id="rId2"/>
              </a:rPr>
              <a:t>SAP</a:t>
            </a:r>
            <a:r>
              <a:rPr lang="en-US" sz="2200" dirty="0">
                <a:latin typeface="Arial Narrow" panose="020B0606020202030204" pitchFamily="34" charset="0"/>
              </a:rPr>
              <a:t>*.</a:t>
            </a:r>
            <a:br>
              <a:rPr lang="en-US" sz="2200" dirty="0">
                <a:latin typeface="Arial Narrow" panose="020B0606020202030204" pitchFamily="34" charset="0"/>
              </a:rPr>
            </a:br>
            <a:endParaRPr lang="en-US" sz="2200" dirty="0">
              <a:latin typeface="Arial Narrow" panose="020B0606020202030204" pitchFamily="34" charset="0"/>
            </a:endParaRP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Have your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ABIM DIPLOMATE </a:t>
            </a:r>
            <a:r>
              <a:rPr lang="en-US" sz="2200" dirty="0">
                <a:latin typeface="Arial Narrow" panose="020B0606020202030204" pitchFamily="34" charset="0"/>
              </a:rPr>
              <a:t>number,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DATE OF BIRTH</a:t>
            </a:r>
            <a:r>
              <a:rPr lang="en-US" sz="2200" dirty="0">
                <a:latin typeface="Arial Narrow" panose="020B0606020202030204" pitchFamily="34" charset="0"/>
              </a:rPr>
              <a:t>, and the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NAME</a:t>
            </a:r>
            <a:r>
              <a:rPr lang="en-US" sz="2200" dirty="0">
                <a:latin typeface="Arial Narrow" panose="020B0606020202030204" pitchFamily="34" charset="0"/>
              </a:rPr>
              <a:t> that appears on your ABIM certificate.</a:t>
            </a:r>
            <a:br>
              <a:rPr lang="en-US" sz="2200" dirty="0">
                <a:latin typeface="Arial Narrow" panose="020B0606020202030204" pitchFamily="34" charset="0"/>
              </a:rPr>
            </a:br>
            <a:endParaRPr lang="en-US" sz="2200" dirty="0">
              <a:latin typeface="Arial Narrow" panose="020B0606020202030204" pitchFamily="34" charset="0"/>
            </a:endParaRPr>
          </a:p>
          <a:p>
            <a:pPr lvl="1"/>
            <a:r>
              <a:rPr lang="en-US" sz="2200" dirty="0">
                <a:latin typeface="Arial Narrow" panose="020B0606020202030204" pitchFamily="34" charset="0"/>
              </a:rPr>
              <a:t>Have a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CELL PHONE NUMBER</a:t>
            </a:r>
            <a:r>
              <a:rPr lang="en-US" sz="22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200" dirty="0">
                <a:latin typeface="Arial Narrow" panose="020B0606020202030204" pitchFamily="34" charset="0"/>
              </a:rPr>
              <a:t>or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EMAIL ADDRESS </a:t>
            </a:r>
            <a:r>
              <a:rPr lang="en-US" sz="2200" dirty="0">
                <a:latin typeface="Arial Narrow" panose="020B0606020202030204" pitchFamily="34" charset="0"/>
              </a:rPr>
              <a:t>that you can use for 2-Factor Authentication.</a:t>
            </a:r>
          </a:p>
          <a:p>
            <a:pPr marL="457200" lvl="1" indent="0"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br>
              <a:rPr lang="en-US" sz="2200" dirty="0">
                <a:latin typeface="Arial Narrow" panose="020B0606020202030204" pitchFamily="34" charset="0"/>
              </a:rPr>
            </a:br>
            <a:r>
              <a:rPr lang="en-US" sz="2200" dirty="0">
                <a:latin typeface="Arial Narrow" panose="020B0606020202030204" pitchFamily="34" charset="0"/>
              </a:rPr>
              <a:t>After enrolling: </a:t>
            </a:r>
          </a:p>
          <a:p>
            <a:pPr marL="342900" lvl="1" indent="-342900"/>
            <a:r>
              <a:rPr lang="en-US" sz="2200" dirty="0">
                <a:latin typeface="Arial Narrow" panose="020B0606020202030204" pitchFamily="34" charset="0"/>
              </a:rPr>
              <a:t>You will have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ACCESS TO THE CMP HUB </a:t>
            </a:r>
            <a:r>
              <a:rPr lang="en-US" sz="2200" dirty="0">
                <a:latin typeface="Arial Narrow" panose="020B0606020202030204" pitchFamily="34" charset="0"/>
              </a:rPr>
              <a:t>within the SAP, where you can track your 7 hours and access Performance Assessments.</a:t>
            </a:r>
            <a:br>
              <a:rPr lang="en-US" sz="2200" dirty="0">
                <a:latin typeface="Arial Narrow" panose="020B0606020202030204" pitchFamily="34" charset="0"/>
              </a:rPr>
            </a:br>
            <a:endParaRPr lang="en-US" sz="2200" dirty="0">
              <a:latin typeface="Arial Narrow" panose="020B0606020202030204" pitchFamily="34" charset="0"/>
            </a:endParaRPr>
          </a:p>
          <a:p>
            <a:pPr marL="342900" lvl="1" indent="-342900"/>
            <a:r>
              <a:rPr lang="en-US" sz="2200" dirty="0">
                <a:latin typeface="Arial Narrow" panose="020B0606020202030204" pitchFamily="34" charset="0"/>
              </a:rPr>
              <a:t>You can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CONTINUE WORKING TOWARD YOUR 7 HOURS / 70%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5A390-C898-49AD-A7B7-AEC02D6F3135}"/>
              </a:ext>
            </a:extLst>
          </p:cNvPr>
          <p:cNvSpPr txBox="1"/>
          <p:nvPr/>
        </p:nvSpPr>
        <p:spPr>
          <a:xfrm>
            <a:off x="2296160" y="5908024"/>
            <a:ext cx="721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*SAPs through CardioSource Plus do not include the CMP.  Refer to slide 5 for details. </a:t>
            </a:r>
          </a:p>
          <a:p>
            <a:r>
              <a:rPr lang="en-US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*</a:t>
            </a:r>
            <a:r>
              <a:rPr lang="en-US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*</a:t>
            </a:r>
            <a:r>
              <a:rPr lang="en-US" sz="1500" b="1" dirty="0">
                <a:latin typeface="Arial Narrow" panose="020B0606020202030204" pitchFamily="34" charset="0"/>
              </a:rPr>
              <a:t>Enrollment is currently open for Cardiovascular Disease, Interventional Cardiology and Electrophysiology.  Check back in late March 2020 for Heart Failure.  </a:t>
            </a:r>
            <a:br>
              <a:rPr lang="en-US" sz="1500" b="1" dirty="0">
                <a:latin typeface="Arial Narrow" panose="020B0606020202030204" pitchFamily="34" charset="0"/>
              </a:rPr>
            </a:br>
            <a:endParaRPr lang="en-US" sz="15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3781B-41D7-2F49-A4BD-C64EF019D475}"/>
              </a:ext>
            </a:extLst>
          </p:cNvPr>
          <p:cNvSpPr/>
          <p:nvPr/>
        </p:nvSpPr>
        <p:spPr>
          <a:xfrm>
            <a:off x="619034" y="4620340"/>
            <a:ext cx="3738665" cy="1051477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</a:rPr>
              <a:t>To enroll**, visit</a:t>
            </a:r>
          </a:p>
          <a:p>
            <a:pPr marL="0" lvl="1" indent="0" algn="ctr">
              <a:buNone/>
            </a:pPr>
            <a:r>
              <a:rPr lang="en-US" sz="2200" b="1" dirty="0">
                <a:solidFill>
                  <a:srgbClr val="FFC000"/>
                </a:solidFill>
                <a:latin typeface="Arial Narrow" panose="020B0606020202030204" pitchFamily="34" charset="0"/>
              </a:rPr>
              <a:t>ACC.org/CMPEnroll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BA16C0-B88C-D745-AB7B-7DEBE9F1AE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4" y="1733549"/>
            <a:ext cx="3738665" cy="2668777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295F41-89C9-4E3D-9876-8150D31511B9}"/>
              </a:ext>
            </a:extLst>
          </p:cNvPr>
          <p:cNvSpPr/>
          <p:nvPr/>
        </p:nvSpPr>
        <p:spPr>
          <a:xfrm>
            <a:off x="523240" y="448813"/>
            <a:ext cx="7922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STEP 3:</a:t>
            </a:r>
            <a:r>
              <a:rPr lang="en-US" sz="4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ENROLL</a:t>
            </a:r>
            <a:r>
              <a:rPr lang="en-US" sz="40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the CMP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149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E8DA-9579-4F8F-8699-2FCE52DD71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9363" y="1513841"/>
            <a:ext cx="6546254" cy="4451530"/>
          </a:xfrm>
        </p:spPr>
        <p:txBody>
          <a:bodyPr>
            <a:noAutofit/>
          </a:bodyPr>
          <a:lstStyle/>
          <a:p>
            <a:pPr marL="342889" indent="-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Spend </a:t>
            </a:r>
            <a:r>
              <a:rPr lang="en-US" sz="2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 OR MORE HOURS “ENGAGING”</a:t>
            </a:r>
            <a:r>
              <a:rPr lang="en-US" sz="20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in the topic covered by the CMP Performance Assessment. Spend at least 7 hours:</a:t>
            </a:r>
          </a:p>
          <a:p>
            <a:pPr marL="342889" indent="-342900">
              <a:lnSpc>
                <a:spcPct val="100000"/>
              </a:lnSpc>
              <a:spcBef>
                <a:spcPts val="0"/>
              </a:spcBef>
            </a:pPr>
            <a:endParaRPr lang="en-US" sz="21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Reading the text and/or watching/listening to presentations 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Completing </a:t>
            </a:r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ALL</a:t>
            </a:r>
            <a:r>
              <a:rPr lang="en-US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 the practice questions and answering at least 70% of them correctly (you may answer as many times as necessary to achieve that score).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The 7 hours must be accrued in the same calendar year as the Performance Assessment. 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If you </a:t>
            </a:r>
            <a:r>
              <a:rPr lang="en-US" sz="2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STUDY ONLINE, the SAP will track your time.</a:t>
            </a:r>
            <a:r>
              <a:rPr lang="en-US" sz="2000" b="1" dirty="0">
                <a:solidFill>
                  <a:srgbClr val="00B0F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If you download files to listen/read offline, it will not count. 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Visit the </a:t>
            </a:r>
            <a:r>
              <a:rPr lang="en-US" sz="2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CMP HUB WITHIN the SAP 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to see your progress toward 7 hours and a score of 70%.  The CMP Hub will become available after you enroll in the CMP for that SAP’s specialty.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3EF21-686C-45A0-A705-C6DEDAC930D5}"/>
              </a:ext>
            </a:extLst>
          </p:cNvPr>
          <p:cNvSpPr/>
          <p:nvPr/>
        </p:nvSpPr>
        <p:spPr>
          <a:xfrm>
            <a:off x="1372325" y="1709784"/>
            <a:ext cx="2646680" cy="4451530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Spend 7 hours</a:t>
            </a: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reading, watching, </a:t>
            </a:r>
            <a:br>
              <a:rPr lang="en-US" sz="22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2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&amp; scoring 70%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Study Online and the SAP Tracks</a:t>
            </a:r>
            <a:b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Your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BF129-ADC5-774F-A10F-964B0CAA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87" y="1936568"/>
            <a:ext cx="1516380" cy="15163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A30B06-33F7-49CF-A8B1-BB46B1A48C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2207" y="338095"/>
            <a:ext cx="9505663" cy="909444"/>
          </a:xfrm>
        </p:spPr>
        <p:txBody>
          <a:bodyPr>
            <a:noAutofit/>
          </a:bodyPr>
          <a:lstStyle/>
          <a:p>
            <a:pPr lvl="0"/>
            <a:r>
              <a:rPr lang="en-US" sz="35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Spend </a:t>
            </a:r>
            <a:r>
              <a:rPr lang="en-US" sz="35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 HOURS “ENGAGING” and SCORE 70%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0ACF70-819D-43B5-B147-9A4371F808C5}"/>
              </a:ext>
            </a:extLst>
          </p:cNvPr>
          <p:cNvSpPr/>
          <p:nvPr/>
        </p:nvSpPr>
        <p:spPr>
          <a:xfrm>
            <a:off x="523240" y="438874"/>
            <a:ext cx="1818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STEP 4: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37BC64-0021-4D9E-9CC1-BC56F4798F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2183" y="1540564"/>
            <a:ext cx="6572738" cy="5022427"/>
          </a:xfrm>
        </p:spPr>
        <p:txBody>
          <a:bodyPr>
            <a:noAutofit/>
          </a:bodyPr>
          <a:lstStyle/>
          <a:p>
            <a:pPr marL="225418" lvl="1" indent="0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  <a:buNone/>
            </a:pPr>
            <a:r>
              <a:rPr lang="en-US" sz="2200" b="1" dirty="0">
                <a:latin typeface="Arial Narrow" panose="020B0606020202030204" pitchFamily="34" charset="0"/>
              </a:rPr>
              <a:t>Performance Assessments are TESTS that are:</a:t>
            </a:r>
            <a:br>
              <a:rPr lang="en-US" sz="2200" b="1" dirty="0">
                <a:latin typeface="Arial Narrow" panose="020B0606020202030204" pitchFamily="34" charset="0"/>
              </a:rPr>
            </a:br>
            <a:endParaRPr lang="en-US" sz="2200" b="1" dirty="0">
              <a:latin typeface="Arial Narrow" panose="020B0606020202030204" pitchFamily="34" charset="0"/>
            </a:endParaRPr>
          </a:p>
          <a:p>
            <a:pPr marL="511162" lvl="1" indent="-285744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SHORTER</a:t>
            </a:r>
            <a:r>
              <a:rPr lang="en-US" sz="1800" dirty="0">
                <a:latin typeface="Arial Narrow" panose="020B0606020202030204" pitchFamily="34" charset="0"/>
              </a:rPr>
              <a:t> in length (60 questions that are structured just like the Practice questions in the SAP)</a:t>
            </a:r>
          </a:p>
          <a:p>
            <a:pPr marL="511162" lvl="1" indent="-285744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FOCUSED</a:t>
            </a:r>
            <a:r>
              <a:rPr lang="en-US" sz="1800" dirty="0">
                <a:latin typeface="Arial Narrow" panose="020B0606020202030204" pitchFamily="34" charset="0"/>
              </a:rPr>
              <a:t> on only 20% of the ABIM blueprint each year</a:t>
            </a:r>
          </a:p>
          <a:p>
            <a:pPr marL="511162" lvl="1" indent="-285744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OPEN BOOK</a:t>
            </a:r>
          </a:p>
          <a:p>
            <a:pPr marL="511162" lvl="1" indent="-285744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TIMED</a:t>
            </a:r>
            <a:r>
              <a:rPr lang="en-US" sz="1800" dirty="0">
                <a:latin typeface="Arial Narrow" panose="020B0606020202030204" pitchFamily="34" charset="0"/>
              </a:rPr>
              <a:t> – you will have 2 hours to complete the test and you must complete it in one sitting.</a:t>
            </a:r>
          </a:p>
          <a:p>
            <a:pPr marL="511162" lvl="1" indent="-285744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ONLINE</a:t>
            </a:r>
            <a:r>
              <a:rPr lang="en-US" sz="1800" dirty="0">
                <a:latin typeface="Arial Narrow" panose="020B0606020202030204" pitchFamily="34" charset="0"/>
              </a:rPr>
              <a:t> – you may take a performance assessment in your home or office</a:t>
            </a:r>
          </a:p>
          <a:p>
            <a:pPr marL="509588" lvl="1" indent="-284163">
              <a:spcBef>
                <a:spcPts val="0"/>
              </a:spcBef>
              <a:spcAft>
                <a:spcPts val="751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70C0"/>
                </a:solidFill>
                <a:latin typeface="Arial Narrow" panose="020B0604020202020204" pitchFamily="34" charset="0"/>
              </a:rPr>
              <a:t>Available during two specific weeks each year</a:t>
            </a:r>
            <a:r>
              <a:rPr lang="en-US" sz="1800" dirty="0">
                <a:latin typeface="Arial Narrow" panose="020B0606020202030204" pitchFamily="34" charset="0"/>
              </a:rPr>
              <a:t>.  You will have one chance during each of the two weeks to pass the Performance Assessment.  </a:t>
            </a:r>
            <a:br>
              <a:rPr lang="en-US" sz="1800" dirty="0">
                <a:latin typeface="Arial Narrow" panose="020B0606020202030204" pitchFamily="34" charset="0"/>
              </a:rPr>
            </a:b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34114-0408-43ED-B666-32FBBD09D68D}"/>
              </a:ext>
            </a:extLst>
          </p:cNvPr>
          <p:cNvSpPr/>
          <p:nvPr/>
        </p:nvSpPr>
        <p:spPr>
          <a:xfrm>
            <a:off x="523241" y="448814"/>
            <a:ext cx="100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STEP 5: </a:t>
            </a:r>
            <a:r>
              <a:rPr lang="en-US" sz="40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 a </a:t>
            </a:r>
            <a:r>
              <a:rPr lang="en-US" sz="40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PERFORMANCE ASSESSMENT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F97C1-404B-4BA5-BA29-6387E8B0D824}"/>
              </a:ext>
            </a:extLst>
          </p:cNvPr>
          <p:cNvSpPr/>
          <p:nvPr/>
        </p:nvSpPr>
        <p:spPr>
          <a:xfrm>
            <a:off x="874643" y="1540565"/>
            <a:ext cx="3339548" cy="5138532"/>
          </a:xfrm>
          <a:prstGeom prst="rect">
            <a:avLst/>
          </a:prstGeom>
          <a:solidFill>
            <a:srgbClr val="002060"/>
          </a:solidFill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25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2020 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Performance Assessment Dates</a:t>
            </a:r>
          </a:p>
          <a:p>
            <a:pPr algn="ctr"/>
            <a:endParaRPr lang="en-US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ACCSAP  </a:t>
            </a:r>
          </a:p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Sept. 16 – 22, 2020</a:t>
            </a:r>
            <a:br>
              <a:rPr lang="en-US" sz="1500" b="1" dirty="0">
                <a:latin typeface="Arial Narrow" panose="020B0606020202030204" pitchFamily="34" charset="0"/>
              </a:rPr>
            </a:br>
            <a:r>
              <a:rPr lang="en-US" sz="1500" b="1" dirty="0">
                <a:latin typeface="Arial Narrow" panose="020B0606020202030204" pitchFamily="34" charset="0"/>
              </a:rPr>
              <a:t>Dec. 2 – 8, 2020</a:t>
            </a:r>
          </a:p>
          <a:p>
            <a:pPr algn="ctr"/>
            <a:br>
              <a:rPr lang="en-US" sz="1500" b="1" dirty="0"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FFC000"/>
                </a:solidFill>
                <a:latin typeface="Arial Narrow" panose="020B0604020202020204" pitchFamily="34" charset="0"/>
              </a:rPr>
              <a:t>CathSAP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Aug. 19 – 25, 2020</a:t>
            </a:r>
            <a:b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Nov. 4 – 10, 2020</a:t>
            </a:r>
          </a:p>
          <a:p>
            <a:pPr algn="ctr"/>
            <a:endParaRPr lang="en-US" sz="1500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  <a:latin typeface="Arial Narrow" panose="020B0604020202020204" pitchFamily="34" charset="0"/>
              </a:rPr>
              <a:t>EP SAP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Aug. 19 – 25, 2020</a:t>
            </a:r>
            <a:b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Nov. 4 – 10, 2020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  <a:latin typeface="Arial Narrow" panose="020B0604020202020204" pitchFamily="34" charset="0"/>
              </a:rPr>
              <a:t>Heart Failure SAP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TBD</a:t>
            </a:r>
          </a:p>
          <a:p>
            <a:pPr algn="ctr"/>
            <a:endParaRPr lang="en-US" sz="1500" b="1" dirty="0">
              <a:latin typeface="Arial Narrow" panose="020B0606020202030204" pitchFamily="34" charset="0"/>
            </a:endParaRPr>
          </a:p>
          <a:p>
            <a:pPr algn="ctr"/>
            <a:endParaRPr lang="en-US" sz="1500" b="1" dirty="0">
              <a:solidFill>
                <a:srgbClr val="FFC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D829-AF98-427B-9B30-B82B83F86F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240" y="580203"/>
            <a:ext cx="10830560" cy="579600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4020202020204" pitchFamily="34" charset="0"/>
              </a:rPr>
              <a:t>STEP 6:</a:t>
            </a:r>
            <a:r>
              <a:rPr lang="en-US" sz="3500" dirty="0">
                <a:solidFill>
                  <a:srgbClr val="0070C0"/>
                </a:solidFill>
              </a:rPr>
              <a:t>  </a:t>
            </a:r>
            <a:r>
              <a:rPr lang="en-US" sz="4200" b="1" dirty="0">
                <a:solidFill>
                  <a:srgbClr val="002060"/>
                </a:solidFill>
                <a:latin typeface="Arial Narrow" panose="020B0604020202020204" pitchFamily="34" charset="0"/>
              </a:rPr>
              <a:t>REPEAT STEPS 4 and 5 Each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82C1-E169-4AF1-8D6D-F84E1A982F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10729" y="1527587"/>
            <a:ext cx="3694175" cy="468566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Arial Narrow" panose="020B0606020202030204" pitchFamily="34" charset="0"/>
              </a:rPr>
              <a:t>The CMP promotes continuous learning through a focus on </a:t>
            </a:r>
            <a:r>
              <a:rPr lang="en-US" sz="1900" b="1" dirty="0">
                <a:solidFill>
                  <a:srgbClr val="0070C0"/>
                </a:solidFill>
                <a:latin typeface="Arial Narrow" panose="020B0606020202030204" pitchFamily="34" charset="0"/>
              </a:rPr>
              <a:t>20% OF THE FIELD EACH YEAR. 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 Narrow" panose="020B0606020202030204" pitchFamily="34" charset="0"/>
              </a:rPr>
              <a:t>You start with whatever topic is the focus the year that you enroll.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 Narrow" panose="020B0606020202030204" pitchFamily="34" charset="0"/>
              </a:rPr>
              <a:t>You have to do something </a:t>
            </a:r>
            <a:r>
              <a:rPr lang="en-US" sz="1900" b="1" dirty="0">
                <a:solidFill>
                  <a:srgbClr val="0070C0"/>
                </a:solidFill>
                <a:latin typeface="Arial Narrow" panose="020B0606020202030204" pitchFamily="34" charset="0"/>
              </a:rPr>
              <a:t>EVERY YEAR </a:t>
            </a:r>
            <a:r>
              <a:rPr lang="en-US" sz="1900" dirty="0">
                <a:latin typeface="Arial Narrow" panose="020B0606020202030204" pitchFamily="34" charset="0"/>
              </a:rPr>
              <a:t>to maintain your certification via the CMP: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Spend 7 hours engaging in the topic(s), including achieving a score of 70% or better on the practice questions for the topic(s)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PASS the Performance Assessment.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357E9-D0DF-405C-B0D3-EC40102E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" y="1793356"/>
            <a:ext cx="7332227" cy="470975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E6995-9A6F-4D0E-9C40-16B23C044F24}"/>
              </a:ext>
            </a:extLst>
          </p:cNvPr>
          <p:cNvSpPr txBox="1"/>
          <p:nvPr/>
        </p:nvSpPr>
        <p:spPr>
          <a:xfrm>
            <a:off x="3059187" y="1393246"/>
            <a:ext cx="22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CMP Topics by Year</a:t>
            </a:r>
          </a:p>
        </p:txBody>
      </p:sp>
    </p:spTree>
    <p:extLst>
      <p:ext uri="{BB962C8B-B14F-4D97-AF65-F5344CB8AC3E}">
        <p14:creationId xmlns:p14="http://schemas.microsoft.com/office/powerpoint/2010/main" val="271820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1899</Words>
  <Application>Microsoft Office PowerPoint</Application>
  <PresentationFormat>Widescreen</PresentationFormat>
  <Paragraphs>303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THE CMP INTEGRATES LIFELONG LEARNING WITH ASSESSMENT</vt:lpstr>
      <vt:lpstr>6 STEPS TO PARTICIPATING IN THE CMP in 2020</vt:lpstr>
      <vt:lpstr>Be currently CERTIFIED by the ABIM and  NOT in an EXAM GRACE PERIOD</vt:lpstr>
      <vt:lpstr>PowerPoint Presentation</vt:lpstr>
      <vt:lpstr>PowerPoint Presentation</vt:lpstr>
      <vt:lpstr>Spend 7 HOURS “ENGAGING” and SCORE 70%</vt:lpstr>
      <vt:lpstr>PowerPoint Presentation</vt:lpstr>
      <vt:lpstr>STEP 6:  REPEAT STEPS 4 and 5 Each Year</vt:lpstr>
      <vt:lpstr>WHAT DOES “NO CONSEQUENCES” MEAN FOR THE CMP?  </vt:lpstr>
      <vt:lpstr>WHAT DOES “NO CONSEQUENCES” MEAN FOR THE CMP?  </vt:lpstr>
      <vt:lpstr>WHICH CMPs ARE NO CONSEQUENCES* IN 2020?</vt:lpstr>
      <vt:lpstr>WHAT HAPPENS IF I DON’T PASS THE CMP PERFORMANCE ASSESSMENT?</vt:lpstr>
      <vt:lpstr>WHAT HAPPENS IF I DON’T PASS THE CMP PERFORMANCE ASSESSMENT?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David</dc:creator>
  <cp:lastModifiedBy>Kristen Doermann</cp:lastModifiedBy>
  <cp:revision>164</cp:revision>
  <cp:lastPrinted>2019-11-26T19:24:21Z</cp:lastPrinted>
  <dcterms:created xsi:type="dcterms:W3CDTF">2019-08-16T16:03:37Z</dcterms:created>
  <dcterms:modified xsi:type="dcterms:W3CDTF">2020-02-09T23:53:14Z</dcterms:modified>
</cp:coreProperties>
</file>