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313" r:id="rId5"/>
    <p:sldId id="280" r:id="rId6"/>
    <p:sldId id="259" r:id="rId7"/>
    <p:sldId id="287" r:id="rId8"/>
    <p:sldId id="289" r:id="rId9"/>
    <p:sldId id="290" r:id="rId10"/>
    <p:sldId id="285" r:id="rId11"/>
    <p:sldId id="264" r:id="rId12"/>
    <p:sldId id="283" r:id="rId13"/>
    <p:sldId id="266" r:id="rId14"/>
    <p:sldId id="293" r:id="rId15"/>
    <p:sldId id="268" r:id="rId16"/>
    <p:sldId id="295" r:id="rId17"/>
    <p:sldId id="296" r:id="rId18"/>
    <p:sldId id="271" r:id="rId19"/>
    <p:sldId id="275" r:id="rId20"/>
    <p:sldId id="270" r:id="rId21"/>
    <p:sldId id="297" r:id="rId22"/>
    <p:sldId id="274" r:id="rId23"/>
    <p:sldId id="310" r:id="rId24"/>
    <p:sldId id="302" r:id="rId25"/>
    <p:sldId id="311" r:id="rId26"/>
    <p:sldId id="303" r:id="rId27"/>
    <p:sldId id="312" r:id="rId28"/>
    <p:sldId id="292" r:id="rId29"/>
    <p:sldId id="306" r:id="rId30"/>
    <p:sldId id="309" r:id="rId31"/>
    <p:sldId id="299"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lby Cranshaw" initials="SC" lastIdx="12" clrIdx="0">
    <p:extLst>
      <p:ext uri="{19B8F6BF-5375-455C-9EA6-DF929625EA0E}">
        <p15:presenceInfo xmlns:p15="http://schemas.microsoft.com/office/powerpoint/2012/main" userId="S::scranshaw@acc.org::3112d8f6-5f93-45d0-8415-6dd5a3563b9a" providerId="AD"/>
      </p:ext>
    </p:extLst>
  </p:cmAuthor>
  <p:cmAuthor id="2" name="Stephanie Mitchell" initials="SM" lastIdx="3" clrIdx="1">
    <p:extLst>
      <p:ext uri="{19B8F6BF-5375-455C-9EA6-DF929625EA0E}">
        <p15:presenceInfo xmlns:p15="http://schemas.microsoft.com/office/powerpoint/2012/main" userId="S::smitchel@acc.org::dc46fc73-6671-447d-9ce4-d06234dc2c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16A7C-96AF-419E-A7D3-F813F1A49977}" v="982" dt="2020-02-21T18:03:02.828"/>
    <p1510:client id="{A5B4F308-4C5D-C536-D6BA-55811AC1F9DC}" v="65" dt="2020-02-24T15:26:13.882"/>
    <p1510:client id="{AFB835D7-93E6-30B0-1F28-DA63370DD3AB}" v="6" dt="2020-02-20T20:12:07.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Prevalence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3A79-5641-ACB3-D1931747F01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2-3A79-5641-ACB3-D1931747F01E}"/>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1-3A79-5641-ACB3-D1931747F01E}"/>
              </c:ext>
            </c:extLst>
          </c:dPt>
          <c:cat>
            <c:strRef>
              <c:f>Sheet1!$A$2:$A$4</c:f>
              <c:strCache>
                <c:ptCount val="3"/>
                <c:pt idx="0">
                  <c:v>Enjoyed Work</c:v>
                </c:pt>
                <c:pt idx="1">
                  <c:v>Stressed</c:v>
                </c:pt>
                <c:pt idx="2">
                  <c:v>Burned Out</c:v>
                </c:pt>
              </c:strCache>
            </c:strRef>
          </c:cat>
          <c:val>
            <c:numRef>
              <c:f>Sheet1!$B$2:$B$4</c:f>
              <c:numCache>
                <c:formatCode>0.00%</c:formatCode>
                <c:ptCount val="3"/>
                <c:pt idx="0">
                  <c:v>0.23699999999999999</c:v>
                </c:pt>
                <c:pt idx="1">
                  <c:v>0.495</c:v>
                </c:pt>
                <c:pt idx="2">
                  <c:v>0.26800000000000002</c:v>
                </c:pt>
              </c:numCache>
            </c:numRef>
          </c:val>
          <c:extLst>
            <c:ext xmlns:c16="http://schemas.microsoft.com/office/drawing/2014/chart" uri="{C3380CC4-5D6E-409C-BE32-E72D297353CC}">
              <c16:uniqueId val="{00000000-3A79-5641-ACB3-D1931747F0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a:solidFill>
                  <a:schemeClr val="tx1"/>
                </a:solidFill>
              </a:rPr>
              <a:t>Career State and Burnout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318791968402675E-2"/>
          <c:y val="0.13274863320474806"/>
          <c:w val="0.88551820804110759"/>
          <c:h val="0.68878403664122645"/>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Sheet1!$A$2:$A$5</c:f>
              <c:strCache>
                <c:ptCount val="4"/>
                <c:pt idx="0">
                  <c:v>FIT</c:v>
                </c:pt>
                <c:pt idx="1">
                  <c:v>Early Career</c:v>
                </c:pt>
                <c:pt idx="2">
                  <c:v>Mid  Career </c:v>
                </c:pt>
                <c:pt idx="3">
                  <c:v>Late Career</c:v>
                </c:pt>
              </c:strCache>
            </c:strRef>
          </c:cat>
          <c:val>
            <c:numRef>
              <c:f>Sheet1!$B$2:$B$5</c:f>
              <c:numCache>
                <c:formatCode>0%</c:formatCode>
                <c:ptCount val="4"/>
                <c:pt idx="0">
                  <c:v>0.1</c:v>
                </c:pt>
                <c:pt idx="1">
                  <c:v>0.23</c:v>
                </c:pt>
                <c:pt idx="2">
                  <c:v>0.39</c:v>
                </c:pt>
                <c:pt idx="3">
                  <c:v>0.28000000000000003</c:v>
                </c:pt>
              </c:numCache>
            </c:numRef>
          </c:val>
          <c:extLst>
            <c:ext xmlns:c16="http://schemas.microsoft.com/office/drawing/2014/chart" uri="{C3380CC4-5D6E-409C-BE32-E72D297353CC}">
              <c16:uniqueId val="{00000000-A361-8946-84E6-C67BECFFACD1}"/>
            </c:ext>
          </c:extLst>
        </c:ser>
        <c:dLbls>
          <c:showLegendKey val="0"/>
          <c:showVal val="0"/>
          <c:showCatName val="0"/>
          <c:showSerName val="0"/>
          <c:showPercent val="0"/>
          <c:showBubbleSize val="0"/>
        </c:dLbls>
        <c:gapWidth val="219"/>
        <c:overlap val="-27"/>
        <c:axId val="761498495"/>
        <c:axId val="761763295"/>
      </c:barChart>
      <c:catAx>
        <c:axId val="761498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761763295"/>
        <c:crosses val="autoZero"/>
        <c:auto val="1"/>
        <c:lblAlgn val="ctr"/>
        <c:lblOffset val="100"/>
        <c:noMultiLvlLbl val="0"/>
      </c:catAx>
      <c:valAx>
        <c:axId val="7617632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31750">
            <a:solidFill>
              <a:schemeClr val="tx2">
                <a:lumMod val="60000"/>
                <a:lumOff val="4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498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A980D-B126-47AC-BF67-8CE85DE4E9CF}"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6694841E-2474-4470-8034-AD6EDF00C124}">
      <dgm:prSet phldrT="[Text]"/>
      <dgm:spPr/>
      <dgm:t>
        <a:bodyPr/>
        <a:lstStyle/>
        <a:p>
          <a:r>
            <a:rPr lang="en-US"/>
            <a:t>Physician</a:t>
          </a:r>
        </a:p>
      </dgm:t>
    </dgm:pt>
    <dgm:pt modelId="{FE794652-F2F6-41DF-9ECA-DD2D61F7AF36}" type="parTrans" cxnId="{C36EB5AA-1989-4EA3-9A00-1AF14226B9F1}">
      <dgm:prSet/>
      <dgm:spPr/>
      <dgm:t>
        <a:bodyPr/>
        <a:lstStyle/>
        <a:p>
          <a:endParaRPr lang="en-US"/>
        </a:p>
      </dgm:t>
    </dgm:pt>
    <dgm:pt modelId="{5F73CBFF-D900-41E3-AE78-4F998845CF2E}" type="sibTrans" cxnId="{C36EB5AA-1989-4EA3-9A00-1AF14226B9F1}">
      <dgm:prSet/>
      <dgm:spPr/>
      <dgm:t>
        <a:bodyPr/>
        <a:lstStyle/>
        <a:p>
          <a:endParaRPr lang="en-US"/>
        </a:p>
      </dgm:t>
    </dgm:pt>
    <dgm:pt modelId="{8A4AAC40-2676-4E6C-8B40-002BC81C8413}">
      <dgm:prSet phldrT="[Text]"/>
      <dgm:spPr/>
      <dgm:t>
        <a:bodyPr/>
        <a:lstStyle/>
        <a:p>
          <a:r>
            <a:rPr lang="en-US"/>
            <a:t>Patient Care</a:t>
          </a:r>
        </a:p>
      </dgm:t>
    </dgm:pt>
    <dgm:pt modelId="{C6C1064E-21C3-4ECD-8CC4-C632DCDE2921}" type="parTrans" cxnId="{1DFAB514-2749-412B-95E4-9D2F8F6DF0C3}">
      <dgm:prSet/>
      <dgm:spPr/>
      <dgm:t>
        <a:bodyPr/>
        <a:lstStyle/>
        <a:p>
          <a:endParaRPr lang="en-US"/>
        </a:p>
      </dgm:t>
    </dgm:pt>
    <dgm:pt modelId="{F8353FD0-0F82-4E4B-82BC-8618F9EE633C}" type="sibTrans" cxnId="{1DFAB514-2749-412B-95E4-9D2F8F6DF0C3}">
      <dgm:prSet/>
      <dgm:spPr/>
      <dgm:t>
        <a:bodyPr/>
        <a:lstStyle/>
        <a:p>
          <a:endParaRPr lang="en-US"/>
        </a:p>
      </dgm:t>
    </dgm:pt>
    <dgm:pt modelId="{ABD4B9C9-DFA2-427C-9096-C79CD39355AC}">
      <dgm:prSet phldrT="[Text]"/>
      <dgm:spPr/>
      <dgm:t>
        <a:bodyPr/>
        <a:lstStyle/>
        <a:p>
          <a:r>
            <a:rPr lang="en-US"/>
            <a:t>Family/Friends</a:t>
          </a:r>
        </a:p>
      </dgm:t>
    </dgm:pt>
    <dgm:pt modelId="{E668FB7F-762A-49C2-885B-598F2B2B9245}" type="parTrans" cxnId="{0E1E8A9E-3057-4C25-8421-FA553C5BE057}">
      <dgm:prSet/>
      <dgm:spPr/>
      <dgm:t>
        <a:bodyPr/>
        <a:lstStyle/>
        <a:p>
          <a:endParaRPr lang="en-US"/>
        </a:p>
      </dgm:t>
    </dgm:pt>
    <dgm:pt modelId="{B3A94DC2-0C1A-4157-81B5-4E7351D2077F}" type="sibTrans" cxnId="{0E1E8A9E-3057-4C25-8421-FA553C5BE057}">
      <dgm:prSet/>
      <dgm:spPr/>
      <dgm:t>
        <a:bodyPr/>
        <a:lstStyle/>
        <a:p>
          <a:endParaRPr lang="en-US"/>
        </a:p>
      </dgm:t>
    </dgm:pt>
    <dgm:pt modelId="{0B76FBB1-CD1D-49F8-9587-C252A993239F}">
      <dgm:prSet phldrT="[Text]"/>
      <dgm:spPr/>
      <dgm:t>
        <a:bodyPr/>
        <a:lstStyle/>
        <a:p>
          <a:r>
            <a:rPr lang="en-US"/>
            <a:t>Personal Health</a:t>
          </a:r>
        </a:p>
      </dgm:t>
    </dgm:pt>
    <dgm:pt modelId="{811EC348-22E1-44F1-91FC-7B7CBB8BF4A6}" type="parTrans" cxnId="{B0758B94-BF60-426F-918A-A3FF9F952950}">
      <dgm:prSet/>
      <dgm:spPr/>
      <dgm:t>
        <a:bodyPr/>
        <a:lstStyle/>
        <a:p>
          <a:endParaRPr lang="en-US"/>
        </a:p>
      </dgm:t>
    </dgm:pt>
    <dgm:pt modelId="{5719D5BC-38C7-4957-A13C-B1A966B443E0}" type="sibTrans" cxnId="{B0758B94-BF60-426F-918A-A3FF9F952950}">
      <dgm:prSet/>
      <dgm:spPr/>
      <dgm:t>
        <a:bodyPr/>
        <a:lstStyle/>
        <a:p>
          <a:endParaRPr lang="en-US"/>
        </a:p>
      </dgm:t>
    </dgm:pt>
    <dgm:pt modelId="{7973FE1C-0C99-4D95-B449-5B2370E64B36}">
      <dgm:prSet phldrT="[Text]"/>
      <dgm:spPr/>
      <dgm:t>
        <a:bodyPr/>
        <a:lstStyle/>
        <a:p>
          <a:r>
            <a:rPr lang="en-US"/>
            <a:t>Hospital/Health Care Organization</a:t>
          </a:r>
        </a:p>
      </dgm:t>
    </dgm:pt>
    <dgm:pt modelId="{6928CABB-9884-4D45-8B2A-5A7C2182525B}" type="parTrans" cxnId="{1B54427A-F608-4614-B2EF-31760687B1E5}">
      <dgm:prSet/>
      <dgm:spPr/>
      <dgm:t>
        <a:bodyPr/>
        <a:lstStyle/>
        <a:p>
          <a:endParaRPr lang="en-US"/>
        </a:p>
      </dgm:t>
    </dgm:pt>
    <dgm:pt modelId="{5E3FA087-63DD-48A2-ABC6-33F554422DD3}" type="sibTrans" cxnId="{1B54427A-F608-4614-B2EF-31760687B1E5}">
      <dgm:prSet/>
      <dgm:spPr/>
      <dgm:t>
        <a:bodyPr/>
        <a:lstStyle/>
        <a:p>
          <a:endParaRPr lang="en-US"/>
        </a:p>
      </dgm:t>
    </dgm:pt>
    <dgm:pt modelId="{E2FD3944-B779-4060-81CF-0D1B1D73C790}" type="pres">
      <dgm:prSet presAssocID="{54DA980D-B126-47AC-BF67-8CE85DE4E9CF}" presName="Name0" presStyleCnt="0">
        <dgm:presLayoutVars>
          <dgm:chMax val="1"/>
          <dgm:dir/>
          <dgm:animLvl val="ctr"/>
          <dgm:resizeHandles val="exact"/>
        </dgm:presLayoutVars>
      </dgm:prSet>
      <dgm:spPr/>
    </dgm:pt>
    <dgm:pt modelId="{E9F58AD5-3006-4E25-ADC9-E3BF1DC4877E}" type="pres">
      <dgm:prSet presAssocID="{6694841E-2474-4470-8034-AD6EDF00C124}" presName="centerShape" presStyleLbl="node0" presStyleIdx="0" presStyleCnt="1"/>
      <dgm:spPr/>
    </dgm:pt>
    <dgm:pt modelId="{071FDA77-D5CB-4FF4-8A0D-42DEABF65E60}" type="pres">
      <dgm:prSet presAssocID="{C6C1064E-21C3-4ECD-8CC4-C632DCDE2921}" presName="parTrans" presStyleLbl="sibTrans2D1" presStyleIdx="0" presStyleCnt="4"/>
      <dgm:spPr/>
    </dgm:pt>
    <dgm:pt modelId="{B1BA2816-B3D2-43ED-B31C-598EFDB7F108}" type="pres">
      <dgm:prSet presAssocID="{C6C1064E-21C3-4ECD-8CC4-C632DCDE2921}" presName="connectorText" presStyleLbl="sibTrans2D1" presStyleIdx="0" presStyleCnt="4"/>
      <dgm:spPr/>
    </dgm:pt>
    <dgm:pt modelId="{770A3C69-650B-4F1A-B333-57D51A55B26C}" type="pres">
      <dgm:prSet presAssocID="{8A4AAC40-2676-4E6C-8B40-002BC81C8413}" presName="node" presStyleLbl="node1" presStyleIdx="0" presStyleCnt="4">
        <dgm:presLayoutVars>
          <dgm:bulletEnabled val="1"/>
        </dgm:presLayoutVars>
      </dgm:prSet>
      <dgm:spPr/>
    </dgm:pt>
    <dgm:pt modelId="{CF84692F-7BAE-439E-8DA1-90A57688B8B9}" type="pres">
      <dgm:prSet presAssocID="{E668FB7F-762A-49C2-885B-598F2B2B9245}" presName="parTrans" presStyleLbl="sibTrans2D1" presStyleIdx="1" presStyleCnt="4"/>
      <dgm:spPr/>
    </dgm:pt>
    <dgm:pt modelId="{B3300501-55FE-4AEC-868F-DDEDD33246AA}" type="pres">
      <dgm:prSet presAssocID="{E668FB7F-762A-49C2-885B-598F2B2B9245}" presName="connectorText" presStyleLbl="sibTrans2D1" presStyleIdx="1" presStyleCnt="4"/>
      <dgm:spPr/>
    </dgm:pt>
    <dgm:pt modelId="{E7F33A25-910E-4D5D-A532-7541EB1024CE}" type="pres">
      <dgm:prSet presAssocID="{ABD4B9C9-DFA2-427C-9096-C79CD39355AC}" presName="node" presStyleLbl="node1" presStyleIdx="1" presStyleCnt="4">
        <dgm:presLayoutVars>
          <dgm:bulletEnabled val="1"/>
        </dgm:presLayoutVars>
      </dgm:prSet>
      <dgm:spPr/>
    </dgm:pt>
    <dgm:pt modelId="{3E3202CE-0400-49AD-8A3E-0629DA398710}" type="pres">
      <dgm:prSet presAssocID="{811EC348-22E1-44F1-91FC-7B7CBB8BF4A6}" presName="parTrans" presStyleLbl="sibTrans2D1" presStyleIdx="2" presStyleCnt="4"/>
      <dgm:spPr/>
    </dgm:pt>
    <dgm:pt modelId="{659A6C60-62A7-4C47-BF9E-F3455B872E2A}" type="pres">
      <dgm:prSet presAssocID="{811EC348-22E1-44F1-91FC-7B7CBB8BF4A6}" presName="connectorText" presStyleLbl="sibTrans2D1" presStyleIdx="2" presStyleCnt="4"/>
      <dgm:spPr/>
    </dgm:pt>
    <dgm:pt modelId="{1DFDF89B-DF49-4AB9-B7CB-FEB758533948}" type="pres">
      <dgm:prSet presAssocID="{0B76FBB1-CD1D-49F8-9587-C252A993239F}" presName="node" presStyleLbl="node1" presStyleIdx="2" presStyleCnt="4">
        <dgm:presLayoutVars>
          <dgm:bulletEnabled val="1"/>
        </dgm:presLayoutVars>
      </dgm:prSet>
      <dgm:spPr/>
    </dgm:pt>
    <dgm:pt modelId="{83C657C8-589F-479A-8409-347618FBDE1E}" type="pres">
      <dgm:prSet presAssocID="{6928CABB-9884-4D45-8B2A-5A7C2182525B}" presName="parTrans" presStyleLbl="sibTrans2D1" presStyleIdx="3" presStyleCnt="4"/>
      <dgm:spPr/>
    </dgm:pt>
    <dgm:pt modelId="{FA56D709-EE2D-4A5F-88D1-F9321E861225}" type="pres">
      <dgm:prSet presAssocID="{6928CABB-9884-4D45-8B2A-5A7C2182525B}" presName="connectorText" presStyleLbl="sibTrans2D1" presStyleIdx="3" presStyleCnt="4"/>
      <dgm:spPr/>
    </dgm:pt>
    <dgm:pt modelId="{426029D0-EFCE-4F71-852E-68FD2B141710}" type="pres">
      <dgm:prSet presAssocID="{7973FE1C-0C99-4D95-B449-5B2370E64B36}" presName="node" presStyleLbl="node1" presStyleIdx="3" presStyleCnt="4">
        <dgm:presLayoutVars>
          <dgm:bulletEnabled val="1"/>
        </dgm:presLayoutVars>
      </dgm:prSet>
      <dgm:spPr/>
    </dgm:pt>
  </dgm:ptLst>
  <dgm:cxnLst>
    <dgm:cxn modelId="{D6715A10-AEDE-4236-88E0-8BF416CCE6F6}" type="presOf" srcId="{6928CABB-9884-4D45-8B2A-5A7C2182525B}" destId="{FA56D709-EE2D-4A5F-88D1-F9321E861225}" srcOrd="1" destOrd="0" presId="urn:microsoft.com/office/officeart/2005/8/layout/radial5"/>
    <dgm:cxn modelId="{A82A7211-96CC-4292-9294-E6268B4AF977}" type="presOf" srcId="{811EC348-22E1-44F1-91FC-7B7CBB8BF4A6}" destId="{659A6C60-62A7-4C47-BF9E-F3455B872E2A}" srcOrd="1" destOrd="0" presId="urn:microsoft.com/office/officeart/2005/8/layout/radial5"/>
    <dgm:cxn modelId="{1DFAB514-2749-412B-95E4-9D2F8F6DF0C3}" srcId="{6694841E-2474-4470-8034-AD6EDF00C124}" destId="{8A4AAC40-2676-4E6C-8B40-002BC81C8413}" srcOrd="0" destOrd="0" parTransId="{C6C1064E-21C3-4ECD-8CC4-C632DCDE2921}" sibTransId="{F8353FD0-0F82-4E4B-82BC-8618F9EE633C}"/>
    <dgm:cxn modelId="{5B543223-2CFC-4D7F-9169-7518EEADE2AE}" type="presOf" srcId="{E668FB7F-762A-49C2-885B-598F2B2B9245}" destId="{CF84692F-7BAE-439E-8DA1-90A57688B8B9}" srcOrd="0" destOrd="0" presId="urn:microsoft.com/office/officeart/2005/8/layout/radial5"/>
    <dgm:cxn modelId="{E90EA229-A40B-4BB9-9F7D-9E78BA72231E}" type="presOf" srcId="{6928CABB-9884-4D45-8B2A-5A7C2182525B}" destId="{83C657C8-589F-479A-8409-347618FBDE1E}" srcOrd="0" destOrd="0" presId="urn:microsoft.com/office/officeart/2005/8/layout/radial5"/>
    <dgm:cxn modelId="{0DE8206C-9C3E-4EAB-835A-07226095FD67}" type="presOf" srcId="{8A4AAC40-2676-4E6C-8B40-002BC81C8413}" destId="{770A3C69-650B-4F1A-B333-57D51A55B26C}" srcOrd="0" destOrd="0" presId="urn:microsoft.com/office/officeart/2005/8/layout/radial5"/>
    <dgm:cxn modelId="{403A6B76-AF2F-43D8-960E-C090212EE1ED}" type="presOf" srcId="{54DA980D-B126-47AC-BF67-8CE85DE4E9CF}" destId="{E2FD3944-B779-4060-81CF-0D1B1D73C790}" srcOrd="0" destOrd="0" presId="urn:microsoft.com/office/officeart/2005/8/layout/radial5"/>
    <dgm:cxn modelId="{1B54427A-F608-4614-B2EF-31760687B1E5}" srcId="{6694841E-2474-4470-8034-AD6EDF00C124}" destId="{7973FE1C-0C99-4D95-B449-5B2370E64B36}" srcOrd="3" destOrd="0" parTransId="{6928CABB-9884-4D45-8B2A-5A7C2182525B}" sibTransId="{5E3FA087-63DD-48A2-ABC6-33F554422DD3}"/>
    <dgm:cxn modelId="{B0758B94-BF60-426F-918A-A3FF9F952950}" srcId="{6694841E-2474-4470-8034-AD6EDF00C124}" destId="{0B76FBB1-CD1D-49F8-9587-C252A993239F}" srcOrd="2" destOrd="0" parTransId="{811EC348-22E1-44F1-91FC-7B7CBB8BF4A6}" sibTransId="{5719D5BC-38C7-4957-A13C-B1A966B443E0}"/>
    <dgm:cxn modelId="{0E1E8A9E-3057-4C25-8421-FA553C5BE057}" srcId="{6694841E-2474-4470-8034-AD6EDF00C124}" destId="{ABD4B9C9-DFA2-427C-9096-C79CD39355AC}" srcOrd="1" destOrd="0" parTransId="{E668FB7F-762A-49C2-885B-598F2B2B9245}" sibTransId="{B3A94DC2-0C1A-4157-81B5-4E7351D2077F}"/>
    <dgm:cxn modelId="{C36EB5AA-1989-4EA3-9A00-1AF14226B9F1}" srcId="{54DA980D-B126-47AC-BF67-8CE85DE4E9CF}" destId="{6694841E-2474-4470-8034-AD6EDF00C124}" srcOrd="0" destOrd="0" parTransId="{FE794652-F2F6-41DF-9ECA-DD2D61F7AF36}" sibTransId="{5F73CBFF-D900-41E3-AE78-4F998845CF2E}"/>
    <dgm:cxn modelId="{2191AEB1-6DED-41EB-B874-9AC26289AF73}" type="presOf" srcId="{6694841E-2474-4470-8034-AD6EDF00C124}" destId="{E9F58AD5-3006-4E25-ADC9-E3BF1DC4877E}" srcOrd="0" destOrd="0" presId="urn:microsoft.com/office/officeart/2005/8/layout/radial5"/>
    <dgm:cxn modelId="{F86879C4-7CD4-458A-91F0-F0227632AE45}" type="presOf" srcId="{E668FB7F-762A-49C2-885B-598F2B2B9245}" destId="{B3300501-55FE-4AEC-868F-DDEDD33246AA}" srcOrd="1" destOrd="0" presId="urn:microsoft.com/office/officeart/2005/8/layout/radial5"/>
    <dgm:cxn modelId="{C6BA38C8-2792-4122-A08B-2B4F273EC01E}" type="presOf" srcId="{811EC348-22E1-44F1-91FC-7B7CBB8BF4A6}" destId="{3E3202CE-0400-49AD-8A3E-0629DA398710}" srcOrd="0" destOrd="0" presId="urn:microsoft.com/office/officeart/2005/8/layout/radial5"/>
    <dgm:cxn modelId="{4BD2CAC9-8939-4CE6-B760-65459BC0FFB3}" type="presOf" srcId="{C6C1064E-21C3-4ECD-8CC4-C632DCDE2921}" destId="{071FDA77-D5CB-4FF4-8A0D-42DEABF65E60}" srcOrd="0" destOrd="0" presId="urn:microsoft.com/office/officeart/2005/8/layout/radial5"/>
    <dgm:cxn modelId="{0C7EE8CA-72BF-4F52-A29C-1D34B17F78B5}" type="presOf" srcId="{0B76FBB1-CD1D-49F8-9587-C252A993239F}" destId="{1DFDF89B-DF49-4AB9-B7CB-FEB758533948}" srcOrd="0" destOrd="0" presId="urn:microsoft.com/office/officeart/2005/8/layout/radial5"/>
    <dgm:cxn modelId="{FA35A6EB-A609-4BF0-93CB-771622421224}" type="presOf" srcId="{C6C1064E-21C3-4ECD-8CC4-C632DCDE2921}" destId="{B1BA2816-B3D2-43ED-B31C-598EFDB7F108}" srcOrd="1" destOrd="0" presId="urn:microsoft.com/office/officeart/2005/8/layout/radial5"/>
    <dgm:cxn modelId="{A36085FD-176A-480E-B8B4-A296FB1EEDC8}" type="presOf" srcId="{ABD4B9C9-DFA2-427C-9096-C79CD39355AC}" destId="{E7F33A25-910E-4D5D-A532-7541EB1024CE}" srcOrd="0" destOrd="0" presId="urn:microsoft.com/office/officeart/2005/8/layout/radial5"/>
    <dgm:cxn modelId="{4403D0FD-7589-4556-B8FD-4E8DB59F8161}" type="presOf" srcId="{7973FE1C-0C99-4D95-B449-5B2370E64B36}" destId="{426029D0-EFCE-4F71-852E-68FD2B141710}" srcOrd="0" destOrd="0" presId="urn:microsoft.com/office/officeart/2005/8/layout/radial5"/>
    <dgm:cxn modelId="{8FB795D8-9F74-4C0D-91CA-01AC56C51A92}" type="presParOf" srcId="{E2FD3944-B779-4060-81CF-0D1B1D73C790}" destId="{E9F58AD5-3006-4E25-ADC9-E3BF1DC4877E}" srcOrd="0" destOrd="0" presId="urn:microsoft.com/office/officeart/2005/8/layout/radial5"/>
    <dgm:cxn modelId="{2ABDC6AE-339F-445C-9B73-7792F24306CC}" type="presParOf" srcId="{E2FD3944-B779-4060-81CF-0D1B1D73C790}" destId="{071FDA77-D5CB-4FF4-8A0D-42DEABF65E60}" srcOrd="1" destOrd="0" presId="urn:microsoft.com/office/officeart/2005/8/layout/radial5"/>
    <dgm:cxn modelId="{A0C2BD80-F5EF-4CE9-B0ED-E6A661B4DEAC}" type="presParOf" srcId="{071FDA77-D5CB-4FF4-8A0D-42DEABF65E60}" destId="{B1BA2816-B3D2-43ED-B31C-598EFDB7F108}" srcOrd="0" destOrd="0" presId="urn:microsoft.com/office/officeart/2005/8/layout/radial5"/>
    <dgm:cxn modelId="{CFA02B6E-2980-4623-83CB-AE16544B581F}" type="presParOf" srcId="{E2FD3944-B779-4060-81CF-0D1B1D73C790}" destId="{770A3C69-650B-4F1A-B333-57D51A55B26C}" srcOrd="2" destOrd="0" presId="urn:microsoft.com/office/officeart/2005/8/layout/radial5"/>
    <dgm:cxn modelId="{5E0F5EB3-D8C8-41A8-A69F-2E03CD3E489B}" type="presParOf" srcId="{E2FD3944-B779-4060-81CF-0D1B1D73C790}" destId="{CF84692F-7BAE-439E-8DA1-90A57688B8B9}" srcOrd="3" destOrd="0" presId="urn:microsoft.com/office/officeart/2005/8/layout/radial5"/>
    <dgm:cxn modelId="{0B9F75F3-D8C2-4CF1-8A89-FD580DDA080C}" type="presParOf" srcId="{CF84692F-7BAE-439E-8DA1-90A57688B8B9}" destId="{B3300501-55FE-4AEC-868F-DDEDD33246AA}" srcOrd="0" destOrd="0" presId="urn:microsoft.com/office/officeart/2005/8/layout/radial5"/>
    <dgm:cxn modelId="{5D9B50C8-10F1-4E59-8171-F4006BDEC2DF}" type="presParOf" srcId="{E2FD3944-B779-4060-81CF-0D1B1D73C790}" destId="{E7F33A25-910E-4D5D-A532-7541EB1024CE}" srcOrd="4" destOrd="0" presId="urn:microsoft.com/office/officeart/2005/8/layout/radial5"/>
    <dgm:cxn modelId="{7492EA1A-8FB0-4660-AC3A-E353CE75DAA1}" type="presParOf" srcId="{E2FD3944-B779-4060-81CF-0D1B1D73C790}" destId="{3E3202CE-0400-49AD-8A3E-0629DA398710}" srcOrd="5" destOrd="0" presId="urn:microsoft.com/office/officeart/2005/8/layout/radial5"/>
    <dgm:cxn modelId="{2D29C8AE-A6EB-4BF5-8C6E-F12C6072EF33}" type="presParOf" srcId="{3E3202CE-0400-49AD-8A3E-0629DA398710}" destId="{659A6C60-62A7-4C47-BF9E-F3455B872E2A}" srcOrd="0" destOrd="0" presId="urn:microsoft.com/office/officeart/2005/8/layout/radial5"/>
    <dgm:cxn modelId="{5D786F45-B571-4CA4-9F90-5E4CC3DE2728}" type="presParOf" srcId="{E2FD3944-B779-4060-81CF-0D1B1D73C790}" destId="{1DFDF89B-DF49-4AB9-B7CB-FEB758533948}" srcOrd="6" destOrd="0" presId="urn:microsoft.com/office/officeart/2005/8/layout/radial5"/>
    <dgm:cxn modelId="{37780FD2-8FFC-43BA-9895-1DB332A52961}" type="presParOf" srcId="{E2FD3944-B779-4060-81CF-0D1B1D73C790}" destId="{83C657C8-589F-479A-8409-347618FBDE1E}" srcOrd="7" destOrd="0" presId="urn:microsoft.com/office/officeart/2005/8/layout/radial5"/>
    <dgm:cxn modelId="{6D4C3989-5FE8-4B7E-8B62-0A2B1E02394E}" type="presParOf" srcId="{83C657C8-589F-479A-8409-347618FBDE1E}" destId="{FA56D709-EE2D-4A5F-88D1-F9321E861225}" srcOrd="0" destOrd="0" presId="urn:microsoft.com/office/officeart/2005/8/layout/radial5"/>
    <dgm:cxn modelId="{25B85E65-A822-4C07-B908-D386ACF61CF4}" type="presParOf" srcId="{E2FD3944-B779-4060-81CF-0D1B1D73C790}" destId="{426029D0-EFCE-4F71-852E-68FD2B141710}"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705AC-0D56-4F36-8513-52E51D01FFD6}" type="doc">
      <dgm:prSet loTypeId="urn:microsoft.com/office/officeart/2005/8/layout/chart3" loCatId="relationship" qsTypeId="urn:microsoft.com/office/officeart/2005/8/quickstyle/simple1" qsCatId="simple" csTypeId="urn:microsoft.com/office/officeart/2005/8/colors/colorful5" csCatId="colorful" phldr="1"/>
      <dgm:spPr/>
    </dgm:pt>
    <dgm:pt modelId="{C7179AB1-99B2-4394-B283-A4D82A441DF6}">
      <dgm:prSet phldrT="[Text]"/>
      <dgm:spPr/>
      <dgm:t>
        <a:bodyPr/>
        <a:lstStyle/>
        <a:p>
          <a:r>
            <a:rPr lang="en-US"/>
            <a:t>Improve Work Life of Health Care Providers</a:t>
          </a:r>
        </a:p>
      </dgm:t>
    </dgm:pt>
    <dgm:pt modelId="{6810DCBB-3103-4F3E-909B-3A3F262FDFA9}" type="parTrans" cxnId="{B1E63F91-E32C-4734-93A7-70F03168ADBF}">
      <dgm:prSet/>
      <dgm:spPr/>
      <dgm:t>
        <a:bodyPr/>
        <a:lstStyle/>
        <a:p>
          <a:endParaRPr lang="en-US"/>
        </a:p>
      </dgm:t>
    </dgm:pt>
    <dgm:pt modelId="{896AB7F8-49EA-487D-BE42-0BE3A7B29FCF}" type="sibTrans" cxnId="{B1E63F91-E32C-4734-93A7-70F03168ADBF}">
      <dgm:prSet/>
      <dgm:spPr/>
      <dgm:t>
        <a:bodyPr/>
        <a:lstStyle/>
        <a:p>
          <a:endParaRPr lang="en-US"/>
        </a:p>
      </dgm:t>
    </dgm:pt>
    <dgm:pt modelId="{F952B422-6FE5-41F3-893F-C52E3351757F}">
      <dgm:prSet phldrT="[Text]"/>
      <dgm:spPr/>
      <dgm:t>
        <a:bodyPr/>
        <a:lstStyle/>
        <a:p>
          <a:r>
            <a:rPr lang="en-US"/>
            <a:t>Reduce Costs</a:t>
          </a:r>
        </a:p>
      </dgm:t>
    </dgm:pt>
    <dgm:pt modelId="{F787DEC4-B676-415C-ACB5-0371DD7818C3}" type="parTrans" cxnId="{2E1D521B-9D4C-4981-B04B-DB3ECF7EE9C3}">
      <dgm:prSet/>
      <dgm:spPr/>
      <dgm:t>
        <a:bodyPr/>
        <a:lstStyle/>
        <a:p>
          <a:endParaRPr lang="en-US"/>
        </a:p>
      </dgm:t>
    </dgm:pt>
    <dgm:pt modelId="{0BD92774-D3ED-4C87-918C-5B256A8EECAD}" type="sibTrans" cxnId="{2E1D521B-9D4C-4981-B04B-DB3ECF7EE9C3}">
      <dgm:prSet/>
      <dgm:spPr/>
      <dgm:t>
        <a:bodyPr/>
        <a:lstStyle/>
        <a:p>
          <a:endParaRPr lang="en-US"/>
        </a:p>
      </dgm:t>
    </dgm:pt>
    <dgm:pt modelId="{1FF27957-AE93-47DB-B9D1-EF278FF579B6}">
      <dgm:prSet phldrT="[Text]"/>
      <dgm:spPr/>
      <dgm:t>
        <a:bodyPr/>
        <a:lstStyle/>
        <a:p>
          <a:r>
            <a:rPr lang="en-US"/>
            <a:t>Enhance Patient Experience</a:t>
          </a:r>
        </a:p>
      </dgm:t>
    </dgm:pt>
    <dgm:pt modelId="{813B9DFA-8668-4C8E-8BC6-788C426ECCDA}" type="parTrans" cxnId="{B26CB61E-29A2-435A-9FE3-0F13070C8EC6}">
      <dgm:prSet/>
      <dgm:spPr/>
      <dgm:t>
        <a:bodyPr/>
        <a:lstStyle/>
        <a:p>
          <a:endParaRPr lang="en-US"/>
        </a:p>
      </dgm:t>
    </dgm:pt>
    <dgm:pt modelId="{38B1024C-CA6A-4B84-8FA3-09F0F29344CB}" type="sibTrans" cxnId="{B26CB61E-29A2-435A-9FE3-0F13070C8EC6}">
      <dgm:prSet/>
      <dgm:spPr/>
      <dgm:t>
        <a:bodyPr/>
        <a:lstStyle/>
        <a:p>
          <a:endParaRPr lang="en-US"/>
        </a:p>
      </dgm:t>
    </dgm:pt>
    <dgm:pt modelId="{CAEB9F39-EC3F-48C5-87F5-68E4E1B047F2}">
      <dgm:prSet phldrT="[Text]"/>
      <dgm:spPr/>
      <dgm:t>
        <a:bodyPr/>
        <a:lstStyle/>
        <a:p>
          <a:r>
            <a:rPr lang="en-US"/>
            <a:t>Improve Population Health</a:t>
          </a:r>
        </a:p>
      </dgm:t>
    </dgm:pt>
    <dgm:pt modelId="{C57C0B68-EBBA-4BFD-9B39-FA14F2D440FD}" type="parTrans" cxnId="{EE9CC2CF-F3F7-4EF6-98B1-F6A8865B59FE}">
      <dgm:prSet/>
      <dgm:spPr/>
      <dgm:t>
        <a:bodyPr/>
        <a:lstStyle/>
        <a:p>
          <a:endParaRPr lang="en-US"/>
        </a:p>
      </dgm:t>
    </dgm:pt>
    <dgm:pt modelId="{49FDC612-E13E-412E-919B-21F69FDE36A9}" type="sibTrans" cxnId="{EE9CC2CF-F3F7-4EF6-98B1-F6A8865B59FE}">
      <dgm:prSet/>
      <dgm:spPr/>
      <dgm:t>
        <a:bodyPr/>
        <a:lstStyle/>
        <a:p>
          <a:endParaRPr lang="en-US"/>
        </a:p>
      </dgm:t>
    </dgm:pt>
    <dgm:pt modelId="{1E4BF9CA-CFFE-46C3-B8F0-145520117426}" type="pres">
      <dgm:prSet presAssocID="{AC0705AC-0D56-4F36-8513-52E51D01FFD6}" presName="compositeShape" presStyleCnt="0">
        <dgm:presLayoutVars>
          <dgm:chMax val="7"/>
          <dgm:dir/>
          <dgm:resizeHandles val="exact"/>
        </dgm:presLayoutVars>
      </dgm:prSet>
      <dgm:spPr/>
    </dgm:pt>
    <dgm:pt modelId="{47B09305-5757-49D1-9F9D-0E1D29DF848B}" type="pres">
      <dgm:prSet presAssocID="{AC0705AC-0D56-4F36-8513-52E51D01FFD6}" presName="wedge1" presStyleLbl="node1" presStyleIdx="0" presStyleCnt="4"/>
      <dgm:spPr/>
    </dgm:pt>
    <dgm:pt modelId="{9485F093-9EF4-4261-8F9E-252AA9C13080}" type="pres">
      <dgm:prSet presAssocID="{AC0705AC-0D56-4F36-8513-52E51D01FFD6}" presName="wedge1Tx" presStyleLbl="node1" presStyleIdx="0" presStyleCnt="4">
        <dgm:presLayoutVars>
          <dgm:chMax val="0"/>
          <dgm:chPref val="0"/>
          <dgm:bulletEnabled val="1"/>
        </dgm:presLayoutVars>
      </dgm:prSet>
      <dgm:spPr/>
    </dgm:pt>
    <dgm:pt modelId="{8309F949-5DD4-4855-AF16-181078211CBF}" type="pres">
      <dgm:prSet presAssocID="{AC0705AC-0D56-4F36-8513-52E51D01FFD6}" presName="wedge2" presStyleLbl="node1" presStyleIdx="1" presStyleCnt="4"/>
      <dgm:spPr/>
    </dgm:pt>
    <dgm:pt modelId="{AFABDB08-BB3D-4F2D-BC29-043F030FA668}" type="pres">
      <dgm:prSet presAssocID="{AC0705AC-0D56-4F36-8513-52E51D01FFD6}" presName="wedge2Tx" presStyleLbl="node1" presStyleIdx="1" presStyleCnt="4">
        <dgm:presLayoutVars>
          <dgm:chMax val="0"/>
          <dgm:chPref val="0"/>
          <dgm:bulletEnabled val="1"/>
        </dgm:presLayoutVars>
      </dgm:prSet>
      <dgm:spPr/>
    </dgm:pt>
    <dgm:pt modelId="{E8E6FC65-60D2-45F2-B054-D23441E3BA14}" type="pres">
      <dgm:prSet presAssocID="{AC0705AC-0D56-4F36-8513-52E51D01FFD6}" presName="wedge3" presStyleLbl="node1" presStyleIdx="2" presStyleCnt="4"/>
      <dgm:spPr/>
    </dgm:pt>
    <dgm:pt modelId="{C2CB39AE-DA91-46A6-9D1F-9597CCBF7C08}" type="pres">
      <dgm:prSet presAssocID="{AC0705AC-0D56-4F36-8513-52E51D01FFD6}" presName="wedge3Tx" presStyleLbl="node1" presStyleIdx="2" presStyleCnt="4">
        <dgm:presLayoutVars>
          <dgm:chMax val="0"/>
          <dgm:chPref val="0"/>
          <dgm:bulletEnabled val="1"/>
        </dgm:presLayoutVars>
      </dgm:prSet>
      <dgm:spPr/>
    </dgm:pt>
    <dgm:pt modelId="{23B5B356-BC45-4A91-B71D-8EF9A49AF3C0}" type="pres">
      <dgm:prSet presAssocID="{AC0705AC-0D56-4F36-8513-52E51D01FFD6}" presName="wedge4" presStyleLbl="node1" presStyleIdx="3" presStyleCnt="4"/>
      <dgm:spPr/>
    </dgm:pt>
    <dgm:pt modelId="{54FBCC5D-C977-44D6-A20C-E66D94BC97D6}" type="pres">
      <dgm:prSet presAssocID="{AC0705AC-0D56-4F36-8513-52E51D01FFD6}" presName="wedge4Tx" presStyleLbl="node1" presStyleIdx="3" presStyleCnt="4">
        <dgm:presLayoutVars>
          <dgm:chMax val="0"/>
          <dgm:chPref val="0"/>
          <dgm:bulletEnabled val="1"/>
        </dgm:presLayoutVars>
      </dgm:prSet>
      <dgm:spPr/>
    </dgm:pt>
  </dgm:ptLst>
  <dgm:cxnLst>
    <dgm:cxn modelId="{69FDBD02-B8FD-4F7A-8357-726C17C60DEB}" type="presOf" srcId="{CAEB9F39-EC3F-48C5-87F5-68E4E1B047F2}" destId="{54FBCC5D-C977-44D6-A20C-E66D94BC97D6}" srcOrd="1" destOrd="0" presId="urn:microsoft.com/office/officeart/2005/8/layout/chart3"/>
    <dgm:cxn modelId="{FA96A206-7EF4-47EA-B897-D75FDD72BB1D}" type="presOf" srcId="{C7179AB1-99B2-4394-B283-A4D82A441DF6}" destId="{9485F093-9EF4-4261-8F9E-252AA9C13080}" srcOrd="1" destOrd="0" presId="urn:microsoft.com/office/officeart/2005/8/layout/chart3"/>
    <dgm:cxn modelId="{CB634907-98B7-4FF9-9BEB-0BA71D127B5B}" type="presOf" srcId="{F952B422-6FE5-41F3-893F-C52E3351757F}" destId="{8309F949-5DD4-4855-AF16-181078211CBF}" srcOrd="0" destOrd="0" presId="urn:microsoft.com/office/officeart/2005/8/layout/chart3"/>
    <dgm:cxn modelId="{926A6C13-6E9F-46FC-ACD8-25061E41A35E}" type="presOf" srcId="{F952B422-6FE5-41F3-893F-C52E3351757F}" destId="{AFABDB08-BB3D-4F2D-BC29-043F030FA668}" srcOrd="1" destOrd="0" presId="urn:microsoft.com/office/officeart/2005/8/layout/chart3"/>
    <dgm:cxn modelId="{2E1D521B-9D4C-4981-B04B-DB3ECF7EE9C3}" srcId="{AC0705AC-0D56-4F36-8513-52E51D01FFD6}" destId="{F952B422-6FE5-41F3-893F-C52E3351757F}" srcOrd="1" destOrd="0" parTransId="{F787DEC4-B676-415C-ACB5-0371DD7818C3}" sibTransId="{0BD92774-D3ED-4C87-918C-5B256A8EECAD}"/>
    <dgm:cxn modelId="{B26CB61E-29A2-435A-9FE3-0F13070C8EC6}" srcId="{AC0705AC-0D56-4F36-8513-52E51D01FFD6}" destId="{1FF27957-AE93-47DB-B9D1-EF278FF579B6}" srcOrd="2" destOrd="0" parTransId="{813B9DFA-8668-4C8E-8BC6-788C426ECCDA}" sibTransId="{38B1024C-CA6A-4B84-8FA3-09F0F29344CB}"/>
    <dgm:cxn modelId="{26334D38-A313-4FD5-9D9A-C67AD9702218}" type="presOf" srcId="{CAEB9F39-EC3F-48C5-87F5-68E4E1B047F2}" destId="{23B5B356-BC45-4A91-B71D-8EF9A49AF3C0}" srcOrd="0" destOrd="0" presId="urn:microsoft.com/office/officeart/2005/8/layout/chart3"/>
    <dgm:cxn modelId="{5D98B64A-718D-4816-A46B-0937A047D1E6}" type="presOf" srcId="{1FF27957-AE93-47DB-B9D1-EF278FF579B6}" destId="{E8E6FC65-60D2-45F2-B054-D23441E3BA14}" srcOrd="0" destOrd="0" presId="urn:microsoft.com/office/officeart/2005/8/layout/chart3"/>
    <dgm:cxn modelId="{CC06BD6E-B862-471A-8207-DB6E53966D99}" type="presOf" srcId="{AC0705AC-0D56-4F36-8513-52E51D01FFD6}" destId="{1E4BF9CA-CFFE-46C3-B8F0-145520117426}" srcOrd="0" destOrd="0" presId="urn:microsoft.com/office/officeart/2005/8/layout/chart3"/>
    <dgm:cxn modelId="{1349C07C-BACC-4DFC-A34A-3ADB53D0759A}" type="presOf" srcId="{C7179AB1-99B2-4394-B283-A4D82A441DF6}" destId="{47B09305-5757-49D1-9F9D-0E1D29DF848B}" srcOrd="0" destOrd="0" presId="urn:microsoft.com/office/officeart/2005/8/layout/chart3"/>
    <dgm:cxn modelId="{376C298E-CABC-405D-99BC-77829DC32F08}" type="presOf" srcId="{1FF27957-AE93-47DB-B9D1-EF278FF579B6}" destId="{C2CB39AE-DA91-46A6-9D1F-9597CCBF7C08}" srcOrd="1" destOrd="0" presId="urn:microsoft.com/office/officeart/2005/8/layout/chart3"/>
    <dgm:cxn modelId="{B1E63F91-E32C-4734-93A7-70F03168ADBF}" srcId="{AC0705AC-0D56-4F36-8513-52E51D01FFD6}" destId="{C7179AB1-99B2-4394-B283-A4D82A441DF6}" srcOrd="0" destOrd="0" parTransId="{6810DCBB-3103-4F3E-909B-3A3F262FDFA9}" sibTransId="{896AB7F8-49EA-487D-BE42-0BE3A7B29FCF}"/>
    <dgm:cxn modelId="{EE9CC2CF-F3F7-4EF6-98B1-F6A8865B59FE}" srcId="{AC0705AC-0D56-4F36-8513-52E51D01FFD6}" destId="{CAEB9F39-EC3F-48C5-87F5-68E4E1B047F2}" srcOrd="3" destOrd="0" parTransId="{C57C0B68-EBBA-4BFD-9B39-FA14F2D440FD}" sibTransId="{49FDC612-E13E-412E-919B-21F69FDE36A9}"/>
    <dgm:cxn modelId="{211374F6-55B8-48D9-B618-414533BCB3EE}" type="presParOf" srcId="{1E4BF9CA-CFFE-46C3-B8F0-145520117426}" destId="{47B09305-5757-49D1-9F9D-0E1D29DF848B}" srcOrd="0" destOrd="0" presId="urn:microsoft.com/office/officeart/2005/8/layout/chart3"/>
    <dgm:cxn modelId="{DAD50E5C-EBD2-4D24-83A8-2D849E1A8162}" type="presParOf" srcId="{1E4BF9CA-CFFE-46C3-B8F0-145520117426}" destId="{9485F093-9EF4-4261-8F9E-252AA9C13080}" srcOrd="1" destOrd="0" presId="urn:microsoft.com/office/officeart/2005/8/layout/chart3"/>
    <dgm:cxn modelId="{0254F61B-8FD0-4264-8CE0-FE34ED3D5024}" type="presParOf" srcId="{1E4BF9CA-CFFE-46C3-B8F0-145520117426}" destId="{8309F949-5DD4-4855-AF16-181078211CBF}" srcOrd="2" destOrd="0" presId="urn:microsoft.com/office/officeart/2005/8/layout/chart3"/>
    <dgm:cxn modelId="{D9C096BE-B5EE-4F5B-99F0-EF26AD08AC5F}" type="presParOf" srcId="{1E4BF9CA-CFFE-46C3-B8F0-145520117426}" destId="{AFABDB08-BB3D-4F2D-BC29-043F030FA668}" srcOrd="3" destOrd="0" presId="urn:microsoft.com/office/officeart/2005/8/layout/chart3"/>
    <dgm:cxn modelId="{B997E147-88BC-44C4-96D5-64BF2D3FB00B}" type="presParOf" srcId="{1E4BF9CA-CFFE-46C3-B8F0-145520117426}" destId="{E8E6FC65-60D2-45F2-B054-D23441E3BA14}" srcOrd="4" destOrd="0" presId="urn:microsoft.com/office/officeart/2005/8/layout/chart3"/>
    <dgm:cxn modelId="{889B6D68-BD8D-4147-BF7A-9A4AE0E538B7}" type="presParOf" srcId="{1E4BF9CA-CFFE-46C3-B8F0-145520117426}" destId="{C2CB39AE-DA91-46A6-9D1F-9597CCBF7C08}" srcOrd="5" destOrd="0" presId="urn:microsoft.com/office/officeart/2005/8/layout/chart3"/>
    <dgm:cxn modelId="{257236AF-2444-4B04-AB51-5A363361B528}" type="presParOf" srcId="{1E4BF9CA-CFFE-46C3-B8F0-145520117426}" destId="{23B5B356-BC45-4A91-B71D-8EF9A49AF3C0}" srcOrd="6" destOrd="0" presId="urn:microsoft.com/office/officeart/2005/8/layout/chart3"/>
    <dgm:cxn modelId="{58953C8B-B00F-4517-9738-74B9827BC052}" type="presParOf" srcId="{1E4BF9CA-CFFE-46C3-B8F0-145520117426}" destId="{54FBCC5D-C977-44D6-A20C-E66D94BC97D6}"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58AD5-3006-4E25-ADC9-E3BF1DC4877E}">
      <dsp:nvSpPr>
        <dsp:cNvPr id="0" name=""/>
        <dsp:cNvSpPr/>
      </dsp:nvSpPr>
      <dsp:spPr>
        <a:xfrm>
          <a:off x="2779014" y="1843792"/>
          <a:ext cx="1116520" cy="111652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Physician</a:t>
          </a:r>
        </a:p>
      </dsp:txBody>
      <dsp:txXfrm>
        <a:off x="2942525" y="2007303"/>
        <a:ext cx="789498" cy="789498"/>
      </dsp:txXfrm>
    </dsp:sp>
    <dsp:sp modelId="{071FDA77-D5CB-4FF4-8A0D-42DEABF65E60}">
      <dsp:nvSpPr>
        <dsp:cNvPr id="0" name=""/>
        <dsp:cNvSpPr/>
      </dsp:nvSpPr>
      <dsp:spPr>
        <a:xfrm rot="16200000">
          <a:off x="3218109" y="1435888"/>
          <a:ext cx="238331" cy="37961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53859" y="1547561"/>
        <a:ext cx="166832" cy="227770"/>
      </dsp:txXfrm>
    </dsp:sp>
    <dsp:sp modelId="{770A3C69-650B-4F1A-B333-57D51A55B26C}">
      <dsp:nvSpPr>
        <dsp:cNvPr id="0" name=""/>
        <dsp:cNvSpPr/>
      </dsp:nvSpPr>
      <dsp:spPr>
        <a:xfrm>
          <a:off x="2643811" y="7183"/>
          <a:ext cx="1386927" cy="138692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Patient Care</a:t>
          </a:r>
        </a:p>
      </dsp:txBody>
      <dsp:txXfrm>
        <a:off x="2846922" y="210294"/>
        <a:ext cx="980705" cy="980705"/>
      </dsp:txXfrm>
    </dsp:sp>
    <dsp:sp modelId="{CF84692F-7BAE-439E-8DA1-90A57688B8B9}">
      <dsp:nvSpPr>
        <dsp:cNvPr id="0" name=""/>
        <dsp:cNvSpPr/>
      </dsp:nvSpPr>
      <dsp:spPr>
        <a:xfrm>
          <a:off x="3994465" y="2212244"/>
          <a:ext cx="238331" cy="379616"/>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994465" y="2288167"/>
        <a:ext cx="166832" cy="227770"/>
      </dsp:txXfrm>
    </dsp:sp>
    <dsp:sp modelId="{E7F33A25-910E-4D5D-A532-7541EB1024CE}">
      <dsp:nvSpPr>
        <dsp:cNvPr id="0" name=""/>
        <dsp:cNvSpPr/>
      </dsp:nvSpPr>
      <dsp:spPr>
        <a:xfrm>
          <a:off x="4345216" y="1708588"/>
          <a:ext cx="1386927" cy="1386927"/>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Family/Friends</a:t>
          </a:r>
        </a:p>
      </dsp:txBody>
      <dsp:txXfrm>
        <a:off x="4548327" y="1911699"/>
        <a:ext cx="980705" cy="980705"/>
      </dsp:txXfrm>
    </dsp:sp>
    <dsp:sp modelId="{3E3202CE-0400-49AD-8A3E-0629DA398710}">
      <dsp:nvSpPr>
        <dsp:cNvPr id="0" name=""/>
        <dsp:cNvSpPr/>
      </dsp:nvSpPr>
      <dsp:spPr>
        <a:xfrm rot="5400000">
          <a:off x="3218109" y="2988599"/>
          <a:ext cx="238331" cy="379616"/>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53859" y="3028773"/>
        <a:ext cx="166832" cy="227770"/>
      </dsp:txXfrm>
    </dsp:sp>
    <dsp:sp modelId="{1DFDF89B-DF49-4AB9-B7CB-FEB758533948}">
      <dsp:nvSpPr>
        <dsp:cNvPr id="0" name=""/>
        <dsp:cNvSpPr/>
      </dsp:nvSpPr>
      <dsp:spPr>
        <a:xfrm>
          <a:off x="2643811" y="3409994"/>
          <a:ext cx="1386927" cy="1386927"/>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Personal Health</a:t>
          </a:r>
        </a:p>
      </dsp:txBody>
      <dsp:txXfrm>
        <a:off x="2846922" y="3613105"/>
        <a:ext cx="980705" cy="980705"/>
      </dsp:txXfrm>
    </dsp:sp>
    <dsp:sp modelId="{83C657C8-589F-479A-8409-347618FBDE1E}">
      <dsp:nvSpPr>
        <dsp:cNvPr id="0" name=""/>
        <dsp:cNvSpPr/>
      </dsp:nvSpPr>
      <dsp:spPr>
        <a:xfrm rot="10800000">
          <a:off x="2441753" y="2212244"/>
          <a:ext cx="238331" cy="37961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513252" y="2288167"/>
        <a:ext cx="166832" cy="227770"/>
      </dsp:txXfrm>
    </dsp:sp>
    <dsp:sp modelId="{426029D0-EFCE-4F71-852E-68FD2B141710}">
      <dsp:nvSpPr>
        <dsp:cNvPr id="0" name=""/>
        <dsp:cNvSpPr/>
      </dsp:nvSpPr>
      <dsp:spPr>
        <a:xfrm>
          <a:off x="942405" y="1708588"/>
          <a:ext cx="1386927" cy="138692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Hospital/Health Care Organization</a:t>
          </a:r>
        </a:p>
      </dsp:txBody>
      <dsp:txXfrm>
        <a:off x="1145516" y="1911699"/>
        <a:ext cx="980705" cy="980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09305-5757-49D1-9F9D-0E1D29DF848B}">
      <dsp:nvSpPr>
        <dsp:cNvPr id="0" name=""/>
        <dsp:cNvSpPr/>
      </dsp:nvSpPr>
      <dsp:spPr>
        <a:xfrm>
          <a:off x="1884070" y="337582"/>
          <a:ext cx="4551680" cy="4551680"/>
        </a:xfrm>
        <a:prstGeom prst="pie">
          <a:avLst>
            <a:gd name="adj1" fmla="val 162000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Improve Work Life of Health Care Providers</a:t>
          </a:r>
        </a:p>
      </dsp:txBody>
      <dsp:txXfrm>
        <a:off x="4211929" y="1179643"/>
        <a:ext cx="1679786" cy="1354666"/>
      </dsp:txXfrm>
    </dsp:sp>
    <dsp:sp modelId="{8309F949-5DD4-4855-AF16-181078211CBF}">
      <dsp:nvSpPr>
        <dsp:cNvPr id="0" name=""/>
        <dsp:cNvSpPr/>
      </dsp:nvSpPr>
      <dsp:spPr>
        <a:xfrm>
          <a:off x="1692249" y="529403"/>
          <a:ext cx="4551680" cy="4551680"/>
        </a:xfrm>
        <a:prstGeom prst="pie">
          <a:avLst>
            <a:gd name="adj1" fmla="val 0"/>
            <a:gd name="adj2" fmla="val 54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Reduce Costs</a:t>
          </a:r>
        </a:p>
      </dsp:txBody>
      <dsp:txXfrm>
        <a:off x="4049369" y="2886523"/>
        <a:ext cx="1679786" cy="1354666"/>
      </dsp:txXfrm>
    </dsp:sp>
    <dsp:sp modelId="{E8E6FC65-60D2-45F2-B054-D23441E3BA14}">
      <dsp:nvSpPr>
        <dsp:cNvPr id="0" name=""/>
        <dsp:cNvSpPr/>
      </dsp:nvSpPr>
      <dsp:spPr>
        <a:xfrm>
          <a:off x="1692249" y="529403"/>
          <a:ext cx="4551680" cy="4551680"/>
        </a:xfrm>
        <a:prstGeom prst="pie">
          <a:avLst>
            <a:gd name="adj1" fmla="val 5400000"/>
            <a:gd name="adj2" fmla="val 108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Enhance Patient Experience</a:t>
          </a:r>
        </a:p>
      </dsp:txBody>
      <dsp:txXfrm>
        <a:off x="2207022" y="2886523"/>
        <a:ext cx="1679786" cy="1354666"/>
      </dsp:txXfrm>
    </dsp:sp>
    <dsp:sp modelId="{23B5B356-BC45-4A91-B71D-8EF9A49AF3C0}">
      <dsp:nvSpPr>
        <dsp:cNvPr id="0" name=""/>
        <dsp:cNvSpPr/>
      </dsp:nvSpPr>
      <dsp:spPr>
        <a:xfrm>
          <a:off x="1692249" y="529403"/>
          <a:ext cx="4551680" cy="4551680"/>
        </a:xfrm>
        <a:prstGeom prst="pie">
          <a:avLst>
            <a:gd name="adj1" fmla="val 108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Improve Population Health</a:t>
          </a:r>
        </a:p>
      </dsp:txBody>
      <dsp:txXfrm>
        <a:off x="2207022" y="1369297"/>
        <a:ext cx="1679786"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2DE49-32AE-42E6-AE9F-AABD99BFC86A}"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CD7C1-B503-4AE5-90C9-BBBEFDA2A625}" type="slidenum">
              <a:rPr lang="en-US" smtClean="0"/>
              <a:t>‹#›</a:t>
            </a:fld>
            <a:endParaRPr lang="en-US"/>
          </a:p>
        </p:txBody>
      </p:sp>
    </p:spTree>
    <p:extLst>
      <p:ext uri="{BB962C8B-B14F-4D97-AF65-F5344CB8AC3E}">
        <p14:creationId xmlns:p14="http://schemas.microsoft.com/office/powerpoint/2010/main" val="245128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8CD7C1-B503-4AE5-90C9-BBBEFDA2A625}" type="slidenum">
              <a:rPr lang="en-US" smtClean="0"/>
              <a:t>6</a:t>
            </a:fld>
            <a:endParaRPr lang="en-US"/>
          </a:p>
        </p:txBody>
      </p:sp>
    </p:spTree>
    <p:extLst>
      <p:ext uri="{BB962C8B-B14F-4D97-AF65-F5344CB8AC3E}">
        <p14:creationId xmlns:p14="http://schemas.microsoft.com/office/powerpoint/2010/main" val="138131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 care – suboptimal care, lower patient satisfaction, medical errors, malpractice suits</a:t>
            </a:r>
          </a:p>
          <a:p>
            <a:r>
              <a:rPr lang="en-US"/>
              <a:t>Health Care organizations/Hospital – decreased productivity, increased physician turnover</a:t>
            </a:r>
          </a:p>
          <a:p>
            <a:r>
              <a:rPr lang="en-US"/>
              <a:t>Personal – depression, suicidal ideation, substance abuse, early retirement</a:t>
            </a:r>
          </a:p>
          <a:p>
            <a:r>
              <a:rPr lang="en-US"/>
              <a:t>Family/Friends – relationship difficulties</a:t>
            </a:r>
          </a:p>
        </p:txBody>
      </p:sp>
      <p:sp>
        <p:nvSpPr>
          <p:cNvPr id="4" name="Slide Number Placeholder 3"/>
          <p:cNvSpPr>
            <a:spLocks noGrp="1"/>
          </p:cNvSpPr>
          <p:nvPr>
            <p:ph type="sldNum" sz="quarter" idx="5"/>
          </p:nvPr>
        </p:nvSpPr>
        <p:spPr/>
        <p:txBody>
          <a:bodyPr/>
          <a:lstStyle/>
          <a:p>
            <a:fld id="{83DF712A-9C78-475E-8521-70A6C57D5653}" type="slidenum">
              <a:rPr lang="en-US" smtClean="0"/>
              <a:t>8</a:t>
            </a:fld>
            <a:endParaRPr lang="en-US"/>
          </a:p>
        </p:txBody>
      </p:sp>
    </p:spTree>
    <p:extLst>
      <p:ext uri="{BB962C8B-B14F-4D97-AF65-F5344CB8AC3E}">
        <p14:creationId xmlns:p14="http://schemas.microsoft.com/office/powerpoint/2010/main" val="24666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4F9DBCCB-C712-A643-8E01-1254B9F9282E}"/>
              </a:ext>
            </a:extLst>
          </p:cNvPr>
          <p:cNvSpPr txBox="1">
            <a:spLocks noChangeArrowheads="1"/>
          </p:cNvSpPr>
          <p:nvPr/>
        </p:nvSpPr>
        <p:spPr bwMode="auto">
          <a:xfrm>
            <a:off x="1622778" y="1023249"/>
            <a:ext cx="4697942" cy="350551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endParaRPr lang="en-US"/>
          </a:p>
        </p:txBody>
      </p:sp>
      <p:sp>
        <p:nvSpPr>
          <p:cNvPr id="4098" name="Text Box 2">
            <a:extLst>
              <a:ext uri="{FF2B5EF4-FFF2-40B4-BE49-F238E27FC236}">
                <a16:creationId xmlns:a16="http://schemas.microsoft.com/office/drawing/2014/main" id="{6ADAC9B9-B0DC-3540-A7BF-52455CEFC6AD}"/>
              </a:ext>
            </a:extLst>
          </p:cNvPr>
          <p:cNvSpPr txBox="1">
            <a:spLocks noGrp="1" noChangeArrowheads="1"/>
          </p:cNvSpPr>
          <p:nvPr>
            <p:ph type="body"/>
          </p:nvPr>
        </p:nvSpPr>
        <p:spPr bwMode="auto">
          <a:xfrm>
            <a:off x="1212216" y="4867699"/>
            <a:ext cx="5527181" cy="3889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altLang="en-US">
                <a:latin typeface="Arial" panose="020B0604020202020204" pitchFamily="34" charset="0"/>
                <a:ea typeface="msgothic" charset="0"/>
                <a:cs typeface="msgothic" charset="0"/>
              </a:rPr>
              <a:t>Work Environment and Burnout Association of stress and burnout with work environment factors from the Mini Z survey. Adverse work environment was less common in no burnout physicians compared with stressed and burned out physicians. EMR = electronic medical record.</a:t>
            </a:r>
          </a:p>
        </p:txBody>
      </p:sp>
    </p:spTree>
    <p:extLst>
      <p:ext uri="{BB962C8B-B14F-4D97-AF65-F5344CB8AC3E}">
        <p14:creationId xmlns:p14="http://schemas.microsoft.com/office/powerpoint/2010/main" val="4005630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ABAC67-DC9C-624E-A204-DBDBED6294A1}"/>
              </a:ext>
            </a:extLst>
          </p:cNvPr>
          <p:cNvPicPr>
            <a:picLocks noChangeAspect="1"/>
          </p:cNvPicPr>
          <p:nvPr userDrawn="1"/>
        </p:nvPicPr>
        <p:blipFill>
          <a:blip r:embed="rId2"/>
          <a:stretch>
            <a:fillRect/>
          </a:stretch>
        </p:blipFill>
        <p:spPr>
          <a:xfrm>
            <a:off x="0" y="427383"/>
            <a:ext cx="12192000" cy="6858000"/>
          </a:xfrm>
          <a:prstGeom prst="rect">
            <a:avLst/>
          </a:prstGeom>
        </p:spPr>
      </p:pic>
    </p:spTree>
    <p:extLst>
      <p:ext uri="{BB962C8B-B14F-4D97-AF65-F5344CB8AC3E}">
        <p14:creationId xmlns:p14="http://schemas.microsoft.com/office/powerpoint/2010/main" val="81723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328E-CF4F-0545-865A-F738BAC20C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736145-6C74-6B43-B231-9B52AF53DB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5D49B-D8D6-A04B-B283-150B1087FCE5}"/>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5" name="Footer Placeholder 4">
            <a:extLst>
              <a:ext uri="{FF2B5EF4-FFF2-40B4-BE49-F238E27FC236}">
                <a16:creationId xmlns:a16="http://schemas.microsoft.com/office/drawing/2014/main" id="{F2ED6407-F00D-2042-9607-635A50B36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1F56F-F348-AE4E-86C5-8D68BD4D3399}"/>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110891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B3402-C8BD-5F46-8CF3-C046EE07B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8B77D5-3E58-294C-B211-1BE508157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0291B-9DD1-C346-BE7A-3CA21F6E9B12}"/>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5" name="Footer Placeholder 4">
            <a:extLst>
              <a:ext uri="{FF2B5EF4-FFF2-40B4-BE49-F238E27FC236}">
                <a16:creationId xmlns:a16="http://schemas.microsoft.com/office/drawing/2014/main" id="{BDB47495-9A50-BF4F-B173-6692FA735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BA015-8116-3748-A984-965A551B6EEA}"/>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122545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BF3F864-31B8-462D-BF56-DEC2B5E62B0C}" type="datetimeFigureOut">
              <a:rPr lang="en-US" altLang="en-US"/>
              <a:pPr>
                <a:defRPr/>
              </a:pPr>
              <a:t>3/24/2020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A881D-B472-431D-8BE7-2B8568272152}" type="slidenum">
              <a:rPr lang="en-US" altLang="en-US"/>
              <a:pPr/>
              <a:t>‹#›</a:t>
            </a:fld>
            <a:endParaRPr lang="en-US" altLang="en-US"/>
          </a:p>
        </p:txBody>
      </p:sp>
    </p:spTree>
    <p:extLst>
      <p:ext uri="{BB962C8B-B14F-4D97-AF65-F5344CB8AC3E}">
        <p14:creationId xmlns:p14="http://schemas.microsoft.com/office/powerpoint/2010/main" val="16909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87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08B7-81A1-7E42-809D-2264F21413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F87026-803A-844B-B6A6-AE68AEDC8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5EE63B-BF50-D344-87C4-C9F6C9DA7FB0}"/>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5" name="Footer Placeholder 4">
            <a:extLst>
              <a:ext uri="{FF2B5EF4-FFF2-40B4-BE49-F238E27FC236}">
                <a16:creationId xmlns:a16="http://schemas.microsoft.com/office/drawing/2014/main" id="{CAE2D2A8-3467-954E-8B8F-6FFBB22CB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726AD-0570-444F-B693-69D735AFE533}"/>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95807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CE8ED-63C4-B147-BCC7-20905C911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660D9-CB24-F048-8F68-2183C6661A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B5340D-239C-5649-8C9E-49EFD0DA0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853B34-CC9A-F94E-86D0-03A1700D4826}"/>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6" name="Footer Placeholder 5">
            <a:extLst>
              <a:ext uri="{FF2B5EF4-FFF2-40B4-BE49-F238E27FC236}">
                <a16:creationId xmlns:a16="http://schemas.microsoft.com/office/drawing/2014/main" id="{2CD653E4-DDF8-A744-98BD-9A3374B9D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C480F-BEF1-C149-831B-F342870D0180}"/>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78979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849F-0CFB-BF4D-9D06-26B94EDA0D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DA2E4D-8620-6F4A-8FB5-6B811B112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52A3E-B34D-714C-B53F-E6996BA4FF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A841A8-2C19-134C-A49F-9EC222CDE8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DC683-44D1-894E-BB3C-AE19DA9AB1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3C3CAE-9DB9-DF40-A1D1-03614E00F7B9}"/>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8" name="Footer Placeholder 7">
            <a:extLst>
              <a:ext uri="{FF2B5EF4-FFF2-40B4-BE49-F238E27FC236}">
                <a16:creationId xmlns:a16="http://schemas.microsoft.com/office/drawing/2014/main" id="{C6A89495-1CB8-7B42-821B-9BBEACBC8C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A01807-B740-5E46-B043-91F77F8D3CA2}"/>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42897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DA0F4-D2BC-8340-8CF0-A2EBA6290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D7EB8-5009-2146-BF68-57AFD758DD43}"/>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4" name="Footer Placeholder 3">
            <a:extLst>
              <a:ext uri="{FF2B5EF4-FFF2-40B4-BE49-F238E27FC236}">
                <a16:creationId xmlns:a16="http://schemas.microsoft.com/office/drawing/2014/main" id="{B6FA0390-A1A6-2249-A59D-1DCFD9EFA1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B24187-9D42-C745-96B8-3D93ECBA3EFB}"/>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255742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9E706-38BF-A843-AD60-BF2B4816D1D6}"/>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3" name="Footer Placeholder 2">
            <a:extLst>
              <a:ext uri="{FF2B5EF4-FFF2-40B4-BE49-F238E27FC236}">
                <a16:creationId xmlns:a16="http://schemas.microsoft.com/office/drawing/2014/main" id="{9140DDBE-095F-964B-9982-31621D2002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A5D786-AC5F-534F-8F29-09D5F0960118}"/>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25131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0027-5714-A145-BD7E-C36CEA918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709F3-751D-1844-8A16-7F300738E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BABB7B-D7BE-6342-ACC0-B9E2DB656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AC3A5-774C-D74F-BB16-ED835B1ADC55}"/>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6" name="Footer Placeholder 5">
            <a:extLst>
              <a:ext uri="{FF2B5EF4-FFF2-40B4-BE49-F238E27FC236}">
                <a16:creationId xmlns:a16="http://schemas.microsoft.com/office/drawing/2014/main" id="{376BFF32-ABA9-3E43-822C-B91DB6667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6F4B7-3B99-874C-99DF-10E07A03396B}"/>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5048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1D8A-9AAC-6F4D-B2F1-966FD88E6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47F9C-A4EC-CD40-AB09-735F8A1F1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C321BD-9470-434B-B646-4093CE01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62F6F1-6564-9145-B74E-81A1F7D7D850}"/>
              </a:ext>
            </a:extLst>
          </p:cNvPr>
          <p:cNvSpPr>
            <a:spLocks noGrp="1"/>
          </p:cNvSpPr>
          <p:nvPr>
            <p:ph type="dt" sz="half" idx="10"/>
          </p:nvPr>
        </p:nvSpPr>
        <p:spPr/>
        <p:txBody>
          <a:bodyPr/>
          <a:lstStyle/>
          <a:p>
            <a:fld id="{2DAB1A2D-39BE-6E4A-BE0D-26E3C68C7212}" type="datetimeFigureOut">
              <a:rPr lang="en-US" smtClean="0"/>
              <a:t>3/24/2020</a:t>
            </a:fld>
            <a:endParaRPr lang="en-US"/>
          </a:p>
        </p:txBody>
      </p:sp>
      <p:sp>
        <p:nvSpPr>
          <p:cNvPr id="6" name="Footer Placeholder 5">
            <a:extLst>
              <a:ext uri="{FF2B5EF4-FFF2-40B4-BE49-F238E27FC236}">
                <a16:creationId xmlns:a16="http://schemas.microsoft.com/office/drawing/2014/main" id="{77F4F285-7524-F545-8B8B-866C26AEF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F8E3E-5E64-004A-91CB-A6735BBAEAC2}"/>
              </a:ext>
            </a:extLst>
          </p:cNvPr>
          <p:cNvSpPr>
            <a:spLocks noGrp="1"/>
          </p:cNvSpPr>
          <p:nvPr>
            <p:ph type="sldNum" sz="quarter" idx="12"/>
          </p:nvPr>
        </p:nvSpPr>
        <p:spPr/>
        <p:txBody>
          <a:bodyPr/>
          <a:lstStyle/>
          <a:p>
            <a:fld id="{A8F4A45B-FE11-B943-9877-9BB3937EC5E0}" type="slidenum">
              <a:rPr lang="en-US" smtClean="0"/>
              <a:t>‹#›</a:t>
            </a:fld>
            <a:endParaRPr lang="en-US"/>
          </a:p>
        </p:txBody>
      </p:sp>
    </p:spTree>
    <p:extLst>
      <p:ext uri="{BB962C8B-B14F-4D97-AF65-F5344CB8AC3E}">
        <p14:creationId xmlns:p14="http://schemas.microsoft.com/office/powerpoint/2010/main" val="330968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323021-88D3-504E-ABFC-BACF629A5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B3B6B-738A-6B42-9413-29DF1E70CD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BD593-EDDC-D64E-A9CB-49A6B07E6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B1A2D-39BE-6E4A-BE0D-26E3C68C7212}" type="datetimeFigureOut">
              <a:rPr lang="en-US" smtClean="0"/>
              <a:t>3/24/2020</a:t>
            </a:fld>
            <a:endParaRPr lang="en-US"/>
          </a:p>
        </p:txBody>
      </p:sp>
      <p:sp>
        <p:nvSpPr>
          <p:cNvPr id="5" name="Footer Placeholder 4">
            <a:extLst>
              <a:ext uri="{FF2B5EF4-FFF2-40B4-BE49-F238E27FC236}">
                <a16:creationId xmlns:a16="http://schemas.microsoft.com/office/drawing/2014/main" id="{44817FDE-EAC6-1241-A831-48532A85A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5FD2C-0D6A-DA42-89BA-D3810471B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4A45B-FE11-B943-9877-9BB3937EC5E0}" type="slidenum">
              <a:rPr lang="en-US" smtClean="0"/>
              <a:t>‹#›</a:t>
            </a:fld>
            <a:endParaRPr lang="en-US"/>
          </a:p>
        </p:txBody>
      </p:sp>
    </p:spTree>
    <p:extLst>
      <p:ext uri="{BB962C8B-B14F-4D97-AF65-F5344CB8AC3E}">
        <p14:creationId xmlns:p14="http://schemas.microsoft.com/office/powerpoint/2010/main" val="2970711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cc.org/clinicianwellbein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soundcloud.com/advancinghealth/myers" TargetMode="External"/><Relationship Id="rId7" Type="http://schemas.openxmlformats.org/officeDocument/2006/relationships/hyperlink" Target="https://www.aha.org/physicians/well-playbook" TargetMode="External"/><Relationship Id="rId2" Type="http://schemas.openxmlformats.org/officeDocument/2006/relationships/hyperlink" Target="https://www.aha.org/news/insights-and-analysis/2019-09-17-suicide-prevention-resources-available-help-physicians" TargetMode="External"/><Relationship Id="rId1" Type="http://schemas.openxmlformats.org/officeDocument/2006/relationships/slideLayout" Target="../slideLayouts/slideLayout1.xml"/><Relationship Id="rId6" Type="http://schemas.openxmlformats.org/officeDocument/2006/relationships/hyperlink" Target="https://soundcloud.com/advancinghealth/heatherfarley?in=advancinghealth/sets/physician-suicide-prevention" TargetMode="External"/><Relationship Id="rId5" Type="http://schemas.openxmlformats.org/officeDocument/2006/relationships/hyperlink" Target="https://www.inquirer.com/philly/health/michael-weinstein-jefferson-hospital-surgeon-depression-20180305.html" TargetMode="External"/><Relationship Id="rId4" Type="http://schemas.openxmlformats.org/officeDocument/2006/relationships/hyperlink" Target="https://soundcloud.com/advancinghealth/weinstein?in=advancinghealth/sets/physician-suicide-preventio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prc.org/" TargetMode="External"/><Relationship Id="rId2" Type="http://schemas.openxmlformats.org/officeDocument/2006/relationships/hyperlink" Target="https://store.samhsa.gov/product/National-Strategy-for-Suicide-Prevention-2012-Goals-and-Objectives-for-Action/PEP12-NSSPGOALS"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nam.edu/initiatives/clinician-resilience-and-well-being/" TargetMode="External"/><Relationship Id="rId2" Type="http://schemas.openxmlformats.org/officeDocument/2006/relationships/hyperlink" Target="http://www.acc.org/clinicianwellbeing" TargetMode="External"/><Relationship Id="rId1" Type="http://schemas.openxmlformats.org/officeDocument/2006/relationships/slideLayout" Target="../slideLayouts/slideLayout1.xml"/><Relationship Id="rId6" Type="http://schemas.openxmlformats.org/officeDocument/2006/relationships/hyperlink" Target="https://www.mindgarden.com/117-maslach-burnout-inventory" TargetMode="External"/><Relationship Id="rId5" Type="http://schemas.openxmlformats.org/officeDocument/2006/relationships/hyperlink" Target="https://catalyst.nejm.org/doi/full/10.1056/CAT.17.0429" TargetMode="External"/><Relationship Id="rId4" Type="http://schemas.openxmlformats.org/officeDocument/2006/relationships/hyperlink" Target="https://www.totalleadership.org/wp-content/uploads/2018/10/Total-Leadership-in-People-and-Strategy-Journal-Fall-201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9C879-DA3D-5443-BC9D-D0B84A3FBC2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70271CD-174F-824F-AF0E-3897C6EDDA6E}"/>
              </a:ext>
            </a:extLst>
          </p:cNvPr>
          <p:cNvSpPr txBox="1"/>
          <p:nvPr/>
        </p:nvSpPr>
        <p:spPr>
          <a:xfrm>
            <a:off x="567133" y="2345937"/>
            <a:ext cx="447314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Clinician Burnout &amp; Wellness</a:t>
            </a:r>
          </a:p>
        </p:txBody>
      </p:sp>
    </p:spTree>
    <p:extLst>
      <p:ext uri="{BB962C8B-B14F-4D97-AF65-F5344CB8AC3E}">
        <p14:creationId xmlns:p14="http://schemas.microsoft.com/office/powerpoint/2010/main" val="265619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D094-C5C1-4AEB-A9ED-5131084D8599}"/>
              </a:ext>
            </a:extLst>
          </p:cNvPr>
          <p:cNvSpPr>
            <a:spLocks noGrp="1"/>
          </p:cNvSpPr>
          <p:nvPr>
            <p:ph type="title" idx="4294967295"/>
          </p:nvPr>
        </p:nvSpPr>
        <p:spPr>
          <a:xfrm>
            <a:off x="609600" y="128588"/>
            <a:ext cx="10972800" cy="1143000"/>
          </a:xfrm>
        </p:spPr>
        <p:txBody>
          <a:bodyPr>
            <a:normAutofit fontScale="90000"/>
          </a:bodyPr>
          <a:lstStyle/>
          <a:p>
            <a:pPr algn="ctr"/>
            <a:r>
              <a:rPr lang="en-US" sz="5400">
                <a:solidFill>
                  <a:schemeClr val="tx2"/>
                </a:solidFill>
                <a:latin typeface="Garamond (headings)"/>
                <a:ea typeface="MS PGothic"/>
              </a:rPr>
              <a:t>Potential Risk Factors For Burnout</a:t>
            </a:r>
            <a:br>
              <a:rPr lang="en-US" sz="5400">
                <a:solidFill>
                  <a:schemeClr val="tx2"/>
                </a:solidFill>
                <a:latin typeface="Garamond (headings)"/>
              </a:rPr>
            </a:br>
            <a:endParaRPr lang="en-US" sz="2800" i="1">
              <a:solidFill>
                <a:schemeClr val="tx2"/>
              </a:solidFill>
              <a:latin typeface="Garamond (headings)"/>
            </a:endParaRPr>
          </a:p>
        </p:txBody>
      </p:sp>
      <p:sp>
        <p:nvSpPr>
          <p:cNvPr id="3" name="Content Placeholder 2">
            <a:extLst>
              <a:ext uri="{FF2B5EF4-FFF2-40B4-BE49-F238E27FC236}">
                <a16:creationId xmlns:a16="http://schemas.microsoft.com/office/drawing/2014/main" id="{5C71A2C2-9FA0-475A-9810-66B27C239F91}"/>
              </a:ext>
            </a:extLst>
          </p:cNvPr>
          <p:cNvSpPr>
            <a:spLocks noGrp="1"/>
          </p:cNvSpPr>
          <p:nvPr>
            <p:ph idx="4294967295"/>
          </p:nvPr>
        </p:nvSpPr>
        <p:spPr>
          <a:xfrm>
            <a:off x="609600" y="1069213"/>
            <a:ext cx="10972800" cy="4524375"/>
          </a:xfrm>
        </p:spPr>
        <p:txBody>
          <a:bodyPr>
            <a:noAutofit/>
          </a:bodyPr>
          <a:lstStyle/>
          <a:p>
            <a:r>
              <a:rPr lang="en-US" sz="2000"/>
              <a:t>Administrative burden</a:t>
            </a:r>
          </a:p>
          <a:p>
            <a:r>
              <a:rPr lang="en-US" sz="2000"/>
              <a:t>Long duration of training </a:t>
            </a:r>
            <a:r>
              <a:rPr lang="mr-IN" sz="2000"/>
              <a:t>–</a:t>
            </a:r>
            <a:r>
              <a:rPr lang="en-US" sz="2000"/>
              <a:t> especially subspecialization</a:t>
            </a:r>
          </a:p>
          <a:p>
            <a:r>
              <a:rPr lang="en-US" sz="2000"/>
              <a:t>Financial responsibilities</a:t>
            </a:r>
          </a:p>
          <a:p>
            <a:pPr lvl="1"/>
            <a:r>
              <a:rPr lang="en-US" sz="2000"/>
              <a:t>Raising a family</a:t>
            </a:r>
          </a:p>
          <a:p>
            <a:pPr lvl="1"/>
            <a:r>
              <a:rPr lang="en-US" sz="2000"/>
              <a:t>Student loan debt</a:t>
            </a:r>
          </a:p>
          <a:p>
            <a:pPr lvl="1"/>
            <a:r>
              <a:rPr lang="en-US" sz="2000"/>
              <a:t>New mortgage</a:t>
            </a:r>
          </a:p>
          <a:p>
            <a:pPr lvl="1"/>
            <a:r>
              <a:rPr lang="en-US" sz="2000"/>
              <a:t>Retirement planning</a:t>
            </a:r>
          </a:p>
          <a:p>
            <a:r>
              <a:rPr lang="en-US" sz="2000"/>
              <a:t>Supply-demand mismatch</a:t>
            </a:r>
          </a:p>
          <a:p>
            <a:pPr lvl="1"/>
            <a:r>
              <a:rPr lang="en-US" sz="2000"/>
              <a:t>A shortage of more than 4000 cardiologists was predicted by a 2009 survey including general cardiologists, interventional cardiologists, electrophysiologists and pediatric cardiologists </a:t>
            </a:r>
          </a:p>
          <a:p>
            <a:pPr lvl="1"/>
            <a:r>
              <a:rPr lang="en-US" sz="2000"/>
              <a:t>Increase in number of patients seen and work hours</a:t>
            </a:r>
          </a:p>
          <a:p>
            <a:r>
              <a:rPr lang="en-US" sz="2000"/>
              <a:t>Academic dissatisfaction</a:t>
            </a:r>
          </a:p>
          <a:p>
            <a:pPr lvl="1"/>
            <a:r>
              <a:rPr lang="en-US" sz="2000"/>
              <a:t>Increased clinical duties and less time for research, educational and scholarly activities</a:t>
            </a:r>
          </a:p>
        </p:txBody>
      </p:sp>
    </p:spTree>
    <p:extLst>
      <p:ext uri="{BB962C8B-B14F-4D97-AF65-F5344CB8AC3E}">
        <p14:creationId xmlns:p14="http://schemas.microsoft.com/office/powerpoint/2010/main" val="119000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253C-69EE-4805-AADC-96F334C6324F}"/>
              </a:ext>
            </a:extLst>
          </p:cNvPr>
          <p:cNvSpPr>
            <a:spLocks noGrp="1"/>
          </p:cNvSpPr>
          <p:nvPr>
            <p:ph type="title" idx="4294967295"/>
          </p:nvPr>
        </p:nvSpPr>
        <p:spPr>
          <a:xfrm>
            <a:off x="838200" y="35941"/>
            <a:ext cx="10515600" cy="1325563"/>
          </a:xfrm>
        </p:spPr>
        <p:txBody>
          <a:bodyPr/>
          <a:lstStyle/>
          <a:p>
            <a:pPr algn="ctr"/>
            <a:r>
              <a:rPr lang="en-US" sz="5850">
                <a:solidFill>
                  <a:schemeClr val="tx2"/>
                </a:solidFill>
                <a:latin typeface="Garamond (headings)"/>
                <a:ea typeface="MS PGothic"/>
              </a:rPr>
              <a:t>Definition of Wellness</a:t>
            </a:r>
            <a:endParaRPr lang="en-US">
              <a:solidFill>
                <a:schemeClr val="tx2"/>
              </a:solidFill>
              <a:latin typeface="Garamond (headings)"/>
            </a:endParaRPr>
          </a:p>
        </p:txBody>
      </p:sp>
      <p:sp>
        <p:nvSpPr>
          <p:cNvPr id="3" name="Content Placeholder 2">
            <a:extLst>
              <a:ext uri="{FF2B5EF4-FFF2-40B4-BE49-F238E27FC236}">
                <a16:creationId xmlns:a16="http://schemas.microsoft.com/office/drawing/2014/main" id="{22953D25-082A-4163-AC0E-3CD642852893}"/>
              </a:ext>
            </a:extLst>
          </p:cNvPr>
          <p:cNvSpPr>
            <a:spLocks noGrp="1"/>
          </p:cNvSpPr>
          <p:nvPr>
            <p:ph idx="4294967295"/>
          </p:nvPr>
        </p:nvSpPr>
        <p:spPr>
          <a:xfrm>
            <a:off x="609600" y="1166019"/>
            <a:ext cx="10972800" cy="4525962"/>
          </a:xfrm>
        </p:spPr>
        <p:txBody>
          <a:bodyPr/>
          <a:lstStyle/>
          <a:p>
            <a:pPr marL="0" indent="0">
              <a:buNone/>
            </a:pPr>
            <a:r>
              <a:rPr lang="en-US" sz="3000">
                <a:ea typeface="MS PGothic"/>
              </a:rPr>
              <a:t>Wellness is an active process through which people become aware of, and make choices toward, a more successful existence.</a:t>
            </a:r>
          </a:p>
          <a:p>
            <a:pPr marL="0" indent="0">
              <a:buNone/>
            </a:pPr>
            <a:r>
              <a:rPr lang="en-US" sz="3000" i="1">
                <a:ea typeface="MS PGothic"/>
              </a:rPr>
              <a:t>                             </a:t>
            </a:r>
            <a:r>
              <a:rPr lang="en-US" sz="3000">
                <a:ea typeface="+mn-lt"/>
                <a:cs typeface="+mn-lt"/>
              </a:rPr>
              <a:t>–</a:t>
            </a:r>
            <a:r>
              <a:rPr lang="en-US" sz="3000">
                <a:ea typeface="MS PGothic"/>
                <a:cs typeface="+mn-lt"/>
              </a:rPr>
              <a:t> </a:t>
            </a:r>
            <a:r>
              <a:rPr lang="en-US" sz="3000">
                <a:ea typeface="MS PGothic"/>
              </a:rPr>
              <a:t>National Wellness Institute</a:t>
            </a:r>
            <a:endParaRPr lang="en-US" sz="3000"/>
          </a:p>
          <a:p>
            <a:pPr marL="0" indent="0">
              <a:buNone/>
            </a:pPr>
            <a:r>
              <a:rPr lang="en-US" sz="3000">
                <a:ea typeface="+mn-lt"/>
                <a:cs typeface="+mn-lt"/>
              </a:rPr>
              <a:t>Wellness is a state of complete physical, mental, and social well-being, and not merely the absence of disease or infirmity.</a:t>
            </a:r>
            <a:endParaRPr lang="en-US" sz="3000">
              <a:cs typeface="+mn-lt"/>
            </a:endParaRPr>
          </a:p>
          <a:p>
            <a:pPr marL="0" indent="0">
              <a:buNone/>
            </a:pPr>
            <a:r>
              <a:rPr lang="en-US" sz="3000">
                <a:ea typeface="+mn-lt"/>
                <a:cs typeface="+mn-lt"/>
              </a:rPr>
              <a:t>                            – World Health Organization</a:t>
            </a:r>
            <a:endParaRPr lang="en-US" sz="3000"/>
          </a:p>
          <a:p>
            <a:pPr marL="456565" indent="-456565"/>
            <a:endParaRPr lang="en-US" sz="3000"/>
          </a:p>
        </p:txBody>
      </p:sp>
    </p:spTree>
    <p:extLst>
      <p:ext uri="{BB962C8B-B14F-4D97-AF65-F5344CB8AC3E}">
        <p14:creationId xmlns:p14="http://schemas.microsoft.com/office/powerpoint/2010/main" val="58696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E78D-C13D-4A89-87DE-12FBE4DCBD1A}"/>
              </a:ext>
            </a:extLst>
          </p:cNvPr>
          <p:cNvSpPr>
            <a:spLocks noGrp="1"/>
          </p:cNvSpPr>
          <p:nvPr>
            <p:ph type="title" idx="4294967295"/>
          </p:nvPr>
        </p:nvSpPr>
        <p:spPr>
          <a:xfrm>
            <a:off x="609600" y="153607"/>
            <a:ext cx="10972800" cy="1143000"/>
          </a:xfrm>
        </p:spPr>
        <p:txBody>
          <a:bodyPr>
            <a:normAutofit fontScale="90000"/>
          </a:bodyPr>
          <a:lstStyle/>
          <a:p>
            <a:pPr algn="ctr"/>
            <a:r>
              <a:rPr lang="en-US" sz="5850">
                <a:solidFill>
                  <a:schemeClr val="tx2"/>
                </a:solidFill>
                <a:latin typeface="Garamond (headings)"/>
                <a:ea typeface="MS PGothic"/>
              </a:rPr>
              <a:t>Quadruple Aim</a:t>
            </a:r>
            <a:br>
              <a:rPr lang="en-US" sz="5850">
                <a:solidFill>
                  <a:schemeClr val="tx2"/>
                </a:solidFill>
                <a:latin typeface="Garamond (headings)"/>
              </a:rPr>
            </a:br>
            <a:endParaRPr lang="en-US" sz="2300">
              <a:solidFill>
                <a:schemeClr val="tx2"/>
              </a:solidFill>
              <a:latin typeface="Garamond (headings)"/>
              <a:ea typeface="MS PGothic"/>
            </a:endParaRPr>
          </a:p>
        </p:txBody>
      </p:sp>
      <p:sp>
        <p:nvSpPr>
          <p:cNvPr id="5" name="Content Placeholder 4">
            <a:extLst>
              <a:ext uri="{FF2B5EF4-FFF2-40B4-BE49-F238E27FC236}">
                <a16:creationId xmlns:a16="http://schemas.microsoft.com/office/drawing/2014/main" id="{7824CF3C-9890-499B-B6A4-182658133FA7}"/>
              </a:ext>
            </a:extLst>
          </p:cNvPr>
          <p:cNvSpPr>
            <a:spLocks noGrp="1"/>
          </p:cNvSpPr>
          <p:nvPr>
            <p:ph idx="4294967295"/>
          </p:nvPr>
        </p:nvSpPr>
        <p:spPr>
          <a:xfrm>
            <a:off x="353568" y="1244600"/>
            <a:ext cx="6154738" cy="4295775"/>
          </a:xfrm>
        </p:spPr>
        <p:txBody>
          <a:bodyPr/>
          <a:lstStyle/>
          <a:p>
            <a:pPr marL="456565" indent="-456565"/>
            <a:r>
              <a:rPr lang="en-US" sz="3000">
                <a:ea typeface="MS PGothic"/>
              </a:rPr>
              <a:t>Clinician burnout is counterproductive to the goals of the triple aim</a:t>
            </a:r>
          </a:p>
          <a:p>
            <a:pPr marL="456565" indent="-456565"/>
            <a:r>
              <a:rPr lang="en-US" sz="3000">
                <a:ea typeface="MS PGothic"/>
              </a:rPr>
              <a:t>This has added a fourth aim – “improve work life of health care clinicians”</a:t>
            </a:r>
          </a:p>
          <a:p>
            <a:pPr marL="456565" indent="-456565"/>
            <a:r>
              <a:rPr lang="en-US" sz="3000">
                <a:ea typeface="MS PGothic"/>
              </a:rPr>
              <a:t>Improving clinician well-being has been incorporated into ACC’s 2019-2023 strategic plan </a:t>
            </a:r>
          </a:p>
        </p:txBody>
      </p:sp>
      <p:graphicFrame>
        <p:nvGraphicFramePr>
          <p:cNvPr id="4" name="Diagram 3">
            <a:extLst>
              <a:ext uri="{FF2B5EF4-FFF2-40B4-BE49-F238E27FC236}">
                <a16:creationId xmlns:a16="http://schemas.microsoft.com/office/drawing/2014/main" id="{F9BB7F2B-42D3-4998-97CD-F331FE31BCDC}"/>
              </a:ext>
            </a:extLst>
          </p:cNvPr>
          <p:cNvGraphicFramePr/>
          <p:nvPr>
            <p:extLst>
              <p:ext uri="{D42A27DB-BD31-4B8C-83A1-F6EECF244321}">
                <p14:modId xmlns:p14="http://schemas.microsoft.com/office/powerpoint/2010/main" val="2044706264"/>
              </p:ext>
            </p:extLst>
          </p:nvPr>
        </p:nvGraphicFramePr>
        <p:xfrm>
          <a:off x="5071872" y="68315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468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C184-6B0C-4FFA-A7BC-885DA0DC8C58}"/>
              </a:ext>
            </a:extLst>
          </p:cNvPr>
          <p:cNvSpPr>
            <a:spLocks noGrp="1"/>
          </p:cNvSpPr>
          <p:nvPr>
            <p:ph type="title" idx="4294967295"/>
          </p:nvPr>
        </p:nvSpPr>
        <p:spPr>
          <a:xfrm>
            <a:off x="838200" y="0"/>
            <a:ext cx="10515600" cy="1325563"/>
          </a:xfrm>
        </p:spPr>
        <p:txBody>
          <a:bodyPr>
            <a:normAutofit fontScale="90000"/>
          </a:bodyPr>
          <a:lstStyle/>
          <a:p>
            <a:pPr algn="ctr"/>
            <a:r>
              <a:rPr lang="en-US" sz="4500">
                <a:solidFill>
                  <a:schemeClr val="tx2"/>
                </a:solidFill>
                <a:latin typeface="Garamond (headings)"/>
                <a:ea typeface="MS PGothic"/>
              </a:rPr>
              <a:t>A Potential Model: Reciprocal Domains of Physician Well-Being</a:t>
            </a:r>
          </a:p>
        </p:txBody>
      </p:sp>
      <p:pic>
        <p:nvPicPr>
          <p:cNvPr id="5" name="Content Placeholder 4" descr="A picture containing text&#10;&#10;Description automatically generated">
            <a:extLst>
              <a:ext uri="{FF2B5EF4-FFF2-40B4-BE49-F238E27FC236}">
                <a16:creationId xmlns:a16="http://schemas.microsoft.com/office/drawing/2014/main" id="{F75C4756-C351-4A0B-B6E7-92C1D14484E8}"/>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6333" r="3439" b="12824"/>
          <a:stretch/>
        </p:blipFill>
        <p:spPr>
          <a:xfrm>
            <a:off x="7240778" y="1709466"/>
            <a:ext cx="4619522" cy="3233449"/>
          </a:xfrm>
        </p:spPr>
      </p:pic>
      <p:sp>
        <p:nvSpPr>
          <p:cNvPr id="7" name="TextBox 6">
            <a:extLst>
              <a:ext uri="{FF2B5EF4-FFF2-40B4-BE49-F238E27FC236}">
                <a16:creationId xmlns:a16="http://schemas.microsoft.com/office/drawing/2014/main" id="{23BAB7D7-3F67-4F19-A99B-2D60A95E89DB}"/>
              </a:ext>
            </a:extLst>
          </p:cNvPr>
          <p:cNvSpPr txBox="1"/>
          <p:nvPr/>
        </p:nvSpPr>
        <p:spPr>
          <a:xfrm>
            <a:off x="838200" y="1103815"/>
            <a:ext cx="7484532"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Culture of Wellness</a:t>
            </a:r>
          </a:p>
          <a:p>
            <a:pPr marL="285750" indent="-285750">
              <a:buFont typeface="Arial"/>
              <a:buChar char="•"/>
            </a:pPr>
            <a:r>
              <a:rPr lang="en-US" dirty="0">
                <a:ea typeface="+mn-lt"/>
                <a:cs typeface="+mn-lt"/>
              </a:rPr>
              <a:t>Leadership engagement and accountability</a:t>
            </a:r>
          </a:p>
          <a:p>
            <a:pPr marL="285750" indent="-285750">
              <a:buFont typeface="Arial"/>
              <a:buChar char="•"/>
            </a:pPr>
            <a:r>
              <a:rPr lang="en-US" dirty="0">
                <a:ea typeface="+mn-lt"/>
                <a:cs typeface="+mn-lt"/>
              </a:rPr>
              <a:t>Communication and public relations</a:t>
            </a:r>
          </a:p>
          <a:p>
            <a:pPr marL="285750" indent="-285750">
              <a:buFont typeface="Arial"/>
              <a:buChar char="•"/>
            </a:pPr>
            <a:r>
              <a:rPr lang="en-US" dirty="0">
                <a:ea typeface="+mn-lt"/>
                <a:cs typeface="+mn-lt"/>
              </a:rPr>
              <a:t>Organizational infrastructure</a:t>
            </a:r>
          </a:p>
          <a:p>
            <a:pPr marL="285750" indent="-285750">
              <a:buFont typeface="Arial"/>
              <a:buChar char="•"/>
            </a:pPr>
            <a:r>
              <a:rPr lang="en-US" dirty="0">
                <a:ea typeface="+mn-lt"/>
                <a:cs typeface="+mn-lt"/>
              </a:rPr>
              <a:t>Measurement and scholarship</a:t>
            </a:r>
            <a:endParaRPr lang="en-US" dirty="0"/>
          </a:p>
          <a:p>
            <a:pPr marL="285750" indent="-285750">
              <a:buFont typeface="Arial"/>
              <a:buChar char="•"/>
            </a:pPr>
            <a:r>
              <a:rPr lang="en-US" dirty="0"/>
              <a:t>Recognition </a:t>
            </a:r>
            <a:endParaRPr lang="en-US" dirty="0">
              <a:cs typeface="Calibri"/>
            </a:endParaRPr>
          </a:p>
          <a:p>
            <a:endParaRPr lang="en-US"/>
          </a:p>
          <a:p>
            <a:r>
              <a:rPr lang="en-US" sz="2400" b="1" dirty="0"/>
              <a:t>Efficiency of Practice</a:t>
            </a:r>
            <a:endParaRPr lang="en-US" sz="2400" b="1" dirty="0">
              <a:cs typeface="Calibri"/>
            </a:endParaRPr>
          </a:p>
          <a:p>
            <a:pPr marL="342900" indent="-342900">
              <a:buFont typeface="Arial"/>
              <a:buChar char="•"/>
            </a:pPr>
            <a:r>
              <a:rPr lang="en-US" dirty="0"/>
              <a:t>Technical solutions</a:t>
            </a:r>
            <a:endParaRPr lang="en-US" dirty="0">
              <a:cs typeface="Calibri"/>
            </a:endParaRPr>
          </a:p>
          <a:p>
            <a:pPr marL="342900" indent="-342900">
              <a:buFont typeface="Arial"/>
              <a:buChar char="•"/>
            </a:pPr>
            <a:r>
              <a:rPr lang="en-US" dirty="0"/>
              <a:t>Balance of job demands with job resources</a:t>
            </a:r>
            <a:endParaRPr lang="en-US" dirty="0">
              <a:cs typeface="Calibri"/>
            </a:endParaRPr>
          </a:p>
          <a:p>
            <a:pPr marL="342900" indent="-342900">
              <a:buFont typeface="Arial"/>
              <a:buChar char="•"/>
            </a:pPr>
            <a:r>
              <a:rPr lang="en-US" dirty="0"/>
              <a:t>Empowering clinicians in developing clinic flows/processes</a:t>
            </a:r>
            <a:endParaRPr lang="en-US" dirty="0">
              <a:cs typeface="Calibri"/>
            </a:endParaRPr>
          </a:p>
          <a:p>
            <a:endParaRPr lang="en-US"/>
          </a:p>
          <a:p>
            <a:pPr>
              <a:buFont typeface="Arial"/>
            </a:pPr>
            <a:r>
              <a:rPr lang="en-US" sz="2400" b="1" dirty="0"/>
              <a:t>Personal Resilience</a:t>
            </a:r>
            <a:endParaRPr lang="en-US" sz="2400" b="1" dirty="0">
              <a:cs typeface="Calibri"/>
            </a:endParaRPr>
          </a:p>
          <a:p>
            <a:pPr marL="342900" indent="-342900">
              <a:buFont typeface="Arial"/>
              <a:buChar char="•"/>
            </a:pPr>
            <a:r>
              <a:rPr lang="en-US" dirty="0"/>
              <a:t>Mindfulness classes</a:t>
            </a:r>
            <a:endParaRPr lang="en-US" dirty="0">
              <a:cs typeface="Calibri"/>
            </a:endParaRPr>
          </a:p>
          <a:p>
            <a:pPr marL="342900" indent="-342900">
              <a:buFont typeface="Arial"/>
              <a:buChar char="•"/>
            </a:pPr>
            <a:r>
              <a:rPr lang="en-US" dirty="0"/>
              <a:t>Schwartz Center Rounds</a:t>
            </a:r>
            <a:endParaRPr lang="en-US" dirty="0">
              <a:cs typeface="Calibri"/>
            </a:endParaRPr>
          </a:p>
          <a:p>
            <a:pPr marL="342900" indent="-342900">
              <a:buFont typeface="Arial"/>
              <a:buChar char="•"/>
            </a:pPr>
            <a:r>
              <a:rPr lang="en-US" dirty="0"/>
              <a:t>Community and connection</a:t>
            </a:r>
            <a:endParaRPr lang="en-US" dirty="0">
              <a:cs typeface="Calibri"/>
            </a:endParaRPr>
          </a:p>
          <a:p>
            <a:pPr marL="342900" indent="-342900">
              <a:buFont typeface="Arial"/>
              <a:buChar char="•"/>
            </a:pPr>
            <a:endParaRPr lang="en-US" sz="2400" b="1"/>
          </a:p>
          <a:p>
            <a:endParaRPr lang="en-US"/>
          </a:p>
        </p:txBody>
      </p:sp>
      <p:sp>
        <p:nvSpPr>
          <p:cNvPr id="3" name="TextBox 2">
            <a:extLst>
              <a:ext uri="{FF2B5EF4-FFF2-40B4-BE49-F238E27FC236}">
                <a16:creationId xmlns:a16="http://schemas.microsoft.com/office/drawing/2014/main" id="{A32E7C12-B68D-4338-91AE-19BB93A0013F}"/>
              </a:ext>
            </a:extLst>
          </p:cNvPr>
          <p:cNvSpPr txBox="1"/>
          <p:nvPr/>
        </p:nvSpPr>
        <p:spPr>
          <a:xfrm>
            <a:off x="8917013" y="5711838"/>
            <a:ext cx="3277589" cy="276999"/>
          </a:xfrm>
          <a:prstGeom prst="rect">
            <a:avLst/>
          </a:prstGeom>
          <a:noFill/>
        </p:spPr>
        <p:txBody>
          <a:bodyPr wrap="square" rtlCol="0" anchor="t">
            <a:spAutoFit/>
          </a:bodyPr>
          <a:lstStyle/>
          <a:p>
            <a:r>
              <a:rPr lang="en-US" sz="1200" err="1"/>
              <a:t>Bohman</a:t>
            </a:r>
            <a:r>
              <a:rPr lang="en-US" sz="1200"/>
              <a:t>, B, et al NEJM Catalyst (2017)</a:t>
            </a:r>
            <a:endParaRPr lang="en-US" sz="1600"/>
          </a:p>
        </p:txBody>
      </p:sp>
    </p:spTree>
    <p:extLst>
      <p:ext uri="{BB962C8B-B14F-4D97-AF65-F5344CB8AC3E}">
        <p14:creationId xmlns:p14="http://schemas.microsoft.com/office/powerpoint/2010/main" val="303422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C669-BDEC-4FAD-A05B-D9DD30C53A23}"/>
              </a:ext>
            </a:extLst>
          </p:cNvPr>
          <p:cNvSpPr>
            <a:spLocks noGrp="1"/>
          </p:cNvSpPr>
          <p:nvPr>
            <p:ph type="title" idx="4294967295"/>
          </p:nvPr>
        </p:nvSpPr>
        <p:spPr>
          <a:xfrm>
            <a:off x="609600" y="0"/>
            <a:ext cx="10972800" cy="1143000"/>
          </a:xfrm>
        </p:spPr>
        <p:txBody>
          <a:bodyPr/>
          <a:lstStyle/>
          <a:p>
            <a:pPr algn="ctr"/>
            <a:r>
              <a:rPr lang="en-US" sz="4400">
                <a:solidFill>
                  <a:schemeClr val="tx2"/>
                </a:solidFill>
                <a:latin typeface="Garamond (headings)"/>
                <a:ea typeface="MS PGothic"/>
              </a:rPr>
              <a:t>Potential Burnout Interventions</a:t>
            </a:r>
            <a:endParaRPr lang="en-US" sz="4400">
              <a:solidFill>
                <a:schemeClr val="tx2"/>
              </a:solidFill>
              <a:latin typeface="Garamond (headings)"/>
            </a:endParaRPr>
          </a:p>
        </p:txBody>
      </p:sp>
      <p:sp>
        <p:nvSpPr>
          <p:cNvPr id="4" name="Content Placeholder 3">
            <a:extLst>
              <a:ext uri="{FF2B5EF4-FFF2-40B4-BE49-F238E27FC236}">
                <a16:creationId xmlns:a16="http://schemas.microsoft.com/office/drawing/2014/main" id="{6486D292-4481-4485-9FB4-46A94C44B2B8}"/>
              </a:ext>
            </a:extLst>
          </p:cNvPr>
          <p:cNvSpPr>
            <a:spLocks noGrp="1"/>
          </p:cNvSpPr>
          <p:nvPr>
            <p:ph idx="4294967295"/>
          </p:nvPr>
        </p:nvSpPr>
        <p:spPr>
          <a:xfrm>
            <a:off x="609600" y="885508"/>
            <a:ext cx="10972800" cy="4525962"/>
          </a:xfrm>
        </p:spPr>
        <p:txBody>
          <a:bodyPr>
            <a:normAutofit fontScale="25000" lnSpcReduction="20000"/>
          </a:bodyPr>
          <a:lstStyle/>
          <a:p>
            <a:pPr marL="456565" indent="-456565"/>
            <a:endParaRPr lang="en-US" sz="3800">
              <a:ea typeface="MS PGothic"/>
            </a:endParaRPr>
          </a:p>
          <a:p>
            <a:pPr marL="0" indent="0">
              <a:buNone/>
            </a:pPr>
            <a:r>
              <a:rPr lang="en-US" sz="6400" b="1">
                <a:ea typeface="MS PGothic"/>
              </a:rPr>
              <a:t>Workplace Efficiency</a:t>
            </a:r>
          </a:p>
          <a:p>
            <a:pPr lvl="1">
              <a:buFont typeface="Arial" panose="020B0604020202020204" pitchFamily="34" charset="0"/>
              <a:buChar char="•"/>
            </a:pPr>
            <a:r>
              <a:rPr lang="en-US" sz="6400">
                <a:ea typeface="MS PGothic"/>
              </a:rPr>
              <a:t>Reduce administrative burden</a:t>
            </a:r>
          </a:p>
          <a:p>
            <a:pPr lvl="2">
              <a:buFont typeface="Wingdings" panose="05000000000000000000" pitchFamily="2" charset="2"/>
              <a:buChar char="ü"/>
            </a:pPr>
            <a:r>
              <a:rPr lang="en-US" sz="6000">
                <a:ea typeface="MS PGothic"/>
              </a:rPr>
              <a:t>Hire and train medical scribes</a:t>
            </a:r>
          </a:p>
          <a:p>
            <a:pPr lvl="2">
              <a:buFont typeface="Wingdings" panose="05000000000000000000" pitchFamily="2" charset="2"/>
              <a:buChar char="ü"/>
            </a:pPr>
            <a:r>
              <a:rPr lang="en-US" sz="6000">
                <a:ea typeface="MS PGothic"/>
              </a:rPr>
              <a:t>Schedule dedicated administrative time in clinician schedule</a:t>
            </a:r>
          </a:p>
          <a:p>
            <a:pPr lvl="1"/>
            <a:r>
              <a:rPr lang="en-US" sz="6400">
                <a:ea typeface="+mn-lt"/>
                <a:cs typeface="+mn-lt"/>
              </a:rPr>
              <a:t>Designated health care teams, team huddles, medical scribes</a:t>
            </a:r>
          </a:p>
          <a:p>
            <a:pPr lvl="1"/>
            <a:r>
              <a:rPr lang="en-US" sz="6400">
                <a:ea typeface="+mn-lt"/>
                <a:cs typeface="+mn-lt"/>
              </a:rPr>
              <a:t>Involve clinicians in developing clinic flows/processes</a:t>
            </a:r>
          </a:p>
          <a:p>
            <a:pPr marL="76214" indent="0">
              <a:buNone/>
            </a:pPr>
            <a:r>
              <a:rPr lang="en-US" sz="6934" b="1">
                <a:ea typeface="MS PGothic"/>
              </a:rPr>
              <a:t>Culture of Wellness</a:t>
            </a:r>
            <a:endParaRPr lang="en-US" sz="6934"/>
          </a:p>
          <a:p>
            <a:pPr lvl="1">
              <a:buFont typeface="Arial" panose="020B0604020202020204" pitchFamily="34" charset="0"/>
              <a:buChar char="•"/>
            </a:pPr>
            <a:r>
              <a:rPr lang="en-US" sz="6400">
                <a:ea typeface="MS PGothic"/>
              </a:rPr>
              <a:t>Establish a wellness program</a:t>
            </a:r>
          </a:p>
          <a:p>
            <a:pPr lvl="2">
              <a:buFont typeface="Wingdings" panose="05000000000000000000" pitchFamily="2" charset="2"/>
              <a:buChar char="ü"/>
            </a:pPr>
            <a:r>
              <a:rPr lang="en-US" sz="5867">
                <a:ea typeface="MS PGothic"/>
              </a:rPr>
              <a:t>Recruit wellness committee </a:t>
            </a:r>
          </a:p>
          <a:p>
            <a:pPr lvl="2">
              <a:buFont typeface="Wingdings" panose="05000000000000000000" pitchFamily="2" charset="2"/>
              <a:buChar char="ü"/>
            </a:pPr>
            <a:r>
              <a:rPr lang="en-US" sz="5867">
                <a:ea typeface="MS PGothic"/>
              </a:rPr>
              <a:t>Identify designated wellness champions within an organization/institution</a:t>
            </a:r>
          </a:p>
          <a:p>
            <a:pPr lvl="1">
              <a:buFont typeface="Arial" panose="020B0604020202020204" pitchFamily="34" charset="0"/>
              <a:buChar char="•"/>
            </a:pPr>
            <a:r>
              <a:rPr lang="en-US" sz="6400">
                <a:ea typeface="MS PGothic"/>
              </a:rPr>
              <a:t>Mental health support programs</a:t>
            </a:r>
          </a:p>
          <a:p>
            <a:pPr lvl="2">
              <a:buFont typeface="Wingdings" panose="05000000000000000000" pitchFamily="2" charset="2"/>
              <a:buChar char="ü"/>
            </a:pPr>
            <a:r>
              <a:rPr lang="en-US" sz="6000">
                <a:ea typeface="+mn-lt"/>
                <a:cs typeface="+mn-lt"/>
              </a:rPr>
              <a:t>Dedicated wellness centers with counselors/therapists available to trainees/faculty members</a:t>
            </a:r>
            <a:endParaRPr lang="en-US" sz="6000">
              <a:ea typeface="MS PGothic"/>
            </a:endParaRPr>
          </a:p>
          <a:p>
            <a:pPr lvl="1">
              <a:buFont typeface="Arial" panose="020B0604020202020204" pitchFamily="34" charset="0"/>
              <a:buChar char="•"/>
            </a:pPr>
            <a:r>
              <a:rPr lang="en-US" sz="6400">
                <a:ea typeface="MS PGothic"/>
              </a:rPr>
              <a:t>Invest in clinicians</a:t>
            </a:r>
          </a:p>
          <a:p>
            <a:pPr lvl="2">
              <a:buFont typeface="Wingdings" panose="05000000000000000000" pitchFamily="2" charset="2"/>
              <a:buChar char="ü"/>
            </a:pPr>
            <a:r>
              <a:rPr lang="en-US" sz="6000">
                <a:ea typeface="MS PGothic"/>
              </a:rPr>
              <a:t>Provide onsite childcare at hospitals/institutions and conferences</a:t>
            </a:r>
            <a:endParaRPr lang="en-US" sz="6000">
              <a:ea typeface="+mn-lt"/>
              <a:cs typeface="+mn-lt"/>
            </a:endParaRPr>
          </a:p>
          <a:p>
            <a:pPr marL="0" indent="0">
              <a:buNone/>
            </a:pPr>
            <a:r>
              <a:rPr lang="en-US" sz="6800" b="1">
                <a:ea typeface="MS PGothic"/>
              </a:rPr>
              <a:t>Personal Resilience</a:t>
            </a:r>
            <a:endParaRPr lang="en-US" sz="6000">
              <a:ea typeface="MS PGothic"/>
            </a:endParaRPr>
          </a:p>
          <a:p>
            <a:pPr lvl="1"/>
            <a:r>
              <a:rPr lang="en-US" sz="6400">
                <a:ea typeface="MS PGothic"/>
              </a:rPr>
              <a:t>Provide coaching to assist with stress management, mindfulness training and techniques to promote wellness</a:t>
            </a:r>
          </a:p>
          <a:p>
            <a:pPr lvl="1"/>
            <a:r>
              <a:rPr lang="en-US" sz="6400">
                <a:ea typeface="MS PGothic"/>
              </a:rPr>
              <a:t>Small group discussions, share stories about how burnout was managed</a:t>
            </a:r>
          </a:p>
          <a:p>
            <a:pPr lvl="1"/>
            <a:r>
              <a:rPr lang="en-US" sz="6400">
                <a:ea typeface="MS PGothic"/>
              </a:rPr>
              <a:t>Provide financial counselors for ECPS</a:t>
            </a:r>
            <a:endParaRPr lang="en-US" sz="6400"/>
          </a:p>
          <a:p>
            <a:pPr lvl="1"/>
            <a:r>
              <a:rPr lang="en-US" sz="6400">
                <a:ea typeface="MS PGothic"/>
              </a:rPr>
              <a:t>Discuss financial planning, retirement, mortgage resources and family planning</a:t>
            </a:r>
            <a:endParaRPr lang="en-US" sz="3700">
              <a:ea typeface="MS PGothic"/>
            </a:endParaRPr>
          </a:p>
          <a:p>
            <a:pPr marL="456565" indent="-456565"/>
            <a:endParaRPr lang="en-US"/>
          </a:p>
        </p:txBody>
      </p:sp>
    </p:spTree>
    <p:extLst>
      <p:ext uri="{BB962C8B-B14F-4D97-AF65-F5344CB8AC3E}">
        <p14:creationId xmlns:p14="http://schemas.microsoft.com/office/powerpoint/2010/main" val="11274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6862-82DE-47B6-9E08-E67A688CB3E3}"/>
              </a:ext>
            </a:extLst>
          </p:cNvPr>
          <p:cNvSpPr>
            <a:spLocks noGrp="1"/>
          </p:cNvSpPr>
          <p:nvPr>
            <p:ph type="title" idx="4294967295"/>
          </p:nvPr>
        </p:nvSpPr>
        <p:spPr>
          <a:xfrm>
            <a:off x="609600" y="178181"/>
            <a:ext cx="10972800" cy="1143000"/>
          </a:xfrm>
        </p:spPr>
        <p:txBody>
          <a:bodyPr/>
          <a:lstStyle/>
          <a:p>
            <a:pPr algn="ctr"/>
            <a:r>
              <a:rPr lang="en-US">
                <a:solidFill>
                  <a:schemeClr val="tx2"/>
                </a:solidFill>
                <a:latin typeface="Garamond (headings)"/>
              </a:rPr>
              <a:t>Self-Care &amp; Wellness</a:t>
            </a:r>
            <a:br>
              <a:rPr lang="en-US">
                <a:solidFill>
                  <a:schemeClr val="tx2"/>
                </a:solidFill>
                <a:latin typeface="Garamond (headings)"/>
              </a:rPr>
            </a:br>
            <a:endParaRPr lang="en-US" sz="3000">
              <a:solidFill>
                <a:schemeClr val="tx2"/>
              </a:solidFill>
              <a:latin typeface="Garamond (headings)"/>
            </a:endParaRPr>
          </a:p>
        </p:txBody>
      </p:sp>
      <p:sp>
        <p:nvSpPr>
          <p:cNvPr id="3" name="Content Placeholder 2">
            <a:extLst>
              <a:ext uri="{FF2B5EF4-FFF2-40B4-BE49-F238E27FC236}">
                <a16:creationId xmlns:a16="http://schemas.microsoft.com/office/drawing/2014/main" id="{73247D60-BF18-4886-9C97-02C2FF9F8DCC}"/>
              </a:ext>
            </a:extLst>
          </p:cNvPr>
          <p:cNvSpPr>
            <a:spLocks noGrp="1"/>
          </p:cNvSpPr>
          <p:nvPr>
            <p:ph idx="4294967295"/>
          </p:nvPr>
        </p:nvSpPr>
        <p:spPr>
          <a:xfrm>
            <a:off x="609600" y="1019969"/>
            <a:ext cx="6653213" cy="4818062"/>
          </a:xfrm>
        </p:spPr>
        <p:txBody>
          <a:bodyPr>
            <a:normAutofit/>
          </a:bodyPr>
          <a:lstStyle/>
          <a:p>
            <a:r>
              <a:rPr lang="en-US"/>
              <a:t>Sleep Hygiene</a:t>
            </a:r>
          </a:p>
          <a:p>
            <a:r>
              <a:rPr lang="en-US"/>
              <a:t>Mindfulness &amp; Meditation</a:t>
            </a:r>
          </a:p>
          <a:p>
            <a:pPr lvl="1"/>
            <a:r>
              <a:rPr lang="en-US"/>
              <a:t>Meditation apps</a:t>
            </a:r>
          </a:p>
          <a:p>
            <a:pPr lvl="1"/>
            <a:r>
              <a:rPr lang="en-US"/>
              <a:t>Mindfulness </a:t>
            </a:r>
            <a:r>
              <a:rPr lang="mr-IN"/>
              <a:t>–</a:t>
            </a:r>
            <a:r>
              <a:rPr lang="en-US"/>
              <a:t> practice of being completely aware and present in the current moment</a:t>
            </a:r>
          </a:p>
          <a:p>
            <a:pPr lvl="1"/>
            <a:r>
              <a:rPr lang="en-US"/>
              <a:t>Promote self-awareness &amp; reduce stress</a:t>
            </a:r>
          </a:p>
          <a:p>
            <a:r>
              <a:rPr lang="en-US"/>
              <a:t>Yoga</a:t>
            </a:r>
          </a:p>
          <a:p>
            <a:r>
              <a:rPr lang="en-US"/>
              <a:t>Regular Exercise</a:t>
            </a:r>
          </a:p>
          <a:p>
            <a:r>
              <a:rPr lang="en-US"/>
              <a:t>Relaxation</a:t>
            </a:r>
          </a:p>
        </p:txBody>
      </p:sp>
      <p:sp>
        <p:nvSpPr>
          <p:cNvPr id="5" name="TextBox 4">
            <a:extLst>
              <a:ext uri="{FF2B5EF4-FFF2-40B4-BE49-F238E27FC236}">
                <a16:creationId xmlns:a16="http://schemas.microsoft.com/office/drawing/2014/main" id="{5D5614B3-200B-4D7A-B701-57BE1585138F}"/>
              </a:ext>
            </a:extLst>
          </p:cNvPr>
          <p:cNvSpPr txBox="1"/>
          <p:nvPr/>
        </p:nvSpPr>
        <p:spPr>
          <a:xfrm>
            <a:off x="121614" y="5448232"/>
            <a:ext cx="32457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US Department of Health and Human Services</a:t>
            </a:r>
          </a:p>
          <a:p>
            <a:r>
              <a:rPr lang="en-US" sz="1200"/>
              <a:t>(SAMHSA) Substance Abuse and Mental Health Services Administration</a:t>
            </a:r>
          </a:p>
        </p:txBody>
      </p:sp>
      <p:pic>
        <p:nvPicPr>
          <p:cNvPr id="1026" name="Picture 2" descr="Image result for yoga drawing">
            <a:extLst>
              <a:ext uri="{FF2B5EF4-FFF2-40B4-BE49-F238E27FC236}">
                <a16:creationId xmlns:a16="http://schemas.microsoft.com/office/drawing/2014/main" id="{6EC8EC5F-EAF0-445C-83E2-3765C214C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914" y="1601560"/>
            <a:ext cx="3141384" cy="36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9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0"/>
            <a:ext cx="10972800" cy="1143000"/>
          </a:xfrm>
        </p:spPr>
        <p:txBody>
          <a:bodyPr/>
          <a:lstStyle/>
          <a:p>
            <a:pPr algn="ctr"/>
            <a:r>
              <a:rPr lang="en-US">
                <a:solidFill>
                  <a:schemeClr val="tx2"/>
                </a:solidFill>
                <a:latin typeface="Garamond (headings)"/>
              </a:rPr>
              <a:t>Self-Care Strategies</a:t>
            </a:r>
          </a:p>
        </p:txBody>
      </p:sp>
      <p:sp>
        <p:nvSpPr>
          <p:cNvPr id="3" name="Content Placeholder 2"/>
          <p:cNvSpPr>
            <a:spLocks noGrp="1"/>
          </p:cNvSpPr>
          <p:nvPr>
            <p:ph idx="4294967295"/>
          </p:nvPr>
        </p:nvSpPr>
        <p:spPr>
          <a:xfrm>
            <a:off x="838200" y="1106487"/>
            <a:ext cx="10515600" cy="4645025"/>
          </a:xfrm>
        </p:spPr>
        <p:txBody>
          <a:bodyPr>
            <a:noAutofit/>
          </a:bodyPr>
          <a:lstStyle/>
          <a:p>
            <a:r>
              <a:rPr lang="en-US" sz="3200" b="1"/>
              <a:t>Elements of a self-care plan to prevent burnout: </a:t>
            </a:r>
            <a:r>
              <a:rPr lang="en-US" sz="3200"/>
              <a:t>journaling, meditation, massage, yoga, reading, music, mindfulness, stretching, tai chi, dancing, breath techniques, etc.</a:t>
            </a:r>
            <a:r>
              <a:rPr lang="en-US" sz="3200" b="1"/>
              <a:t> </a:t>
            </a:r>
          </a:p>
          <a:p>
            <a:r>
              <a:rPr lang="en-US" sz="3200" b="1"/>
              <a:t>Educating membership to detect early signs of deteriorating health and take action: </a:t>
            </a:r>
          </a:p>
          <a:p>
            <a:pPr lvl="1">
              <a:buFontTx/>
              <a:buChar char="-"/>
            </a:pPr>
            <a:r>
              <a:rPr lang="en-US" sz="2800"/>
              <a:t>Encouraging members to became more connected with friends, family or the community</a:t>
            </a:r>
          </a:p>
          <a:p>
            <a:pPr lvl="1">
              <a:buFontTx/>
              <a:buChar char="-"/>
            </a:pPr>
            <a:r>
              <a:rPr lang="en-US" sz="2800"/>
              <a:t>Encouraging members to make a personal vision plan and prioritize goals </a:t>
            </a:r>
          </a:p>
        </p:txBody>
      </p:sp>
    </p:spTree>
    <p:extLst>
      <p:ext uri="{BB962C8B-B14F-4D97-AF65-F5344CB8AC3E}">
        <p14:creationId xmlns:p14="http://schemas.microsoft.com/office/powerpoint/2010/main" val="155050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08FE-E6BE-4F97-B386-21956796ADBE}"/>
              </a:ext>
            </a:extLst>
          </p:cNvPr>
          <p:cNvSpPr>
            <a:spLocks noGrp="1"/>
          </p:cNvSpPr>
          <p:nvPr>
            <p:ph type="title" idx="4294967295"/>
          </p:nvPr>
        </p:nvSpPr>
        <p:spPr>
          <a:xfrm>
            <a:off x="2664618" y="23018"/>
            <a:ext cx="6862763" cy="1143000"/>
          </a:xfrm>
        </p:spPr>
        <p:txBody>
          <a:bodyPr>
            <a:normAutofit/>
          </a:bodyPr>
          <a:lstStyle/>
          <a:p>
            <a:pPr algn="ctr"/>
            <a:r>
              <a:rPr lang="en-US" sz="5400">
                <a:solidFill>
                  <a:schemeClr val="tx2"/>
                </a:solidFill>
                <a:latin typeface="Garamond (headings)"/>
              </a:rPr>
              <a:t>Work-Life Integration</a:t>
            </a:r>
          </a:p>
        </p:txBody>
      </p:sp>
      <p:sp>
        <p:nvSpPr>
          <p:cNvPr id="3" name="Content Placeholder 2">
            <a:extLst>
              <a:ext uri="{FF2B5EF4-FFF2-40B4-BE49-F238E27FC236}">
                <a16:creationId xmlns:a16="http://schemas.microsoft.com/office/drawing/2014/main" id="{40165072-4090-481C-8D67-ACFED4BB0746}"/>
              </a:ext>
            </a:extLst>
          </p:cNvPr>
          <p:cNvSpPr>
            <a:spLocks noGrp="1"/>
          </p:cNvSpPr>
          <p:nvPr>
            <p:ph idx="4294967295"/>
          </p:nvPr>
        </p:nvSpPr>
        <p:spPr>
          <a:xfrm>
            <a:off x="1054892" y="1166018"/>
            <a:ext cx="10082213" cy="4525963"/>
          </a:xfrm>
        </p:spPr>
        <p:txBody>
          <a:bodyPr>
            <a:normAutofit/>
          </a:bodyPr>
          <a:lstStyle/>
          <a:p>
            <a:r>
              <a:rPr lang="en-US" sz="3600"/>
              <a:t>Set goals</a:t>
            </a:r>
          </a:p>
          <a:p>
            <a:r>
              <a:rPr lang="en-US" sz="3600"/>
              <a:t>Define work-life boundaries and adhere to them</a:t>
            </a:r>
          </a:p>
          <a:p>
            <a:r>
              <a:rPr lang="en-US" sz="3600"/>
              <a:t>Prioritize and schedule time for self-care, hobbies and family/friends</a:t>
            </a:r>
          </a:p>
        </p:txBody>
      </p:sp>
    </p:spTree>
    <p:extLst>
      <p:ext uri="{BB962C8B-B14F-4D97-AF65-F5344CB8AC3E}">
        <p14:creationId xmlns:p14="http://schemas.microsoft.com/office/powerpoint/2010/main" val="79070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6695-752E-49B6-B490-55D608782881}"/>
              </a:ext>
            </a:extLst>
          </p:cNvPr>
          <p:cNvSpPr>
            <a:spLocks noGrp="1"/>
          </p:cNvSpPr>
          <p:nvPr>
            <p:ph type="title" idx="4294967295"/>
          </p:nvPr>
        </p:nvSpPr>
        <p:spPr>
          <a:xfrm>
            <a:off x="507473" y="0"/>
            <a:ext cx="10972800" cy="1143000"/>
          </a:xfrm>
        </p:spPr>
        <p:txBody>
          <a:bodyPr>
            <a:normAutofit/>
          </a:bodyPr>
          <a:lstStyle/>
          <a:p>
            <a:pPr algn="ctr"/>
            <a:r>
              <a:rPr lang="en-US" sz="4800">
                <a:solidFill>
                  <a:schemeClr val="tx2"/>
                </a:solidFill>
                <a:latin typeface="Garamond (headings)"/>
              </a:rPr>
              <a:t>Self Leadership</a:t>
            </a:r>
          </a:p>
        </p:txBody>
      </p:sp>
      <p:sp>
        <p:nvSpPr>
          <p:cNvPr id="3" name="Content Placeholder 2">
            <a:extLst>
              <a:ext uri="{FF2B5EF4-FFF2-40B4-BE49-F238E27FC236}">
                <a16:creationId xmlns:a16="http://schemas.microsoft.com/office/drawing/2014/main" id="{59D7C60C-681C-4DB3-9323-6EC39764E873}"/>
              </a:ext>
            </a:extLst>
          </p:cNvPr>
          <p:cNvSpPr>
            <a:spLocks noGrp="1"/>
          </p:cNvSpPr>
          <p:nvPr>
            <p:ph sz="half" idx="4294967295"/>
          </p:nvPr>
        </p:nvSpPr>
        <p:spPr>
          <a:xfrm>
            <a:off x="607485" y="1143000"/>
            <a:ext cx="5386388" cy="3951288"/>
          </a:xfrm>
        </p:spPr>
        <p:txBody>
          <a:bodyPr/>
          <a:lstStyle/>
          <a:p>
            <a:r>
              <a:rPr lang="en-US" sz="2600" b="1"/>
              <a:t>Be Real</a:t>
            </a:r>
          </a:p>
          <a:p>
            <a:pPr lvl="1"/>
            <a:r>
              <a:rPr lang="en-US" sz="2600"/>
              <a:t>Know what matters</a:t>
            </a:r>
          </a:p>
          <a:p>
            <a:pPr lvl="1"/>
            <a:r>
              <a:rPr lang="en-US" sz="2600"/>
              <a:t>Embody values consistently</a:t>
            </a:r>
          </a:p>
          <a:p>
            <a:pPr lvl="1"/>
            <a:r>
              <a:rPr lang="en-US" sz="2600"/>
              <a:t>Align actions with values</a:t>
            </a:r>
          </a:p>
          <a:p>
            <a:r>
              <a:rPr lang="en-US" sz="2600" b="1"/>
              <a:t>Be Whole</a:t>
            </a:r>
          </a:p>
          <a:p>
            <a:pPr lvl="1"/>
            <a:r>
              <a:rPr lang="en-US" sz="2600"/>
              <a:t>Clarify expectations</a:t>
            </a:r>
          </a:p>
          <a:p>
            <a:pPr lvl="1"/>
            <a:r>
              <a:rPr lang="en-US" sz="2600"/>
              <a:t>Help others</a:t>
            </a:r>
          </a:p>
          <a:p>
            <a:pPr lvl="1"/>
            <a:r>
              <a:rPr lang="en-US" sz="2600"/>
              <a:t>Build supportive networks</a:t>
            </a:r>
          </a:p>
          <a:p>
            <a:pPr lvl="1"/>
            <a:r>
              <a:rPr lang="en-US" sz="2600"/>
              <a:t>Manage boundaries</a:t>
            </a:r>
          </a:p>
        </p:txBody>
      </p:sp>
      <p:sp>
        <p:nvSpPr>
          <p:cNvPr id="6" name="Content Placeholder 5">
            <a:extLst>
              <a:ext uri="{FF2B5EF4-FFF2-40B4-BE49-F238E27FC236}">
                <a16:creationId xmlns:a16="http://schemas.microsoft.com/office/drawing/2014/main" id="{498CCB3D-65D6-4572-A4AA-4BD7767C9103}"/>
              </a:ext>
            </a:extLst>
          </p:cNvPr>
          <p:cNvSpPr>
            <a:spLocks noGrp="1"/>
          </p:cNvSpPr>
          <p:nvPr>
            <p:ph sz="quarter" idx="4294967295"/>
          </p:nvPr>
        </p:nvSpPr>
        <p:spPr>
          <a:xfrm>
            <a:off x="6192838" y="1139952"/>
            <a:ext cx="5389562" cy="3951288"/>
          </a:xfrm>
        </p:spPr>
        <p:txBody>
          <a:bodyPr/>
          <a:lstStyle/>
          <a:p>
            <a:r>
              <a:rPr lang="en-US" sz="2600" b="1"/>
              <a:t>Be Innovative</a:t>
            </a:r>
          </a:p>
          <a:p>
            <a:pPr lvl="1"/>
            <a:r>
              <a:rPr lang="en-US" sz="2600"/>
              <a:t>Focus on results</a:t>
            </a:r>
          </a:p>
          <a:p>
            <a:pPr lvl="1"/>
            <a:r>
              <a:rPr lang="en-US" sz="2600"/>
              <a:t>Resolve conflicts among domains</a:t>
            </a:r>
          </a:p>
          <a:p>
            <a:pPr lvl="1"/>
            <a:r>
              <a:rPr lang="en-US" sz="2600"/>
              <a:t>Challenge the status quo</a:t>
            </a:r>
          </a:p>
          <a:p>
            <a:pPr lvl="1"/>
            <a:r>
              <a:rPr lang="en-US" sz="2600"/>
              <a:t>See new ways of doing things</a:t>
            </a:r>
          </a:p>
          <a:p>
            <a:pPr lvl="1"/>
            <a:r>
              <a:rPr lang="en-US" sz="2600"/>
              <a:t>Embrace change courageously</a:t>
            </a:r>
          </a:p>
          <a:p>
            <a:pPr marL="609585" lvl="1" indent="0">
              <a:buNone/>
            </a:pPr>
            <a:endParaRPr lang="en-US"/>
          </a:p>
        </p:txBody>
      </p:sp>
      <p:sp>
        <p:nvSpPr>
          <p:cNvPr id="7" name="TextBox 6">
            <a:extLst>
              <a:ext uri="{FF2B5EF4-FFF2-40B4-BE49-F238E27FC236}">
                <a16:creationId xmlns:a16="http://schemas.microsoft.com/office/drawing/2014/main" id="{33425CBB-4C42-40F5-A66D-B78A74C151FF}"/>
              </a:ext>
            </a:extLst>
          </p:cNvPr>
          <p:cNvSpPr txBox="1"/>
          <p:nvPr/>
        </p:nvSpPr>
        <p:spPr>
          <a:xfrm>
            <a:off x="85345" y="5563118"/>
            <a:ext cx="4876800" cy="461665"/>
          </a:xfrm>
          <a:prstGeom prst="rect">
            <a:avLst/>
          </a:prstGeom>
          <a:noFill/>
        </p:spPr>
        <p:txBody>
          <a:bodyPr wrap="square" rtlCol="0">
            <a:spAutoFit/>
          </a:bodyPr>
          <a:lstStyle/>
          <a:p>
            <a:r>
              <a:rPr lang="en-US" sz="1200"/>
              <a:t>Friedman, S.  People and Strategy, The Professional Journal of HR People and Strategy (2018) Vol 41, Issue 4 pp. 12 – 19</a:t>
            </a:r>
          </a:p>
        </p:txBody>
      </p:sp>
    </p:spTree>
    <p:extLst>
      <p:ext uri="{BB962C8B-B14F-4D97-AF65-F5344CB8AC3E}">
        <p14:creationId xmlns:p14="http://schemas.microsoft.com/office/powerpoint/2010/main" val="413926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4732"/>
            <a:ext cx="10515600" cy="1325563"/>
          </a:xfrm>
        </p:spPr>
        <p:txBody>
          <a:bodyPr/>
          <a:lstStyle/>
          <a:p>
            <a:pPr algn="ctr"/>
            <a:r>
              <a:rPr lang="en-US">
                <a:solidFill>
                  <a:schemeClr val="tx2"/>
                </a:solidFill>
                <a:latin typeface="Garamond (headings)"/>
              </a:rPr>
              <a:t>Potential </a:t>
            </a:r>
            <a:r>
              <a:rPr lang="en-US" sz="4800">
                <a:solidFill>
                  <a:schemeClr val="tx2"/>
                </a:solidFill>
                <a:latin typeface="Garamond (headings)"/>
              </a:rPr>
              <a:t>Chapter-Level</a:t>
            </a:r>
            <a:r>
              <a:rPr lang="en-US">
                <a:solidFill>
                  <a:schemeClr val="tx2"/>
                </a:solidFill>
                <a:latin typeface="Garamond (headings)"/>
              </a:rPr>
              <a:t> Activities: </a:t>
            </a:r>
          </a:p>
        </p:txBody>
      </p:sp>
      <p:sp>
        <p:nvSpPr>
          <p:cNvPr id="3" name="Content Placeholder 2"/>
          <p:cNvSpPr>
            <a:spLocks noGrp="1"/>
          </p:cNvSpPr>
          <p:nvPr>
            <p:ph idx="4294967295"/>
          </p:nvPr>
        </p:nvSpPr>
        <p:spPr>
          <a:xfrm>
            <a:off x="780256" y="1132681"/>
            <a:ext cx="10631488" cy="4592637"/>
          </a:xfrm>
        </p:spPr>
        <p:txBody>
          <a:bodyPr>
            <a:normAutofit/>
          </a:bodyPr>
          <a:lstStyle/>
          <a:p>
            <a:r>
              <a:rPr lang="en-US" sz="3200"/>
              <a:t>Build social networks</a:t>
            </a:r>
          </a:p>
          <a:p>
            <a:r>
              <a:rPr lang="en-US" sz="3200"/>
              <a:t>Celebrate successes</a:t>
            </a:r>
          </a:p>
          <a:p>
            <a:r>
              <a:rPr lang="en-US" sz="3200"/>
              <a:t>Identify areas of discussion </a:t>
            </a:r>
          </a:p>
          <a:p>
            <a:r>
              <a:rPr lang="en-US" sz="3200"/>
              <a:t>Share self-care practices</a:t>
            </a:r>
          </a:p>
          <a:p>
            <a:r>
              <a:rPr lang="en-US" sz="3200"/>
              <a:t>Host listening sessions</a:t>
            </a:r>
          </a:p>
          <a:p>
            <a:r>
              <a:rPr lang="en-US" sz="3200"/>
              <a:t>Share best practices for team-level processes</a:t>
            </a:r>
          </a:p>
          <a:p>
            <a:r>
              <a:rPr lang="en-US" sz="3200"/>
              <a:t>Communicate your “why” (I love what I do…) </a:t>
            </a:r>
          </a:p>
          <a:p>
            <a:endParaRPr lang="en-US" sz="3200"/>
          </a:p>
        </p:txBody>
      </p:sp>
    </p:spTree>
    <p:extLst>
      <p:ext uri="{BB962C8B-B14F-4D97-AF65-F5344CB8AC3E}">
        <p14:creationId xmlns:p14="http://schemas.microsoft.com/office/powerpoint/2010/main" val="244835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50A9-6D3F-9C45-9572-63CCD23BAEB9}"/>
              </a:ext>
            </a:extLst>
          </p:cNvPr>
          <p:cNvSpPr>
            <a:spLocks noGrp="1"/>
          </p:cNvSpPr>
          <p:nvPr>
            <p:ph type="title" idx="4294967295"/>
          </p:nvPr>
        </p:nvSpPr>
        <p:spPr>
          <a:xfrm>
            <a:off x="838200" y="18255"/>
            <a:ext cx="10515600" cy="1325563"/>
          </a:xfrm>
        </p:spPr>
        <p:txBody>
          <a:bodyPr>
            <a:normAutofit/>
          </a:bodyPr>
          <a:lstStyle/>
          <a:p>
            <a:pPr algn="ctr"/>
            <a:r>
              <a:rPr lang="en-US" sz="4800">
                <a:solidFill>
                  <a:schemeClr val="tx2"/>
                </a:solidFill>
                <a:latin typeface="Garamond (headings)"/>
              </a:rPr>
              <a:t>Slides Courtesy of:</a:t>
            </a:r>
          </a:p>
        </p:txBody>
      </p:sp>
      <p:sp>
        <p:nvSpPr>
          <p:cNvPr id="3" name="Content Placeholder 2">
            <a:extLst>
              <a:ext uri="{FF2B5EF4-FFF2-40B4-BE49-F238E27FC236}">
                <a16:creationId xmlns:a16="http://schemas.microsoft.com/office/drawing/2014/main" id="{E6EF6F1E-76E4-3B43-BED9-3B4AF91D46A3}"/>
              </a:ext>
            </a:extLst>
          </p:cNvPr>
          <p:cNvSpPr>
            <a:spLocks noGrp="1"/>
          </p:cNvSpPr>
          <p:nvPr>
            <p:ph idx="4294967295"/>
          </p:nvPr>
        </p:nvSpPr>
        <p:spPr>
          <a:xfrm>
            <a:off x="512064" y="1343818"/>
            <a:ext cx="10515600" cy="4351338"/>
          </a:xfrm>
        </p:spPr>
        <p:txBody>
          <a:bodyPr vert="horz" lIns="91440" tIns="45720" rIns="91440" bIns="45720" rtlCol="0" anchor="t">
            <a:normAutofit lnSpcReduction="10000"/>
          </a:bodyPr>
          <a:lstStyle/>
          <a:p>
            <a:r>
              <a:rPr lang="en-US" sz="3200">
                <a:ea typeface="+mn-lt"/>
                <a:cs typeface="+mn-lt"/>
              </a:rPr>
              <a:t>Tami Atkinson, MD </a:t>
            </a:r>
            <a:endParaRPr lang="en-US" sz="3200" dirty="0"/>
          </a:p>
          <a:p>
            <a:r>
              <a:rPr lang="en-US" sz="3200">
                <a:ea typeface="+mn-lt"/>
                <a:cs typeface="+mn-lt"/>
              </a:rPr>
              <a:t>Scott Lilly, MD, PhD, FACC</a:t>
            </a:r>
            <a:endParaRPr lang="en-US" sz="3200" dirty="0">
              <a:ea typeface="+mn-lt"/>
              <a:cs typeface="+mn-lt"/>
            </a:endParaRPr>
          </a:p>
          <a:p>
            <a:r>
              <a:rPr lang="en-US" sz="3200" dirty="0">
                <a:ea typeface="+mn-lt"/>
                <a:cs typeface="+mn-lt"/>
              </a:rPr>
              <a:t>Laxmi Mehta, MD, FACC</a:t>
            </a:r>
          </a:p>
          <a:p>
            <a:r>
              <a:rPr lang="en-US" sz="3200" dirty="0"/>
              <a:t>Garima Sharma, MD, FACC</a:t>
            </a:r>
            <a:endParaRPr lang="en-US" sz="3200" dirty="0">
              <a:cs typeface="Calibri"/>
            </a:endParaRPr>
          </a:p>
          <a:p>
            <a:r>
              <a:rPr lang="en-US" sz="3200" dirty="0">
                <a:ea typeface="+mn-lt"/>
                <a:cs typeface="+mn-lt"/>
              </a:rPr>
              <a:t>Poonam </a:t>
            </a:r>
            <a:r>
              <a:rPr lang="en-US" sz="3200" dirty="0" err="1">
                <a:ea typeface="+mn-lt"/>
                <a:cs typeface="+mn-lt"/>
              </a:rPr>
              <a:t>Velagapudi</a:t>
            </a:r>
            <a:r>
              <a:rPr lang="en-US" sz="3200" dirty="0">
                <a:ea typeface="+mn-lt"/>
                <a:cs typeface="+mn-lt"/>
              </a:rPr>
              <a:t>, MD, FACC</a:t>
            </a:r>
          </a:p>
          <a:p>
            <a:r>
              <a:rPr lang="en-US" sz="3200" dirty="0">
                <a:ea typeface="MS PGothic"/>
              </a:rPr>
              <a:t>BOG Task Force on Wellness</a:t>
            </a:r>
            <a:endParaRPr lang="en-US" sz="3200" dirty="0"/>
          </a:p>
          <a:p>
            <a:r>
              <a:rPr lang="en-US" sz="3200" dirty="0"/>
              <a:t>Early Career Section</a:t>
            </a:r>
          </a:p>
          <a:p>
            <a:r>
              <a:rPr lang="en-US" sz="3200" dirty="0">
                <a:ea typeface="MS PGothic"/>
              </a:rPr>
              <a:t>Membership Committee Well-Being Work Group</a:t>
            </a:r>
          </a:p>
          <a:p>
            <a:endParaRPr lang="en-US"/>
          </a:p>
        </p:txBody>
      </p:sp>
    </p:spTree>
    <p:extLst>
      <p:ext uri="{BB962C8B-B14F-4D97-AF65-F5344CB8AC3E}">
        <p14:creationId xmlns:p14="http://schemas.microsoft.com/office/powerpoint/2010/main" val="1465810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8256"/>
            <a:ext cx="10515600" cy="1325562"/>
          </a:xfrm>
        </p:spPr>
        <p:txBody>
          <a:bodyPr/>
          <a:lstStyle/>
          <a:p>
            <a:pPr algn="ctr"/>
            <a:r>
              <a:rPr lang="en-US">
                <a:solidFill>
                  <a:schemeClr val="tx2"/>
                </a:solidFill>
                <a:latin typeface="Garamond (headings)"/>
              </a:rPr>
              <a:t>Potential Chapter-Level Activities: </a:t>
            </a:r>
          </a:p>
        </p:txBody>
      </p:sp>
      <p:sp>
        <p:nvSpPr>
          <p:cNvPr id="3" name="Content Placeholder 2"/>
          <p:cNvSpPr>
            <a:spLocks noGrp="1"/>
          </p:cNvSpPr>
          <p:nvPr>
            <p:ph idx="4294967295"/>
          </p:nvPr>
        </p:nvSpPr>
        <p:spPr>
          <a:xfrm>
            <a:off x="838200" y="1253331"/>
            <a:ext cx="10515600" cy="4351338"/>
          </a:xfrm>
        </p:spPr>
        <p:txBody>
          <a:bodyPr/>
          <a:lstStyle/>
          <a:p>
            <a:r>
              <a:rPr lang="en-US" sz="3200"/>
              <a:t>Develop a chapter-level “Wellness Plan” that initiates and implements practical strategies to support clinicians who may be experiencing burnout.</a:t>
            </a:r>
          </a:p>
          <a:p>
            <a:r>
              <a:rPr lang="en-US" sz="3200"/>
              <a:t>This can be done by formally meeting at frequent intervals  and/or soliciting feedback from their state members on what has individually and institutionally worked. </a:t>
            </a:r>
          </a:p>
          <a:p>
            <a:r>
              <a:rPr lang="en-US" sz="3200"/>
              <a:t>Charge a workgroup at the chapter-level to formulate a local plan to address burnout at a grassroots level. </a:t>
            </a:r>
          </a:p>
          <a:p>
            <a:pPr marL="0" indent="0">
              <a:buNone/>
            </a:pPr>
            <a:endParaRPr lang="en-US" sz="3200"/>
          </a:p>
          <a:p>
            <a:endParaRPr lang="en-US"/>
          </a:p>
        </p:txBody>
      </p:sp>
    </p:spTree>
    <p:extLst>
      <p:ext uri="{BB962C8B-B14F-4D97-AF65-F5344CB8AC3E}">
        <p14:creationId xmlns:p14="http://schemas.microsoft.com/office/powerpoint/2010/main" val="63187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253331"/>
            <a:ext cx="10515600" cy="4351338"/>
          </a:xfrm>
        </p:spPr>
        <p:txBody>
          <a:bodyPr/>
          <a:lstStyle/>
          <a:p>
            <a:pPr marL="0" indent="0" algn="ctr">
              <a:buNone/>
            </a:pPr>
            <a:endParaRPr lang="en-US" sz="8000" dirty="0"/>
          </a:p>
          <a:p>
            <a:pPr marL="0" indent="0" algn="ctr">
              <a:buNone/>
            </a:pPr>
            <a:r>
              <a:rPr lang="en-US" sz="8000" dirty="0">
                <a:solidFill>
                  <a:schemeClr val="tx2"/>
                </a:solidFill>
                <a:latin typeface="Garamond" panose="02020404030301010803" pitchFamily="18" charset="0"/>
              </a:rPr>
              <a:t>Need Help? </a:t>
            </a:r>
          </a:p>
          <a:p>
            <a:pPr marL="0" indent="0">
              <a:buNone/>
            </a:pPr>
            <a:endParaRPr lang="en-US" sz="3200" dirty="0"/>
          </a:p>
          <a:p>
            <a:endParaRPr lang="en-US" dirty="0"/>
          </a:p>
        </p:txBody>
      </p:sp>
    </p:spTree>
    <p:extLst>
      <p:ext uri="{BB962C8B-B14F-4D97-AF65-F5344CB8AC3E}">
        <p14:creationId xmlns:p14="http://schemas.microsoft.com/office/powerpoint/2010/main" val="3796900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6695-752E-49B6-B490-55D608782881}"/>
              </a:ext>
            </a:extLst>
          </p:cNvPr>
          <p:cNvSpPr>
            <a:spLocks noGrp="1"/>
          </p:cNvSpPr>
          <p:nvPr>
            <p:ph type="title" idx="4294967295"/>
          </p:nvPr>
        </p:nvSpPr>
        <p:spPr>
          <a:xfrm>
            <a:off x="507473" y="0"/>
            <a:ext cx="10972800" cy="1143000"/>
          </a:xfrm>
        </p:spPr>
        <p:txBody>
          <a:bodyPr>
            <a:normAutofit/>
          </a:bodyPr>
          <a:lstStyle/>
          <a:p>
            <a:pPr algn="ctr"/>
            <a:r>
              <a:rPr lang="en-US" sz="4800">
                <a:solidFill>
                  <a:schemeClr val="tx2"/>
                </a:solidFill>
                <a:latin typeface="Garamond (headings)"/>
              </a:rPr>
              <a:t>ACC Infographic on Well-Being</a:t>
            </a:r>
          </a:p>
        </p:txBody>
      </p:sp>
      <p:sp>
        <p:nvSpPr>
          <p:cNvPr id="3" name="Content Placeholder 2">
            <a:extLst>
              <a:ext uri="{FF2B5EF4-FFF2-40B4-BE49-F238E27FC236}">
                <a16:creationId xmlns:a16="http://schemas.microsoft.com/office/drawing/2014/main" id="{59D7C60C-681C-4DB3-9323-6EC39764E873}"/>
              </a:ext>
            </a:extLst>
          </p:cNvPr>
          <p:cNvSpPr>
            <a:spLocks noGrp="1"/>
          </p:cNvSpPr>
          <p:nvPr>
            <p:ph sz="half" idx="4294967295"/>
          </p:nvPr>
        </p:nvSpPr>
        <p:spPr>
          <a:xfrm>
            <a:off x="607485" y="1143000"/>
            <a:ext cx="5386388" cy="3951288"/>
          </a:xfrm>
        </p:spPr>
        <p:txBody>
          <a:bodyPr>
            <a:normAutofit/>
          </a:bodyPr>
          <a:lstStyle/>
          <a:p>
            <a:r>
              <a:rPr lang="en-US" sz="3000" dirty="0"/>
              <a:t>First infographic available for download at </a:t>
            </a:r>
            <a:r>
              <a:rPr lang="en-US" sz="3000" dirty="0">
                <a:hlinkClick r:id="rId2"/>
              </a:rPr>
              <a:t>www.acc.org/clinicianwellbeing</a:t>
            </a:r>
            <a:endParaRPr lang="en-US" sz="3000" dirty="0"/>
          </a:p>
          <a:p>
            <a:r>
              <a:rPr lang="en-US" sz="3000" dirty="0"/>
              <a:t>Post it in breakrooms and make it available to colleagues</a:t>
            </a:r>
          </a:p>
          <a:p>
            <a:r>
              <a:rPr lang="en-US" sz="3000" dirty="0"/>
              <a:t>Other ideas for infographics? Email memberengage@acc.org</a:t>
            </a:r>
          </a:p>
        </p:txBody>
      </p:sp>
      <p:pic>
        <p:nvPicPr>
          <p:cNvPr id="5" name="Picture 4">
            <a:extLst>
              <a:ext uri="{FF2B5EF4-FFF2-40B4-BE49-F238E27FC236}">
                <a16:creationId xmlns:a16="http://schemas.microsoft.com/office/drawing/2014/main" id="{C89936E4-D89F-43B2-B219-4A34F8F906E5}"/>
              </a:ext>
            </a:extLst>
          </p:cNvPr>
          <p:cNvPicPr>
            <a:picLocks noChangeAspect="1"/>
          </p:cNvPicPr>
          <p:nvPr/>
        </p:nvPicPr>
        <p:blipFill>
          <a:blip r:embed="rId3"/>
          <a:stretch>
            <a:fillRect/>
          </a:stretch>
        </p:blipFill>
        <p:spPr>
          <a:xfrm>
            <a:off x="7385362" y="1131792"/>
            <a:ext cx="3552316" cy="4594415"/>
          </a:xfrm>
          <a:prstGeom prst="rect">
            <a:avLst/>
          </a:prstGeom>
        </p:spPr>
      </p:pic>
    </p:spTree>
    <p:extLst>
      <p:ext uri="{BB962C8B-B14F-4D97-AF65-F5344CB8AC3E}">
        <p14:creationId xmlns:p14="http://schemas.microsoft.com/office/powerpoint/2010/main" val="422243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4732"/>
            <a:ext cx="10515600" cy="1325563"/>
          </a:xfrm>
        </p:spPr>
        <p:txBody>
          <a:bodyPr/>
          <a:lstStyle/>
          <a:p>
            <a:pPr algn="ctr"/>
            <a:r>
              <a:rPr lang="en-US" dirty="0">
                <a:solidFill>
                  <a:schemeClr val="tx2"/>
                </a:solidFill>
                <a:latin typeface="Garamond (headings)"/>
              </a:rPr>
              <a:t>Cardiologists Seeking Help for Burnout</a:t>
            </a:r>
          </a:p>
        </p:txBody>
      </p:sp>
      <p:sp>
        <p:nvSpPr>
          <p:cNvPr id="3" name="Content Placeholder 2"/>
          <p:cNvSpPr>
            <a:spLocks noGrp="1"/>
          </p:cNvSpPr>
          <p:nvPr>
            <p:ph idx="4294967295"/>
          </p:nvPr>
        </p:nvSpPr>
        <p:spPr>
          <a:xfrm>
            <a:off x="172450" y="1230374"/>
            <a:ext cx="5286703" cy="4275637"/>
          </a:xfrm>
        </p:spPr>
        <p:txBody>
          <a:bodyPr vert="horz" lIns="91440" tIns="45720" rIns="91440" bIns="45720" rtlCol="0" anchor="t">
            <a:normAutofit fontScale="77500" lnSpcReduction="20000"/>
          </a:bodyPr>
          <a:lstStyle/>
          <a:p>
            <a:r>
              <a:rPr lang="en-US" sz="3200" dirty="0"/>
              <a:t>79% of cardiologists said they would not seek help for burnout</a:t>
            </a:r>
          </a:p>
          <a:p>
            <a:r>
              <a:rPr lang="en-US" sz="3200" dirty="0"/>
              <a:t>45% of cardiologists responded they are unlikely to participate in a workplace program</a:t>
            </a:r>
          </a:p>
          <a:p>
            <a:r>
              <a:rPr lang="en-US" sz="3200" dirty="0"/>
              <a:t>Primary reasons for not seeking help:</a:t>
            </a:r>
          </a:p>
          <a:p>
            <a:pPr lvl="1"/>
            <a:r>
              <a:rPr lang="en-US" sz="2800" dirty="0"/>
              <a:t>Can deal with this without </a:t>
            </a:r>
          </a:p>
          <a:p>
            <a:pPr marL="457200" lvl="1" indent="0">
              <a:buNone/>
            </a:pPr>
            <a:r>
              <a:rPr lang="en-US" sz="2800" dirty="0"/>
              <a:t>    professional help</a:t>
            </a:r>
            <a:endParaRPr lang="en-US" sz="2800" dirty="0">
              <a:cs typeface="Calibri" panose="020F0502020204030204"/>
            </a:endParaRPr>
          </a:p>
          <a:p>
            <a:pPr lvl="1"/>
            <a:r>
              <a:rPr lang="en-US" sz="2800" dirty="0"/>
              <a:t>Symptoms are not severe enough</a:t>
            </a:r>
          </a:p>
          <a:p>
            <a:pPr lvl="1"/>
            <a:r>
              <a:rPr lang="en-US" sz="2800" dirty="0"/>
              <a:t>Too busy</a:t>
            </a:r>
          </a:p>
          <a:p>
            <a:pPr lvl="1"/>
            <a:r>
              <a:rPr lang="en-US" sz="2800" dirty="0"/>
              <a:t>Don’t want to risk disclosure</a:t>
            </a:r>
          </a:p>
          <a:p>
            <a:pPr lvl="1"/>
            <a:r>
              <a:rPr lang="en-US" sz="2800" dirty="0"/>
              <a:t>Don’t trust mental health professionals</a:t>
            </a:r>
          </a:p>
          <a:p>
            <a:pPr lvl="1"/>
            <a:r>
              <a:rPr lang="en-US" sz="2800" dirty="0"/>
              <a:t>Other</a:t>
            </a:r>
          </a:p>
          <a:p>
            <a:endParaRPr lang="en-US" sz="3200" dirty="0"/>
          </a:p>
        </p:txBody>
      </p:sp>
      <p:pic>
        <p:nvPicPr>
          <p:cNvPr id="4" name="Picture 3">
            <a:extLst>
              <a:ext uri="{FF2B5EF4-FFF2-40B4-BE49-F238E27FC236}">
                <a16:creationId xmlns:a16="http://schemas.microsoft.com/office/drawing/2014/main" id="{B41ACD8C-D6EF-433F-9D98-12CD1FBA1F51}"/>
              </a:ext>
            </a:extLst>
          </p:cNvPr>
          <p:cNvPicPr>
            <a:picLocks noChangeAspect="1"/>
          </p:cNvPicPr>
          <p:nvPr/>
        </p:nvPicPr>
        <p:blipFill rotWithShape="1">
          <a:blip r:embed="rId2"/>
          <a:srcRect l="20603" t="20689" r="22328" b="16516"/>
          <a:stretch/>
        </p:blipFill>
        <p:spPr>
          <a:xfrm>
            <a:off x="5459153" y="1230374"/>
            <a:ext cx="6669780" cy="4128127"/>
          </a:xfrm>
          <a:prstGeom prst="rect">
            <a:avLst/>
          </a:prstGeom>
          <a:noFill/>
          <a:ln w="12700">
            <a:solidFill>
              <a:schemeClr val="accent1"/>
            </a:solidFill>
          </a:ln>
        </p:spPr>
      </p:pic>
      <p:sp>
        <p:nvSpPr>
          <p:cNvPr id="5" name="Rectangle 4">
            <a:extLst>
              <a:ext uri="{FF2B5EF4-FFF2-40B4-BE49-F238E27FC236}">
                <a16:creationId xmlns:a16="http://schemas.microsoft.com/office/drawing/2014/main" id="{88076B0D-C263-4B8C-AE41-840B93E1FFEA}"/>
              </a:ext>
            </a:extLst>
          </p:cNvPr>
          <p:cNvSpPr/>
          <p:nvPr/>
        </p:nvSpPr>
        <p:spPr>
          <a:xfrm>
            <a:off x="5318301" y="5599712"/>
            <a:ext cx="6779173" cy="369332"/>
          </a:xfrm>
          <a:prstGeom prst="rect">
            <a:avLst/>
          </a:prstGeom>
        </p:spPr>
        <p:txBody>
          <a:bodyPr wrap="square">
            <a:spAutoFit/>
          </a:bodyPr>
          <a:lstStyle/>
          <a:p>
            <a:r>
              <a:rPr lang="en-US" i="1" dirty="0"/>
              <a:t>Medscape’s Cardiologist Lifestyle, Happiness &amp; Burnout Report 2020</a:t>
            </a:r>
          </a:p>
        </p:txBody>
      </p:sp>
    </p:spTree>
    <p:extLst>
      <p:ext uri="{BB962C8B-B14F-4D97-AF65-F5344CB8AC3E}">
        <p14:creationId xmlns:p14="http://schemas.microsoft.com/office/powerpoint/2010/main" val="399048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4732"/>
            <a:ext cx="10515600" cy="1325563"/>
          </a:xfrm>
        </p:spPr>
        <p:txBody>
          <a:bodyPr/>
          <a:lstStyle/>
          <a:p>
            <a:pPr algn="ctr"/>
            <a:r>
              <a:rPr lang="en-US">
                <a:solidFill>
                  <a:schemeClr val="tx2"/>
                </a:solidFill>
                <a:latin typeface="Garamond (headings)"/>
              </a:rPr>
              <a:t>Employee Assistance Programs</a:t>
            </a:r>
          </a:p>
        </p:txBody>
      </p:sp>
      <p:sp>
        <p:nvSpPr>
          <p:cNvPr id="3" name="Content Placeholder 2"/>
          <p:cNvSpPr>
            <a:spLocks noGrp="1"/>
          </p:cNvSpPr>
          <p:nvPr>
            <p:ph idx="4294967295"/>
          </p:nvPr>
        </p:nvSpPr>
        <p:spPr>
          <a:xfrm>
            <a:off x="780256" y="1132681"/>
            <a:ext cx="10631488" cy="4592637"/>
          </a:xfrm>
        </p:spPr>
        <p:txBody>
          <a:bodyPr>
            <a:normAutofit fontScale="85000" lnSpcReduction="20000"/>
          </a:bodyPr>
          <a:lstStyle/>
          <a:p>
            <a:r>
              <a:rPr lang="en-US" sz="3200" dirty="0"/>
              <a:t>Work-based intervention program designed to assist employees with personal problems</a:t>
            </a:r>
          </a:p>
          <a:p>
            <a:r>
              <a:rPr lang="en-US" sz="3200" dirty="0"/>
              <a:t>Staffed by licensed professionals, </a:t>
            </a:r>
            <a:r>
              <a:rPr lang="en-US" sz="3200" b="1" i="1" dirty="0"/>
              <a:t>including</a:t>
            </a:r>
            <a:r>
              <a:rPr lang="en-US" sz="3200" dirty="0"/>
              <a:t> clinical social workers, mental health counselors and substance abuse professionals</a:t>
            </a:r>
          </a:p>
          <a:p>
            <a:r>
              <a:rPr lang="en-US" sz="3200" dirty="0"/>
              <a:t>Typically a variety of services offered, </a:t>
            </a:r>
            <a:r>
              <a:rPr lang="en-US" sz="3200" i="1" dirty="0"/>
              <a:t>such as</a:t>
            </a:r>
            <a:r>
              <a:rPr lang="en-US" sz="3200" dirty="0"/>
              <a:t> counseling to find resources for childcare, eldercare, legal, financial, well-being coaching and career development</a:t>
            </a:r>
          </a:p>
          <a:p>
            <a:r>
              <a:rPr lang="en-US" sz="3200" dirty="0"/>
              <a:t>Counseling sessions can be via phone or in-person</a:t>
            </a:r>
          </a:p>
          <a:p>
            <a:r>
              <a:rPr lang="en-US" sz="3200" dirty="0"/>
              <a:t>Typically a limited number of counseling sessions available</a:t>
            </a:r>
          </a:p>
          <a:p>
            <a:r>
              <a:rPr lang="en-US" sz="3200" dirty="0"/>
              <a:t>EAP sessions are subject to HIPAA rules</a:t>
            </a:r>
          </a:p>
          <a:p>
            <a:r>
              <a:rPr lang="en-US" sz="3200" dirty="0"/>
              <a:t>Contact your Human Resources Office to learn more about your institution’s EAP program </a:t>
            </a:r>
          </a:p>
          <a:p>
            <a:endParaRPr lang="en-US" sz="3200" dirty="0"/>
          </a:p>
        </p:txBody>
      </p:sp>
    </p:spTree>
    <p:extLst>
      <p:ext uri="{BB962C8B-B14F-4D97-AF65-F5344CB8AC3E}">
        <p14:creationId xmlns:p14="http://schemas.microsoft.com/office/powerpoint/2010/main" val="393854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F7BE-4B70-407B-8D2C-114C21AAF1C2}"/>
              </a:ext>
            </a:extLst>
          </p:cNvPr>
          <p:cNvSpPr>
            <a:spLocks noGrp="1"/>
          </p:cNvSpPr>
          <p:nvPr>
            <p:ph type="title" idx="4294967295"/>
          </p:nvPr>
        </p:nvSpPr>
        <p:spPr>
          <a:xfrm>
            <a:off x="838200" y="18255"/>
            <a:ext cx="10515600" cy="1325563"/>
          </a:xfrm>
        </p:spPr>
        <p:txBody>
          <a:bodyPr>
            <a:normAutofit/>
          </a:bodyPr>
          <a:lstStyle/>
          <a:p>
            <a:pPr algn="ctr"/>
            <a:r>
              <a:rPr lang="en-US" sz="4800" dirty="0">
                <a:solidFill>
                  <a:schemeClr val="tx2"/>
                </a:solidFill>
                <a:latin typeface="Garamond (headings)"/>
              </a:rPr>
              <a:t>You Are Not Alone</a:t>
            </a:r>
          </a:p>
        </p:txBody>
      </p:sp>
      <p:sp>
        <p:nvSpPr>
          <p:cNvPr id="3" name="Content Placeholder 2">
            <a:extLst>
              <a:ext uri="{FF2B5EF4-FFF2-40B4-BE49-F238E27FC236}">
                <a16:creationId xmlns:a16="http://schemas.microsoft.com/office/drawing/2014/main" id="{7C348D5C-D513-4DC0-BBEF-FA4CC84D6461}"/>
              </a:ext>
            </a:extLst>
          </p:cNvPr>
          <p:cNvSpPr>
            <a:spLocks noGrp="1"/>
          </p:cNvSpPr>
          <p:nvPr>
            <p:ph idx="4294967295"/>
          </p:nvPr>
        </p:nvSpPr>
        <p:spPr>
          <a:xfrm>
            <a:off x="838200" y="1343818"/>
            <a:ext cx="10515600" cy="4351338"/>
          </a:xfrm>
        </p:spPr>
        <p:txBody>
          <a:bodyPr/>
          <a:lstStyle/>
          <a:p>
            <a:endParaRPr lang="en-US" sz="5000" dirty="0"/>
          </a:p>
          <a:p>
            <a:pPr marL="0" indent="0" algn="ctr">
              <a:buNone/>
            </a:pPr>
            <a:r>
              <a:rPr lang="en-US" sz="5500" b="1" dirty="0"/>
              <a:t>National Suicide Prevention Lifeline</a:t>
            </a:r>
          </a:p>
          <a:p>
            <a:pPr marL="0" indent="0" algn="ctr">
              <a:buNone/>
            </a:pPr>
            <a:r>
              <a:rPr lang="en-US" sz="5000" dirty="0"/>
              <a:t>1-800-273-TALK</a:t>
            </a:r>
          </a:p>
          <a:p>
            <a:pPr marL="0" indent="0" algn="ctr">
              <a:buNone/>
            </a:pPr>
            <a:r>
              <a:rPr lang="en-US" sz="5000" dirty="0"/>
              <a:t>1-800-273-8255</a:t>
            </a:r>
          </a:p>
          <a:p>
            <a:endParaRPr lang="en-US" dirty="0"/>
          </a:p>
        </p:txBody>
      </p:sp>
    </p:spTree>
    <p:extLst>
      <p:ext uri="{BB962C8B-B14F-4D97-AF65-F5344CB8AC3E}">
        <p14:creationId xmlns:p14="http://schemas.microsoft.com/office/powerpoint/2010/main" val="3759888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253331"/>
            <a:ext cx="10515600" cy="4351338"/>
          </a:xfrm>
        </p:spPr>
        <p:txBody>
          <a:bodyPr/>
          <a:lstStyle/>
          <a:p>
            <a:pPr marL="0" indent="0" algn="ctr">
              <a:buNone/>
            </a:pPr>
            <a:endParaRPr lang="en-US" sz="8000" dirty="0"/>
          </a:p>
          <a:p>
            <a:pPr marL="0" indent="0" algn="ctr">
              <a:buNone/>
            </a:pPr>
            <a:r>
              <a:rPr lang="en-US" sz="8000" dirty="0">
                <a:solidFill>
                  <a:schemeClr val="tx2"/>
                </a:solidFill>
                <a:latin typeface="Garamond" panose="02020404030301010803" pitchFamily="18" charset="0"/>
              </a:rPr>
              <a:t>Want to Help? </a:t>
            </a:r>
          </a:p>
          <a:p>
            <a:pPr marL="0" indent="0">
              <a:buNone/>
            </a:pPr>
            <a:endParaRPr lang="en-US" sz="3200" dirty="0"/>
          </a:p>
          <a:p>
            <a:endParaRPr lang="en-US" dirty="0"/>
          </a:p>
        </p:txBody>
      </p:sp>
    </p:spTree>
    <p:extLst>
      <p:ext uri="{BB962C8B-B14F-4D97-AF65-F5344CB8AC3E}">
        <p14:creationId xmlns:p14="http://schemas.microsoft.com/office/powerpoint/2010/main" val="1533083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4732"/>
            <a:ext cx="10515600" cy="1325563"/>
          </a:xfrm>
        </p:spPr>
        <p:txBody>
          <a:bodyPr/>
          <a:lstStyle/>
          <a:p>
            <a:pPr algn="ctr"/>
            <a:r>
              <a:rPr lang="en-US">
                <a:solidFill>
                  <a:schemeClr val="tx2"/>
                </a:solidFill>
                <a:latin typeface="Garamond (headings)"/>
              </a:rPr>
              <a:t>American Hospital Association Resources</a:t>
            </a:r>
          </a:p>
        </p:txBody>
      </p:sp>
      <p:sp>
        <p:nvSpPr>
          <p:cNvPr id="3" name="Content Placeholder 2"/>
          <p:cNvSpPr>
            <a:spLocks noGrp="1"/>
          </p:cNvSpPr>
          <p:nvPr>
            <p:ph idx="4294967295"/>
          </p:nvPr>
        </p:nvSpPr>
        <p:spPr>
          <a:xfrm>
            <a:off x="780256" y="1132681"/>
            <a:ext cx="10631488" cy="4592637"/>
          </a:xfrm>
        </p:spPr>
        <p:txBody>
          <a:bodyPr>
            <a:normAutofit fontScale="92500" lnSpcReduction="10000"/>
          </a:bodyPr>
          <a:lstStyle/>
          <a:p>
            <a:r>
              <a:rPr lang="en-US" dirty="0">
                <a:hlinkClick r:id="rId2"/>
              </a:rPr>
              <a:t>Webinars</a:t>
            </a:r>
          </a:p>
          <a:p>
            <a:pPr lvl="1"/>
            <a:r>
              <a:rPr lang="en-US" sz="2600" dirty="0"/>
              <a:t>Michael Myers, MD, </a:t>
            </a:r>
            <a:r>
              <a:rPr lang="en-US" sz="2600" dirty="0">
                <a:hlinkClick r:id="rId3"/>
              </a:rPr>
              <a:t>discusses</a:t>
            </a:r>
            <a:r>
              <a:rPr lang="en-US" sz="2600" dirty="0"/>
              <a:t> the causes of physician suicide, and an understanding of physician traits such as perfectionism shed light on the tragedy of physician suicide.</a:t>
            </a:r>
          </a:p>
          <a:p>
            <a:pPr lvl="1"/>
            <a:r>
              <a:rPr lang="en-US" sz="2600" dirty="0"/>
              <a:t>Michael Weinstein, MD, </a:t>
            </a:r>
            <a:r>
              <a:rPr lang="en-US" sz="2600" dirty="0">
                <a:hlinkClick r:id="rId4"/>
              </a:rPr>
              <a:t>shares</a:t>
            </a:r>
            <a:r>
              <a:rPr lang="en-US" sz="2600" dirty="0"/>
              <a:t> his personal struggle to practice medicine while battling depression and thoughts of suicide. </a:t>
            </a:r>
            <a:r>
              <a:rPr lang="en-US" sz="2600" dirty="0">
                <a:hlinkClick r:id="rId5"/>
              </a:rPr>
              <a:t>Weinstein’s story is heart wrenching</a:t>
            </a:r>
            <a:r>
              <a:rPr lang="en-US" sz="2600" dirty="0"/>
              <a:t> — and provides a needed window into the experiences of physicians who struggle with mental illness.</a:t>
            </a:r>
          </a:p>
          <a:p>
            <a:pPr lvl="1"/>
            <a:r>
              <a:rPr lang="en-US" sz="2600" dirty="0"/>
              <a:t>Heather Farley, MD, </a:t>
            </a:r>
            <a:r>
              <a:rPr lang="en-US" sz="2600" dirty="0">
                <a:hlinkClick r:id="rId6"/>
              </a:rPr>
              <a:t>discusses</a:t>
            </a:r>
            <a:r>
              <a:rPr lang="en-US" sz="2600" dirty="0"/>
              <a:t> what hospitals can do to promote connectedness and well-being among physicians. She notes that the repetitive trauma of practicing medicine can often cause physicians to lose the joy that inspired them to pursue the field and speaks openly about some of the isolation she felt at different points in her medical career.</a:t>
            </a:r>
          </a:p>
          <a:p>
            <a:r>
              <a:rPr lang="en-US" dirty="0"/>
              <a:t>AHA Physician Alliance </a:t>
            </a:r>
            <a:r>
              <a:rPr lang="en-US" dirty="0">
                <a:hlinkClick r:id="rId7"/>
              </a:rPr>
              <a:t>Well-Being Playbook</a:t>
            </a:r>
            <a:endParaRPr lang="en-US" dirty="0">
              <a:hlinkClick r:id="rId2"/>
            </a:endParaRPr>
          </a:p>
          <a:p>
            <a:endParaRPr lang="en-US" sz="3200" dirty="0"/>
          </a:p>
        </p:txBody>
      </p:sp>
    </p:spTree>
    <p:extLst>
      <p:ext uri="{BB962C8B-B14F-4D97-AF65-F5344CB8AC3E}">
        <p14:creationId xmlns:p14="http://schemas.microsoft.com/office/powerpoint/2010/main" val="745834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8256"/>
            <a:ext cx="10515600" cy="1325562"/>
          </a:xfrm>
        </p:spPr>
        <p:txBody>
          <a:bodyPr/>
          <a:lstStyle/>
          <a:p>
            <a:pPr algn="ctr"/>
            <a:r>
              <a:rPr lang="en-US" dirty="0">
                <a:solidFill>
                  <a:schemeClr val="tx2"/>
                </a:solidFill>
                <a:latin typeface="Garamond" panose="02020404030301010803" pitchFamily="18" charset="0"/>
              </a:rPr>
              <a:t>Suicide Prevention Resource Center</a:t>
            </a:r>
          </a:p>
        </p:txBody>
      </p:sp>
      <p:sp>
        <p:nvSpPr>
          <p:cNvPr id="3" name="Content Placeholder 2"/>
          <p:cNvSpPr>
            <a:spLocks noGrp="1"/>
          </p:cNvSpPr>
          <p:nvPr>
            <p:ph idx="4294967295"/>
          </p:nvPr>
        </p:nvSpPr>
        <p:spPr>
          <a:xfrm>
            <a:off x="838200" y="1253331"/>
            <a:ext cx="10515600" cy="4351338"/>
          </a:xfrm>
        </p:spPr>
        <p:txBody>
          <a:bodyPr>
            <a:normAutofit/>
          </a:bodyPr>
          <a:lstStyle/>
          <a:p>
            <a:r>
              <a:rPr lang="en-US" sz="3200" dirty="0"/>
              <a:t>The only federally supported resource center devoted to advancing the implementation of the </a:t>
            </a:r>
            <a:r>
              <a:rPr lang="en-US" sz="3200" dirty="0">
                <a:hlinkClick r:id="rId2"/>
              </a:rPr>
              <a:t>National Strategy for Suicide Prevention</a:t>
            </a:r>
            <a:r>
              <a:rPr lang="en-US" sz="3200" dirty="0"/>
              <a:t>.</a:t>
            </a:r>
          </a:p>
          <a:p>
            <a:r>
              <a:rPr lang="en-US" sz="3200" dirty="0"/>
              <a:t>Online resources include:</a:t>
            </a:r>
          </a:p>
          <a:p>
            <a:pPr lvl="1"/>
            <a:r>
              <a:rPr lang="en-US" sz="2800" dirty="0"/>
              <a:t>Resources to build or expand a suicide prevention program</a:t>
            </a:r>
          </a:p>
          <a:p>
            <a:pPr lvl="1"/>
            <a:r>
              <a:rPr lang="en-US" sz="2800" dirty="0"/>
              <a:t>Resources about assessing and managing risk </a:t>
            </a:r>
          </a:p>
          <a:p>
            <a:pPr lvl="1"/>
            <a:r>
              <a:rPr lang="en-US" sz="2800" dirty="0"/>
              <a:t>Micro-learning activities</a:t>
            </a:r>
          </a:p>
          <a:p>
            <a:pPr lvl="1"/>
            <a:r>
              <a:rPr lang="en-US" sz="2800" dirty="0"/>
              <a:t>Catalog of resources by state</a:t>
            </a:r>
          </a:p>
          <a:p>
            <a:r>
              <a:rPr lang="en-US" sz="3200" dirty="0">
                <a:hlinkClick r:id="rId3"/>
              </a:rPr>
              <a:t>www.sprc.org</a:t>
            </a:r>
            <a:endParaRPr lang="en-US" sz="3200" dirty="0"/>
          </a:p>
          <a:p>
            <a:endParaRPr lang="en-US" sz="3200" dirty="0"/>
          </a:p>
          <a:p>
            <a:endParaRPr lang="en-US" sz="3200" dirty="0"/>
          </a:p>
          <a:p>
            <a:pPr lvl="1"/>
            <a:endParaRPr lang="en-US" sz="2800" dirty="0"/>
          </a:p>
          <a:p>
            <a:pPr marL="0" indent="0">
              <a:buNone/>
            </a:pPr>
            <a:endParaRPr lang="en-US" sz="3200" dirty="0"/>
          </a:p>
          <a:p>
            <a:endParaRPr lang="en-US" dirty="0"/>
          </a:p>
        </p:txBody>
      </p:sp>
    </p:spTree>
    <p:extLst>
      <p:ext uri="{BB962C8B-B14F-4D97-AF65-F5344CB8AC3E}">
        <p14:creationId xmlns:p14="http://schemas.microsoft.com/office/powerpoint/2010/main" val="1250828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FA48-C8CC-4C98-8EF5-C02EE795BEBF}"/>
              </a:ext>
            </a:extLst>
          </p:cNvPr>
          <p:cNvSpPr>
            <a:spLocks noGrp="1"/>
          </p:cNvSpPr>
          <p:nvPr>
            <p:ph type="title" idx="4294967295"/>
          </p:nvPr>
        </p:nvSpPr>
        <p:spPr>
          <a:xfrm>
            <a:off x="838200" y="-635"/>
            <a:ext cx="10515600" cy="1325563"/>
          </a:xfrm>
        </p:spPr>
        <p:txBody>
          <a:bodyPr/>
          <a:lstStyle/>
          <a:p>
            <a:pPr algn="ctr"/>
            <a:r>
              <a:rPr lang="en-US">
                <a:solidFill>
                  <a:schemeClr val="tx2"/>
                </a:solidFill>
                <a:latin typeface="Garamond (headings)"/>
              </a:rPr>
              <a:t>Additional Well-Being Resources</a:t>
            </a:r>
          </a:p>
        </p:txBody>
      </p:sp>
      <p:sp>
        <p:nvSpPr>
          <p:cNvPr id="3" name="Content Placeholder 2">
            <a:extLst>
              <a:ext uri="{FF2B5EF4-FFF2-40B4-BE49-F238E27FC236}">
                <a16:creationId xmlns:a16="http://schemas.microsoft.com/office/drawing/2014/main" id="{1FF0261A-8640-4EDD-B894-CB62E6A0631D}"/>
              </a:ext>
            </a:extLst>
          </p:cNvPr>
          <p:cNvSpPr>
            <a:spLocks noGrp="1"/>
          </p:cNvSpPr>
          <p:nvPr>
            <p:ph idx="4294967295"/>
          </p:nvPr>
        </p:nvSpPr>
        <p:spPr>
          <a:xfrm>
            <a:off x="609600" y="1074737"/>
            <a:ext cx="10972800" cy="4708525"/>
          </a:xfrm>
        </p:spPr>
        <p:txBody>
          <a:bodyPr>
            <a:normAutofit/>
          </a:bodyPr>
          <a:lstStyle/>
          <a:p>
            <a:r>
              <a:rPr lang="en-US" sz="2500" dirty="0"/>
              <a:t>ACC’s Clinician Well-Being Portal: </a:t>
            </a:r>
            <a:r>
              <a:rPr lang="en-US" sz="2500" dirty="0">
                <a:hlinkClick r:id="rId2"/>
              </a:rPr>
              <a:t>www.acc.org/clinicianwellbeing</a:t>
            </a:r>
            <a:r>
              <a:rPr lang="en-US" sz="2500" dirty="0"/>
              <a:t>  </a:t>
            </a:r>
          </a:p>
          <a:p>
            <a:r>
              <a:rPr lang="en-US" sz="2500" dirty="0"/>
              <a:t>National Academy of Medicine Action Collaborative: </a:t>
            </a:r>
            <a:r>
              <a:rPr lang="en-US" sz="2500" dirty="0">
                <a:hlinkClick r:id="rId3"/>
              </a:rPr>
              <a:t>https://nam.edu/initiatives/clinician-resilience-and-well-being/</a:t>
            </a:r>
            <a:endParaRPr lang="en-US" sz="2500" dirty="0"/>
          </a:p>
          <a:p>
            <a:r>
              <a:rPr lang="en-US" sz="2500" dirty="0"/>
              <a:t>Friedman, S. </a:t>
            </a:r>
            <a:r>
              <a:rPr lang="en-US" sz="2500" dirty="0">
                <a:hlinkClick r:id="rId4"/>
              </a:rPr>
              <a:t>Total Leadership: Improving Performance in All Parts of Life</a:t>
            </a:r>
            <a:r>
              <a:rPr lang="en-US" sz="2500" dirty="0"/>
              <a:t>, PEOPLE + STRATEGY Vol 41, Issue 4 (2018) pp. 12 – 19</a:t>
            </a:r>
          </a:p>
          <a:p>
            <a:r>
              <a:rPr lang="en-US" sz="2500" dirty="0"/>
              <a:t>B </a:t>
            </a:r>
            <a:r>
              <a:rPr lang="en-US" sz="2500" dirty="0" err="1"/>
              <a:t>Bohman</a:t>
            </a:r>
            <a:r>
              <a:rPr lang="en-US" sz="2500" dirty="0"/>
              <a:t>, L </a:t>
            </a:r>
            <a:r>
              <a:rPr lang="en-US" sz="2500" dirty="0" err="1"/>
              <a:t>Dyrbye</a:t>
            </a:r>
            <a:r>
              <a:rPr lang="en-US" sz="2500" dirty="0"/>
              <a:t>, C A </a:t>
            </a:r>
            <a:r>
              <a:rPr lang="en-US" sz="2500" dirty="0" err="1"/>
              <a:t>Sinsky</a:t>
            </a:r>
            <a:r>
              <a:rPr lang="en-US" sz="2500" dirty="0"/>
              <a:t>, M Linzer, K Olson, S </a:t>
            </a:r>
            <a:r>
              <a:rPr lang="en-US" sz="2500" dirty="0" err="1"/>
              <a:t>Babbott</a:t>
            </a:r>
            <a:r>
              <a:rPr lang="en-US" sz="2500" dirty="0"/>
              <a:t>, Physician Well-Being: </a:t>
            </a:r>
            <a:r>
              <a:rPr lang="en-US" sz="2500" dirty="0">
                <a:hlinkClick r:id="rId5"/>
              </a:rPr>
              <a:t>The Reciprocity of Practice Efficiency, Culture of Wellness, and Personal Resilience </a:t>
            </a:r>
            <a:r>
              <a:rPr lang="en-US" sz="2500" u="sng" dirty="0">
                <a:hlinkClick r:id="rId5"/>
              </a:rPr>
              <a:t>NEJM Catalyst </a:t>
            </a:r>
            <a:r>
              <a:rPr lang="en-US" sz="2500" dirty="0"/>
              <a:t>(2017) (subscription required)</a:t>
            </a:r>
          </a:p>
          <a:p>
            <a:r>
              <a:rPr lang="en-US" sz="2500" dirty="0"/>
              <a:t>Self assessments – AMA Mini Z, Oldenburg Inventory, </a:t>
            </a:r>
            <a:r>
              <a:rPr lang="en-US" sz="2500" dirty="0">
                <a:hlinkClick r:id="rId6"/>
              </a:rPr>
              <a:t>Maslach Burnout Inventory</a:t>
            </a:r>
            <a:endParaRPr lang="en-US" sz="2500" dirty="0"/>
          </a:p>
        </p:txBody>
      </p:sp>
    </p:spTree>
    <p:extLst>
      <p:ext uri="{BB962C8B-B14F-4D97-AF65-F5344CB8AC3E}">
        <p14:creationId xmlns:p14="http://schemas.microsoft.com/office/powerpoint/2010/main" val="371914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C27821-3001-40A8-AB05-8ABC53F95A43}"/>
              </a:ext>
            </a:extLst>
          </p:cNvPr>
          <p:cNvSpPr txBox="1"/>
          <p:nvPr/>
        </p:nvSpPr>
        <p:spPr>
          <a:xfrm>
            <a:off x="4982553" y="265071"/>
            <a:ext cx="2226892" cy="923330"/>
          </a:xfrm>
          <a:prstGeom prst="rect">
            <a:avLst/>
          </a:prstGeom>
          <a:noFill/>
        </p:spPr>
        <p:txBody>
          <a:bodyPr wrap="none" rtlCol="0">
            <a:spAutoFit/>
          </a:bodyPr>
          <a:lstStyle/>
          <a:p>
            <a:r>
              <a:rPr lang="en-US" sz="5400">
                <a:solidFill>
                  <a:schemeClr val="tx2"/>
                </a:solidFill>
                <a:latin typeface="Garamond (headings)"/>
              </a:rPr>
              <a:t>Outline</a:t>
            </a:r>
            <a:endParaRPr lang="en-US" sz="2400">
              <a:solidFill>
                <a:schemeClr val="tx2"/>
              </a:solidFill>
              <a:latin typeface="Garamond (headings)"/>
            </a:endParaRPr>
          </a:p>
        </p:txBody>
      </p:sp>
      <p:sp>
        <p:nvSpPr>
          <p:cNvPr id="3" name="TextBox 2">
            <a:extLst>
              <a:ext uri="{FF2B5EF4-FFF2-40B4-BE49-F238E27FC236}">
                <a16:creationId xmlns:a16="http://schemas.microsoft.com/office/drawing/2014/main" id="{964EF07E-D722-47F1-8E4F-E84B82863801}"/>
              </a:ext>
            </a:extLst>
          </p:cNvPr>
          <p:cNvSpPr txBox="1"/>
          <p:nvPr/>
        </p:nvSpPr>
        <p:spPr>
          <a:xfrm>
            <a:off x="891822" y="1320799"/>
            <a:ext cx="10408355" cy="2862322"/>
          </a:xfrm>
          <a:prstGeom prst="rect">
            <a:avLst/>
          </a:prstGeom>
          <a:noFill/>
        </p:spPr>
        <p:txBody>
          <a:bodyPr wrap="square" rtlCol="0">
            <a:spAutoFit/>
          </a:bodyPr>
          <a:lstStyle/>
          <a:p>
            <a:pPr marL="456565" indent="-456565">
              <a:buFont typeface="Arial" panose="020B0604020202020204" pitchFamily="34" charset="0"/>
              <a:buChar char="•"/>
            </a:pPr>
            <a:r>
              <a:rPr lang="en-US" sz="3600"/>
              <a:t>Introduction &amp; background on clinician burnout</a:t>
            </a:r>
          </a:p>
          <a:p>
            <a:pPr marL="456565" indent="-456565">
              <a:buFont typeface="Arial" panose="020B0604020202020204" pitchFamily="34" charset="0"/>
              <a:buChar char="•"/>
            </a:pPr>
            <a:r>
              <a:rPr lang="en-US" sz="3600"/>
              <a:t>Domains of physician well-being</a:t>
            </a:r>
          </a:p>
          <a:p>
            <a:pPr marL="456565" indent="-456565">
              <a:buFont typeface="Arial" panose="020B0604020202020204" pitchFamily="34" charset="0"/>
              <a:buChar char="•"/>
            </a:pPr>
            <a:r>
              <a:rPr lang="en-US" sz="3600"/>
              <a:t>Tools to prevent burnout and promote wellness</a:t>
            </a:r>
          </a:p>
          <a:p>
            <a:pPr marL="456565" indent="-456565">
              <a:buFont typeface="Arial" panose="020B0604020202020204" pitchFamily="34" charset="0"/>
              <a:buChar char="•"/>
            </a:pPr>
            <a:r>
              <a:rPr lang="en-US" sz="3600">
                <a:ea typeface="MS PGothic"/>
              </a:rPr>
              <a:t>Guide for chapter-based activities</a:t>
            </a:r>
          </a:p>
          <a:p>
            <a:endParaRPr lang="en-US" sz="3600"/>
          </a:p>
        </p:txBody>
      </p:sp>
    </p:spTree>
    <p:extLst>
      <p:ext uri="{BB962C8B-B14F-4D97-AF65-F5344CB8AC3E}">
        <p14:creationId xmlns:p14="http://schemas.microsoft.com/office/powerpoint/2010/main" val="247239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111A-D434-4671-8A34-124B0F0E698F}"/>
              </a:ext>
            </a:extLst>
          </p:cNvPr>
          <p:cNvSpPr>
            <a:spLocks noGrp="1"/>
          </p:cNvSpPr>
          <p:nvPr>
            <p:ph type="title" idx="4294967295"/>
          </p:nvPr>
        </p:nvSpPr>
        <p:spPr>
          <a:xfrm>
            <a:off x="838200" y="218186"/>
            <a:ext cx="10515600" cy="1325563"/>
          </a:xfrm>
        </p:spPr>
        <p:txBody>
          <a:bodyPr>
            <a:normAutofit/>
          </a:bodyPr>
          <a:lstStyle/>
          <a:p>
            <a:pPr algn="ctr"/>
            <a:r>
              <a:rPr lang="en-US" sz="4800">
                <a:solidFill>
                  <a:schemeClr val="tx2"/>
                </a:solidFill>
                <a:latin typeface="Garamond (headings)"/>
              </a:rPr>
              <a:t>Introduction &amp; Background </a:t>
            </a:r>
          </a:p>
        </p:txBody>
      </p:sp>
      <p:sp>
        <p:nvSpPr>
          <p:cNvPr id="3" name="Content Placeholder 2">
            <a:extLst>
              <a:ext uri="{FF2B5EF4-FFF2-40B4-BE49-F238E27FC236}">
                <a16:creationId xmlns:a16="http://schemas.microsoft.com/office/drawing/2014/main" id="{07ADFE1D-60E0-4005-A7C6-8F6A9658167B}"/>
              </a:ext>
            </a:extLst>
          </p:cNvPr>
          <p:cNvSpPr>
            <a:spLocks noGrp="1"/>
          </p:cNvSpPr>
          <p:nvPr>
            <p:ph idx="4294967295"/>
          </p:nvPr>
        </p:nvSpPr>
        <p:spPr>
          <a:xfrm>
            <a:off x="838200" y="1374521"/>
            <a:ext cx="10515600" cy="4351338"/>
          </a:xfrm>
        </p:spPr>
        <p:txBody>
          <a:bodyPr/>
          <a:lstStyle/>
          <a:p>
            <a:r>
              <a:rPr lang="en-US" sz="3200"/>
              <a:t>Define clinician burnout and consequences</a:t>
            </a:r>
          </a:p>
          <a:p>
            <a:r>
              <a:rPr lang="en-US" sz="3200"/>
              <a:t>Identify risk factors for burnout</a:t>
            </a:r>
          </a:p>
          <a:p>
            <a:r>
              <a:rPr lang="en-US" sz="3200"/>
              <a:t>Data to support high rates of burnout and suicide rates</a:t>
            </a:r>
          </a:p>
          <a:p>
            <a:r>
              <a:rPr lang="en-US" sz="3200"/>
              <a:t>Define clinician wellness</a:t>
            </a:r>
          </a:p>
          <a:p>
            <a:r>
              <a:rPr lang="en-US" sz="3200"/>
              <a:t>ACC quadruple aim</a:t>
            </a:r>
          </a:p>
          <a:p>
            <a:pPr marL="0" indent="0">
              <a:buNone/>
            </a:pPr>
            <a:endParaRPr lang="en-US">
              <a:solidFill>
                <a:schemeClr val="tx2"/>
              </a:solidFill>
            </a:endParaRPr>
          </a:p>
        </p:txBody>
      </p:sp>
    </p:spTree>
    <p:extLst>
      <p:ext uri="{BB962C8B-B14F-4D97-AF65-F5344CB8AC3E}">
        <p14:creationId xmlns:p14="http://schemas.microsoft.com/office/powerpoint/2010/main" val="231869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DD3C-7430-41DC-A631-0996B8C30468}"/>
              </a:ext>
            </a:extLst>
          </p:cNvPr>
          <p:cNvSpPr>
            <a:spLocks noGrp="1"/>
          </p:cNvSpPr>
          <p:nvPr>
            <p:ph type="title" idx="4294967295"/>
          </p:nvPr>
        </p:nvSpPr>
        <p:spPr>
          <a:xfrm>
            <a:off x="838200" y="69055"/>
            <a:ext cx="10515600" cy="1325563"/>
          </a:xfrm>
        </p:spPr>
        <p:txBody>
          <a:bodyPr>
            <a:normAutofit/>
          </a:bodyPr>
          <a:lstStyle/>
          <a:p>
            <a:pPr algn="ctr"/>
            <a:r>
              <a:rPr lang="en-US" sz="4800">
                <a:solidFill>
                  <a:schemeClr val="tx2"/>
                </a:solidFill>
                <a:latin typeface="Garamond (headings)"/>
              </a:rPr>
              <a:t>Defining Burnout</a:t>
            </a:r>
          </a:p>
        </p:txBody>
      </p:sp>
      <p:sp>
        <p:nvSpPr>
          <p:cNvPr id="3" name="Content Placeholder 2">
            <a:extLst>
              <a:ext uri="{FF2B5EF4-FFF2-40B4-BE49-F238E27FC236}">
                <a16:creationId xmlns:a16="http://schemas.microsoft.com/office/drawing/2014/main" id="{286B664C-2806-46EA-8787-EDC2E3CFB5C1}"/>
              </a:ext>
            </a:extLst>
          </p:cNvPr>
          <p:cNvSpPr>
            <a:spLocks noGrp="1"/>
          </p:cNvSpPr>
          <p:nvPr>
            <p:ph idx="4294967295"/>
          </p:nvPr>
        </p:nvSpPr>
        <p:spPr>
          <a:xfrm>
            <a:off x="609599" y="1271016"/>
            <a:ext cx="10972800" cy="4525963"/>
          </a:xfrm>
        </p:spPr>
        <p:txBody>
          <a:bodyPr/>
          <a:lstStyle/>
          <a:p>
            <a:pPr marL="0" indent="0">
              <a:buNone/>
            </a:pPr>
            <a:r>
              <a:rPr lang="en-US" sz="1800"/>
              <a:t>Adapted from the World Health Organization’s definition of burnout:</a:t>
            </a:r>
          </a:p>
          <a:p>
            <a:pPr marL="0" indent="0">
              <a:buNone/>
            </a:pPr>
            <a:r>
              <a:rPr lang="en-US" sz="1800"/>
              <a:t>The three key dimensions of burnout are </a:t>
            </a:r>
            <a:r>
              <a:rPr lang="en-US" sz="1800" b="1" i="1"/>
              <a:t>overwhelming exhaustion</a:t>
            </a:r>
            <a:r>
              <a:rPr lang="en-US" sz="1800"/>
              <a:t>, </a:t>
            </a:r>
            <a:r>
              <a:rPr lang="en-US" sz="1800" b="1" i="1"/>
              <a:t>feelings of cynicism and detachment from the job</a:t>
            </a:r>
            <a:r>
              <a:rPr lang="en-US" sz="1800"/>
              <a:t>, and a sense of ineffectiveness and </a:t>
            </a:r>
            <a:r>
              <a:rPr lang="en-US" sz="1800" b="1" i="1"/>
              <a:t>lack of accomplishment</a:t>
            </a:r>
            <a:r>
              <a:rPr lang="en-US" sz="1800"/>
              <a:t>.</a:t>
            </a:r>
          </a:p>
          <a:p>
            <a:r>
              <a:rPr lang="en-US" sz="2200" i="1"/>
              <a:t>Exhaustion </a:t>
            </a:r>
            <a:r>
              <a:rPr lang="en-US" sz="2200"/>
              <a:t>is the physical and emotional response of stress. Emotions associated with exhaustion include feeling overextended by work demands and depleted of emotional and physical resources that support replenishment and recovery.</a:t>
            </a:r>
          </a:p>
          <a:p>
            <a:r>
              <a:rPr lang="en-US" sz="2200" i="1"/>
              <a:t>Cynicism </a:t>
            </a:r>
            <a:r>
              <a:rPr lang="en-US" sz="2200"/>
              <a:t>represents the interpersonal aspect of burnout and refers to a negative, callous, or excessively detached response to various aspects of the job, usually resulting in a negative reaction to people, loss of idealism, and the dehumanization of others.</a:t>
            </a:r>
          </a:p>
          <a:p>
            <a:r>
              <a:rPr lang="en-US" sz="2200" i="1"/>
              <a:t>Inefficacy </a:t>
            </a:r>
            <a:r>
              <a:rPr lang="en-US" sz="2200"/>
              <a:t>refers to feelings of incompetence and a lack of achievement and productivity in work and represents the self-evaluation aspect of burnout.</a:t>
            </a:r>
          </a:p>
        </p:txBody>
      </p:sp>
      <p:sp>
        <p:nvSpPr>
          <p:cNvPr id="4" name="TextBox 3">
            <a:extLst>
              <a:ext uri="{FF2B5EF4-FFF2-40B4-BE49-F238E27FC236}">
                <a16:creationId xmlns:a16="http://schemas.microsoft.com/office/drawing/2014/main" id="{0C5A7CE4-1FC3-4219-B865-FFAF11993407}"/>
              </a:ext>
            </a:extLst>
          </p:cNvPr>
          <p:cNvSpPr txBox="1"/>
          <p:nvPr/>
        </p:nvSpPr>
        <p:spPr>
          <a:xfrm>
            <a:off x="123185" y="5566146"/>
            <a:ext cx="5533902" cy="461665"/>
          </a:xfrm>
          <a:prstGeom prst="rect">
            <a:avLst/>
          </a:prstGeom>
          <a:noFill/>
        </p:spPr>
        <p:txBody>
          <a:bodyPr wrap="square" rtlCol="0" anchor="t">
            <a:spAutoFit/>
          </a:bodyPr>
          <a:lstStyle/>
          <a:p>
            <a:r>
              <a:rPr lang="en-US" sz="1200"/>
              <a:t>National Academy of Medicine: Taking Action Against Clinician Burnout: A Systems Approach to Professional Well-Being (October 2019)</a:t>
            </a:r>
          </a:p>
        </p:txBody>
      </p:sp>
    </p:spTree>
    <p:extLst>
      <p:ext uri="{BB962C8B-B14F-4D97-AF65-F5344CB8AC3E}">
        <p14:creationId xmlns:p14="http://schemas.microsoft.com/office/powerpoint/2010/main" val="20456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619D-D1EC-924B-B37B-FB9D5C683760}"/>
              </a:ext>
            </a:extLst>
          </p:cNvPr>
          <p:cNvSpPr>
            <a:spLocks noGrp="1"/>
          </p:cNvSpPr>
          <p:nvPr>
            <p:ph type="title" idx="4294967295"/>
          </p:nvPr>
        </p:nvSpPr>
        <p:spPr>
          <a:xfrm>
            <a:off x="609600" y="37147"/>
            <a:ext cx="10972800" cy="1143001"/>
          </a:xfrm>
        </p:spPr>
        <p:txBody>
          <a:bodyPr/>
          <a:lstStyle/>
          <a:p>
            <a:pPr algn="ctr"/>
            <a:r>
              <a:rPr lang="en-US" sz="4400">
                <a:solidFill>
                  <a:schemeClr val="tx2"/>
                </a:solidFill>
                <a:latin typeface="Garamond (headings)"/>
              </a:rPr>
              <a:t>Prevalence of Burnout Among Cardiologists</a:t>
            </a:r>
          </a:p>
        </p:txBody>
      </p:sp>
      <p:graphicFrame>
        <p:nvGraphicFramePr>
          <p:cNvPr id="4" name="Content Placeholder 3">
            <a:extLst>
              <a:ext uri="{FF2B5EF4-FFF2-40B4-BE49-F238E27FC236}">
                <a16:creationId xmlns:a16="http://schemas.microsoft.com/office/drawing/2014/main" id="{FB539A52-7D0F-9740-9687-847FFB5DA479}"/>
              </a:ext>
            </a:extLst>
          </p:cNvPr>
          <p:cNvGraphicFramePr>
            <a:graphicFrameLocks noGrp="1"/>
          </p:cNvGraphicFramePr>
          <p:nvPr>
            <p:ph idx="4294967295"/>
            <p:extLst>
              <p:ext uri="{D42A27DB-BD31-4B8C-83A1-F6EECF244321}">
                <p14:modId xmlns:p14="http://schemas.microsoft.com/office/powerpoint/2010/main" val="2246954715"/>
              </p:ext>
            </p:extLst>
          </p:nvPr>
        </p:nvGraphicFramePr>
        <p:xfrm>
          <a:off x="769375" y="1247393"/>
          <a:ext cx="4730750" cy="42179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960EC14-88D1-EB4E-9436-17B435337AE4}"/>
              </a:ext>
            </a:extLst>
          </p:cNvPr>
          <p:cNvSpPr txBox="1"/>
          <p:nvPr/>
        </p:nvSpPr>
        <p:spPr>
          <a:xfrm>
            <a:off x="1813219" y="2150798"/>
            <a:ext cx="1283676" cy="1015663"/>
          </a:xfrm>
          <a:prstGeom prst="rect">
            <a:avLst/>
          </a:prstGeom>
          <a:noFill/>
        </p:spPr>
        <p:txBody>
          <a:bodyPr wrap="square" rtlCol="0">
            <a:spAutoFit/>
          </a:bodyPr>
          <a:lstStyle/>
          <a:p>
            <a:r>
              <a:rPr lang="en-US" sz="2000" b="1"/>
              <a:t>26.8% Burned Out</a:t>
            </a:r>
          </a:p>
        </p:txBody>
      </p:sp>
      <p:sp>
        <p:nvSpPr>
          <p:cNvPr id="6" name="TextBox 5">
            <a:extLst>
              <a:ext uri="{FF2B5EF4-FFF2-40B4-BE49-F238E27FC236}">
                <a16:creationId xmlns:a16="http://schemas.microsoft.com/office/drawing/2014/main" id="{A17B59AB-DC23-4E47-9589-58140F0C0265}"/>
              </a:ext>
            </a:extLst>
          </p:cNvPr>
          <p:cNvSpPr txBox="1"/>
          <p:nvPr/>
        </p:nvSpPr>
        <p:spPr>
          <a:xfrm>
            <a:off x="3383003" y="2106681"/>
            <a:ext cx="1500551" cy="1015663"/>
          </a:xfrm>
          <a:prstGeom prst="rect">
            <a:avLst/>
          </a:prstGeom>
          <a:noFill/>
        </p:spPr>
        <p:txBody>
          <a:bodyPr wrap="square" rtlCol="0">
            <a:spAutoFit/>
          </a:bodyPr>
          <a:lstStyle/>
          <a:p>
            <a:r>
              <a:rPr lang="en-US" sz="2000" b="1"/>
              <a:t>23.7% Enjoyed Work</a:t>
            </a:r>
          </a:p>
        </p:txBody>
      </p:sp>
      <p:sp>
        <p:nvSpPr>
          <p:cNvPr id="7" name="TextBox 6">
            <a:extLst>
              <a:ext uri="{FF2B5EF4-FFF2-40B4-BE49-F238E27FC236}">
                <a16:creationId xmlns:a16="http://schemas.microsoft.com/office/drawing/2014/main" id="{C954C0DA-EDE5-4B4B-8523-7C7D716D51FB}"/>
              </a:ext>
            </a:extLst>
          </p:cNvPr>
          <p:cNvSpPr txBox="1"/>
          <p:nvPr/>
        </p:nvSpPr>
        <p:spPr>
          <a:xfrm>
            <a:off x="2650192" y="3974869"/>
            <a:ext cx="1556238" cy="707886"/>
          </a:xfrm>
          <a:prstGeom prst="rect">
            <a:avLst/>
          </a:prstGeom>
          <a:noFill/>
        </p:spPr>
        <p:txBody>
          <a:bodyPr wrap="square" rtlCol="0">
            <a:spAutoFit/>
          </a:bodyPr>
          <a:lstStyle/>
          <a:p>
            <a:r>
              <a:rPr lang="en-US" sz="2000" b="1"/>
              <a:t>49.5% Stressed</a:t>
            </a:r>
          </a:p>
        </p:txBody>
      </p:sp>
      <p:graphicFrame>
        <p:nvGraphicFramePr>
          <p:cNvPr id="9" name="Chart 8">
            <a:extLst>
              <a:ext uri="{FF2B5EF4-FFF2-40B4-BE49-F238E27FC236}">
                <a16:creationId xmlns:a16="http://schemas.microsoft.com/office/drawing/2014/main" id="{392B899D-DAF6-7449-A956-E9BA22C4F102}"/>
              </a:ext>
            </a:extLst>
          </p:cNvPr>
          <p:cNvGraphicFramePr/>
          <p:nvPr>
            <p:extLst>
              <p:ext uri="{D42A27DB-BD31-4B8C-83A1-F6EECF244321}">
                <p14:modId xmlns:p14="http://schemas.microsoft.com/office/powerpoint/2010/main" val="943415394"/>
              </p:ext>
            </p:extLst>
          </p:nvPr>
        </p:nvGraphicFramePr>
        <p:xfrm>
          <a:off x="6096000" y="993261"/>
          <a:ext cx="5467804" cy="484088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EA9BA630-5898-BA4A-9CA7-2FA49A7B2428}"/>
              </a:ext>
            </a:extLst>
          </p:cNvPr>
          <p:cNvSpPr/>
          <p:nvPr/>
        </p:nvSpPr>
        <p:spPr>
          <a:xfrm>
            <a:off x="9078066" y="5818970"/>
            <a:ext cx="3081613" cy="276999"/>
          </a:xfrm>
          <a:prstGeom prst="rect">
            <a:avLst/>
          </a:prstGeom>
        </p:spPr>
        <p:txBody>
          <a:bodyPr wrap="none">
            <a:spAutoFit/>
          </a:bodyPr>
          <a:lstStyle/>
          <a:p>
            <a:r>
              <a:rPr lang="en-GB" altLang="en-US" sz="1200"/>
              <a:t>Laxmi S. Mehta et al. JACC 2019;73:3345-3348</a:t>
            </a:r>
          </a:p>
        </p:txBody>
      </p:sp>
      <p:pic>
        <p:nvPicPr>
          <p:cNvPr id="11" name="Picture 2">
            <a:extLst>
              <a:ext uri="{FF2B5EF4-FFF2-40B4-BE49-F238E27FC236}">
                <a16:creationId xmlns:a16="http://schemas.microsoft.com/office/drawing/2014/main" id="{F9DA6C9A-6071-E648-9B32-B30EAC3C4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532626"/>
            <a:ext cx="1726742" cy="4248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585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328DF2B-7D34-7348-BD3B-619395C255F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337120"/>
            <a:ext cx="7477125" cy="4181475"/>
          </a:xfrm>
        </p:spPr>
      </p:pic>
      <p:sp>
        <p:nvSpPr>
          <p:cNvPr id="2" name="Title 1">
            <a:extLst>
              <a:ext uri="{FF2B5EF4-FFF2-40B4-BE49-F238E27FC236}">
                <a16:creationId xmlns:a16="http://schemas.microsoft.com/office/drawing/2014/main" id="{A95C939B-B00A-D14D-9D93-AACE68B2059F}"/>
              </a:ext>
            </a:extLst>
          </p:cNvPr>
          <p:cNvSpPr>
            <a:spLocks noGrp="1"/>
          </p:cNvSpPr>
          <p:nvPr>
            <p:ph type="title" idx="4294967295"/>
          </p:nvPr>
        </p:nvSpPr>
        <p:spPr>
          <a:xfrm>
            <a:off x="838200" y="11557"/>
            <a:ext cx="10515600" cy="1325563"/>
          </a:xfrm>
        </p:spPr>
        <p:txBody>
          <a:bodyPr/>
          <a:lstStyle/>
          <a:p>
            <a:pPr algn="ctr"/>
            <a:r>
              <a:rPr lang="en-US" sz="5400">
                <a:solidFill>
                  <a:schemeClr val="tx2"/>
                </a:solidFill>
                <a:latin typeface="Garamond (headings)"/>
              </a:rPr>
              <a:t>Well-Being Index Score: NPs &amp; PAs</a:t>
            </a:r>
          </a:p>
        </p:txBody>
      </p:sp>
      <p:sp>
        <p:nvSpPr>
          <p:cNvPr id="8" name="Rectangle 7">
            <a:extLst>
              <a:ext uri="{FF2B5EF4-FFF2-40B4-BE49-F238E27FC236}">
                <a16:creationId xmlns:a16="http://schemas.microsoft.com/office/drawing/2014/main" id="{35489B7A-714B-5146-8AFD-303015BB518D}"/>
              </a:ext>
            </a:extLst>
          </p:cNvPr>
          <p:cNvSpPr/>
          <p:nvPr/>
        </p:nvSpPr>
        <p:spPr>
          <a:xfrm>
            <a:off x="0" y="5793020"/>
            <a:ext cx="2858155" cy="276999"/>
          </a:xfrm>
          <a:prstGeom prst="rect">
            <a:avLst/>
          </a:prstGeom>
        </p:spPr>
        <p:txBody>
          <a:bodyPr wrap="none">
            <a:spAutoFit/>
          </a:bodyPr>
          <a:lstStyle/>
          <a:p>
            <a:r>
              <a:rPr lang="en-US" sz="1200"/>
              <a:t>Liselotte N. </a:t>
            </a:r>
            <a:r>
              <a:rPr lang="en-US" sz="1200" err="1"/>
              <a:t>Dyrbye</a:t>
            </a:r>
            <a:r>
              <a:rPr lang="en-US" sz="1200"/>
              <a:t> et al. JAANP 2018; 1-10</a:t>
            </a:r>
          </a:p>
        </p:txBody>
      </p:sp>
      <p:sp>
        <p:nvSpPr>
          <p:cNvPr id="9" name="Rectangle 8">
            <a:extLst>
              <a:ext uri="{FF2B5EF4-FFF2-40B4-BE49-F238E27FC236}">
                <a16:creationId xmlns:a16="http://schemas.microsoft.com/office/drawing/2014/main" id="{47C43557-FCF0-9147-8664-2CDF548F41D1}"/>
              </a:ext>
            </a:extLst>
          </p:cNvPr>
          <p:cNvSpPr/>
          <p:nvPr/>
        </p:nvSpPr>
        <p:spPr>
          <a:xfrm>
            <a:off x="7477125" y="1334339"/>
            <a:ext cx="4250873" cy="4462760"/>
          </a:xfrm>
          <a:prstGeom prst="rect">
            <a:avLst/>
          </a:prstGeom>
        </p:spPr>
        <p:txBody>
          <a:bodyPr wrap="square">
            <a:spAutoFit/>
          </a:bodyPr>
          <a:lstStyle/>
          <a:p>
            <a:r>
              <a:rPr lang="en-US" sz="2800"/>
              <a:t>38.5% had substantial symptoms of burnout and nearly one-third were considering a job change.</a:t>
            </a:r>
          </a:p>
          <a:p>
            <a:endParaRPr lang="en-US" sz="2800"/>
          </a:p>
          <a:p>
            <a:r>
              <a:rPr lang="en-US" sz="2400" b="1" i="1">
                <a:solidFill>
                  <a:schemeClr val="accent1"/>
                </a:solidFill>
              </a:rPr>
              <a:t>Total WBI total score -2 to 9, higher scores indicating greater degree of distress, lower meaning in work, and less satisfaction with work–life integration.</a:t>
            </a:r>
          </a:p>
        </p:txBody>
      </p:sp>
    </p:spTree>
    <p:extLst>
      <p:ext uri="{BB962C8B-B14F-4D97-AF65-F5344CB8AC3E}">
        <p14:creationId xmlns:p14="http://schemas.microsoft.com/office/powerpoint/2010/main" val="21923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1DF6-D4D5-44F8-8A5D-8AA0FEB252BA}"/>
              </a:ext>
            </a:extLst>
          </p:cNvPr>
          <p:cNvSpPr>
            <a:spLocks noGrp="1"/>
          </p:cNvSpPr>
          <p:nvPr>
            <p:ph type="title" idx="4294967295"/>
          </p:nvPr>
        </p:nvSpPr>
        <p:spPr>
          <a:xfrm>
            <a:off x="609600" y="18923"/>
            <a:ext cx="10972800" cy="1143000"/>
          </a:xfrm>
        </p:spPr>
        <p:txBody>
          <a:bodyPr/>
          <a:lstStyle/>
          <a:p>
            <a:pPr algn="ctr"/>
            <a:r>
              <a:rPr lang="en-US">
                <a:solidFill>
                  <a:schemeClr val="tx2"/>
                </a:solidFill>
                <a:latin typeface="Garamond (headings)"/>
              </a:rPr>
              <a:t>Consequences of Burnout</a:t>
            </a:r>
          </a:p>
        </p:txBody>
      </p:sp>
      <p:sp>
        <p:nvSpPr>
          <p:cNvPr id="5" name="Content Placeholder 4">
            <a:extLst>
              <a:ext uri="{FF2B5EF4-FFF2-40B4-BE49-F238E27FC236}">
                <a16:creationId xmlns:a16="http://schemas.microsoft.com/office/drawing/2014/main" id="{EB5A8131-918D-45D4-8981-AE9CAF5FC896}"/>
              </a:ext>
            </a:extLst>
          </p:cNvPr>
          <p:cNvSpPr>
            <a:spLocks noGrp="1"/>
          </p:cNvSpPr>
          <p:nvPr>
            <p:ph idx="4294967295"/>
          </p:nvPr>
        </p:nvSpPr>
        <p:spPr>
          <a:xfrm>
            <a:off x="5205413" y="1026178"/>
            <a:ext cx="6986587" cy="5000625"/>
          </a:xfrm>
        </p:spPr>
        <p:txBody>
          <a:bodyPr vert="horz" lIns="91440" tIns="45720" rIns="91440" bIns="45720" rtlCol="0" anchor="t">
            <a:normAutofit fontScale="92500" lnSpcReduction="10000"/>
          </a:bodyPr>
          <a:lstStyle/>
          <a:p>
            <a:r>
              <a:rPr lang="en-US" sz="2400" b="1" dirty="0"/>
              <a:t>2018 Medscape Physician Lifestyle Report</a:t>
            </a:r>
          </a:p>
          <a:p>
            <a:pPr lvl="1"/>
            <a:r>
              <a:rPr lang="en-US" sz="2000" dirty="0"/>
              <a:t>40% of cardiologists experienced burnout</a:t>
            </a:r>
          </a:p>
          <a:p>
            <a:pPr lvl="1"/>
            <a:r>
              <a:rPr lang="en-US" sz="2000"/>
              <a:t>12% of cardiologists felt depressed</a:t>
            </a:r>
          </a:p>
          <a:p>
            <a:pPr lvl="1"/>
            <a:r>
              <a:rPr lang="en-US" sz="2000"/>
              <a:t>3% of cardiologists had clinical depression</a:t>
            </a:r>
          </a:p>
          <a:p>
            <a:pPr lvl="1"/>
            <a:r>
              <a:rPr lang="en-US" sz="2000" dirty="0"/>
              <a:t>Cardiology had one of the higher rates of burnout and lowest happiness rate</a:t>
            </a:r>
          </a:p>
          <a:p>
            <a:pPr lvl="1"/>
            <a:r>
              <a:rPr lang="en-US" sz="2000" dirty="0"/>
              <a:t>17% of cardiologists considered professional health (least likely of all medical specialties)</a:t>
            </a:r>
          </a:p>
          <a:p>
            <a:r>
              <a:rPr lang="en-US" sz="2400" b="1" dirty="0"/>
              <a:t>Coping Mechanisms</a:t>
            </a:r>
          </a:p>
          <a:p>
            <a:pPr lvl="1"/>
            <a:r>
              <a:rPr lang="en-US" sz="2000" dirty="0"/>
              <a:t>Alcohol consumption</a:t>
            </a:r>
          </a:p>
          <a:p>
            <a:pPr lvl="1"/>
            <a:r>
              <a:rPr lang="en-US" sz="2000" dirty="0"/>
              <a:t>Binge/unhealthy eating</a:t>
            </a:r>
          </a:p>
          <a:p>
            <a:pPr lvl="1"/>
            <a:r>
              <a:rPr lang="en-US" sz="2000" dirty="0"/>
              <a:t>Self-isolation</a:t>
            </a:r>
          </a:p>
          <a:p>
            <a:r>
              <a:rPr lang="en-US" sz="2400" b="1" dirty="0"/>
              <a:t>Suicide Rates</a:t>
            </a:r>
          </a:p>
          <a:p>
            <a:pPr lvl="1"/>
            <a:r>
              <a:rPr lang="en-US" sz="2000" dirty="0"/>
              <a:t>Double that of general population</a:t>
            </a:r>
          </a:p>
          <a:p>
            <a:pPr lvl="1"/>
            <a:r>
              <a:rPr lang="en-US" sz="2000" dirty="0"/>
              <a:t>Women 130% higher than general female population</a:t>
            </a:r>
          </a:p>
          <a:p>
            <a:pPr lvl="1"/>
            <a:r>
              <a:rPr lang="en-US" sz="2000" dirty="0"/>
              <a:t>Men 40% higher than general population</a:t>
            </a:r>
            <a:endParaRPr lang="en-US" sz="1400" dirty="0"/>
          </a:p>
        </p:txBody>
      </p:sp>
      <p:graphicFrame>
        <p:nvGraphicFramePr>
          <p:cNvPr id="4" name="Diagram 3">
            <a:extLst>
              <a:ext uri="{FF2B5EF4-FFF2-40B4-BE49-F238E27FC236}">
                <a16:creationId xmlns:a16="http://schemas.microsoft.com/office/drawing/2014/main" id="{807398B3-99EE-4CE9-B2AC-CD0166827DB6}"/>
              </a:ext>
            </a:extLst>
          </p:cNvPr>
          <p:cNvGraphicFramePr/>
          <p:nvPr>
            <p:extLst>
              <p:ext uri="{D42A27DB-BD31-4B8C-83A1-F6EECF244321}">
                <p14:modId xmlns:p14="http://schemas.microsoft.com/office/powerpoint/2010/main" val="1033011706"/>
              </p:ext>
            </p:extLst>
          </p:nvPr>
        </p:nvGraphicFramePr>
        <p:xfrm>
          <a:off x="-578550" y="1124439"/>
          <a:ext cx="6674550" cy="480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45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E5A7C4A-2C90-2A4E-8FB0-9651DC102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403" y="922983"/>
            <a:ext cx="9351193" cy="50120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3" name="Text Box 1">
            <a:extLst>
              <a:ext uri="{FF2B5EF4-FFF2-40B4-BE49-F238E27FC236}">
                <a16:creationId xmlns:a16="http://schemas.microsoft.com/office/drawing/2014/main" id="{8EEB8E90-FCF3-B943-80AD-570FA1280BFA}"/>
              </a:ext>
            </a:extLst>
          </p:cNvPr>
          <p:cNvSpPr txBox="1">
            <a:spLocks noChangeArrowheads="1"/>
          </p:cNvSpPr>
          <p:nvPr/>
        </p:nvSpPr>
        <p:spPr bwMode="auto">
          <a:xfrm>
            <a:off x="250370" y="229669"/>
            <a:ext cx="11691257"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4800">
                <a:solidFill>
                  <a:schemeClr val="tx2"/>
                </a:solidFill>
                <a:latin typeface="Garamond (headings)"/>
              </a:rPr>
              <a:t>Work Environment and Burnout</a:t>
            </a:r>
            <a:endParaRPr lang="en-US" sz="4400">
              <a:solidFill>
                <a:schemeClr val="tx2"/>
              </a:solidFill>
              <a:latin typeface="Garamond (headings)"/>
            </a:endParaRPr>
          </a:p>
        </p:txBody>
      </p:sp>
      <p:pic>
        <p:nvPicPr>
          <p:cNvPr id="3074" name="Picture 2">
            <a:extLst>
              <a:ext uri="{FF2B5EF4-FFF2-40B4-BE49-F238E27FC236}">
                <a16:creationId xmlns:a16="http://schemas.microsoft.com/office/drawing/2014/main" id="{10346B33-E6AF-5949-941C-49899D7F3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70" y="5510172"/>
            <a:ext cx="1726742" cy="4248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EC455C1D-18E6-E340-AF9D-3861F6A86100}"/>
              </a:ext>
            </a:extLst>
          </p:cNvPr>
          <p:cNvSpPr txBox="1">
            <a:spLocks noChangeArrowheads="1"/>
          </p:cNvSpPr>
          <p:nvPr/>
        </p:nvSpPr>
        <p:spPr bwMode="auto">
          <a:xfrm>
            <a:off x="8808968" y="5821785"/>
            <a:ext cx="3925255" cy="22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a:latin typeface="Arial" panose="020B0604020202020204" pitchFamily="34" charset="0"/>
              </a:rPr>
              <a:t>Laxmi S. Mehta et al. JACC 2019;73:3345-3348</a:t>
            </a:r>
          </a:p>
        </p:txBody>
      </p:sp>
    </p:spTree>
    <p:extLst>
      <p:ext uri="{BB962C8B-B14F-4D97-AF65-F5344CB8AC3E}">
        <p14:creationId xmlns:p14="http://schemas.microsoft.com/office/powerpoint/2010/main" val="32608104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738B9ED79AB48BD6A6184D28EF819" ma:contentTypeVersion="13" ma:contentTypeDescription="Create a new document." ma:contentTypeScope="" ma:versionID="03e3077de25f36bbe4ab200233e66bba">
  <xsd:schema xmlns:xsd="http://www.w3.org/2001/XMLSchema" xmlns:xs="http://www.w3.org/2001/XMLSchema" xmlns:p="http://schemas.microsoft.com/office/2006/metadata/properties" xmlns:ns3="ae301dfc-a31c-42b8-8165-63fc44d731f4" xmlns:ns4="b631b54c-03b4-4790-b31c-d3965f3510fa" targetNamespace="http://schemas.microsoft.com/office/2006/metadata/properties" ma:root="true" ma:fieldsID="3f1d5291c2fff52a2e1085653072ccb2" ns3:_="" ns4:_="">
    <xsd:import namespace="ae301dfc-a31c-42b8-8165-63fc44d731f4"/>
    <xsd:import namespace="b631b54c-03b4-4790-b31c-d3965f3510f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01dfc-a31c-42b8-8165-63fc44d731f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31b54c-03b4-4790-b31c-d3965f3510f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5D8963-1A2D-43D0-83B5-37A39F9B6506}">
  <ds:schemaRefs>
    <ds:schemaRef ds:uri="ae301dfc-a31c-42b8-8165-63fc44d731f4"/>
    <ds:schemaRef ds:uri="b631b54c-03b4-4790-b31c-d3965f3510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6816D3-CA2C-4B74-86F3-B5FE7DAE80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EC74E2-8091-458F-9A1F-5FA6425F15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3392</TotalTime>
  <Words>1877</Words>
  <Application>Microsoft Office PowerPoint</Application>
  <PresentationFormat>Widescreen</PresentationFormat>
  <Paragraphs>238</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Garamond</vt:lpstr>
      <vt:lpstr>Garamond (headings)</vt:lpstr>
      <vt:lpstr>Wingdings</vt:lpstr>
      <vt:lpstr>Office Theme</vt:lpstr>
      <vt:lpstr>PowerPoint Presentation</vt:lpstr>
      <vt:lpstr>Slides Courtesy of:</vt:lpstr>
      <vt:lpstr>PowerPoint Presentation</vt:lpstr>
      <vt:lpstr>Introduction &amp; Background </vt:lpstr>
      <vt:lpstr>Defining Burnout</vt:lpstr>
      <vt:lpstr>Prevalence of Burnout Among Cardiologists</vt:lpstr>
      <vt:lpstr>Well-Being Index Score: NPs &amp; PAs</vt:lpstr>
      <vt:lpstr>Consequences of Burnout</vt:lpstr>
      <vt:lpstr>PowerPoint Presentation</vt:lpstr>
      <vt:lpstr>Potential Risk Factors For Burnout </vt:lpstr>
      <vt:lpstr>Definition of Wellness</vt:lpstr>
      <vt:lpstr>Quadruple Aim </vt:lpstr>
      <vt:lpstr>A Potential Model: Reciprocal Domains of Physician Well-Being</vt:lpstr>
      <vt:lpstr>Potential Burnout Interventions</vt:lpstr>
      <vt:lpstr>Self-Care &amp; Wellness </vt:lpstr>
      <vt:lpstr>Self-Care Strategies</vt:lpstr>
      <vt:lpstr>Work-Life Integration</vt:lpstr>
      <vt:lpstr>Self Leadership</vt:lpstr>
      <vt:lpstr>Potential Chapter-Level Activities: </vt:lpstr>
      <vt:lpstr>Potential Chapter-Level Activities: </vt:lpstr>
      <vt:lpstr>PowerPoint Presentation</vt:lpstr>
      <vt:lpstr>ACC Infographic on Well-Being</vt:lpstr>
      <vt:lpstr>Cardiologists Seeking Help for Burnout</vt:lpstr>
      <vt:lpstr>Employee Assistance Programs</vt:lpstr>
      <vt:lpstr>You Are Not Alone</vt:lpstr>
      <vt:lpstr>PowerPoint Presentation</vt:lpstr>
      <vt:lpstr>American Hospital Association Resources</vt:lpstr>
      <vt:lpstr>Suicide Prevention Resource Center</vt:lpstr>
      <vt:lpstr>Additional Well-Being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Merrick McSwiggan</dc:creator>
  <cp:lastModifiedBy>Shelby Cranshaw</cp:lastModifiedBy>
  <cp:revision>28</cp:revision>
  <dcterms:created xsi:type="dcterms:W3CDTF">2019-07-25T22:36:00Z</dcterms:created>
  <dcterms:modified xsi:type="dcterms:W3CDTF">2020-03-24T19:29:09Z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0x01010037D738B9ED79AB48BD6A6184D28EF819</vt:lpwstr>
  </property>
</Properties>
</file>