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13"/>
  </p:notesMasterIdLst>
  <p:handoutMasterIdLst>
    <p:handoutMasterId r:id="rId114"/>
  </p:handoutMasterIdLst>
  <p:sldIdLst>
    <p:sldId id="257" r:id="rId5"/>
    <p:sldId id="258" r:id="rId6"/>
    <p:sldId id="259" r:id="rId7"/>
    <p:sldId id="278" r:id="rId8"/>
    <p:sldId id="281" r:id="rId9"/>
    <p:sldId id="282" r:id="rId10"/>
    <p:sldId id="389" r:id="rId11"/>
    <p:sldId id="283" r:id="rId12"/>
    <p:sldId id="390" r:id="rId13"/>
    <p:sldId id="284" r:id="rId14"/>
    <p:sldId id="391" r:id="rId15"/>
    <p:sldId id="285" r:id="rId16"/>
    <p:sldId id="392" r:id="rId17"/>
    <p:sldId id="286" r:id="rId18"/>
    <p:sldId id="393" r:id="rId19"/>
    <p:sldId id="264" r:id="rId20"/>
    <p:sldId id="265" r:id="rId21"/>
    <p:sldId id="287" r:id="rId22"/>
    <p:sldId id="288" r:id="rId23"/>
    <p:sldId id="289" r:id="rId24"/>
    <p:sldId id="290" r:id="rId25"/>
    <p:sldId id="291" r:id="rId26"/>
    <p:sldId id="294" r:id="rId27"/>
    <p:sldId id="295" r:id="rId28"/>
    <p:sldId id="296" r:id="rId29"/>
    <p:sldId id="297" r:id="rId30"/>
    <p:sldId id="380" r:id="rId31"/>
    <p:sldId id="300" r:id="rId32"/>
    <p:sldId id="394" r:id="rId33"/>
    <p:sldId id="301" r:id="rId34"/>
    <p:sldId id="302" r:id="rId35"/>
    <p:sldId id="303" r:id="rId36"/>
    <p:sldId id="304" r:id="rId37"/>
    <p:sldId id="305" r:id="rId38"/>
    <p:sldId id="306" r:id="rId39"/>
    <p:sldId id="307" r:id="rId40"/>
    <p:sldId id="308" r:id="rId41"/>
    <p:sldId id="309" r:id="rId42"/>
    <p:sldId id="310" r:id="rId43"/>
    <p:sldId id="311" r:id="rId44"/>
    <p:sldId id="385" r:id="rId45"/>
    <p:sldId id="387" r:id="rId46"/>
    <p:sldId id="314" r:id="rId47"/>
    <p:sldId id="315" r:id="rId48"/>
    <p:sldId id="316" r:id="rId49"/>
    <p:sldId id="317" r:id="rId50"/>
    <p:sldId id="318" r:id="rId51"/>
    <p:sldId id="319" r:id="rId52"/>
    <p:sldId id="320" r:id="rId53"/>
    <p:sldId id="321" r:id="rId54"/>
    <p:sldId id="322" r:id="rId55"/>
    <p:sldId id="395" r:id="rId56"/>
    <p:sldId id="323" r:id="rId57"/>
    <p:sldId id="396" r:id="rId58"/>
    <p:sldId id="324" r:id="rId59"/>
    <p:sldId id="325" r:id="rId60"/>
    <p:sldId id="388" r:id="rId61"/>
    <p:sldId id="328" r:id="rId62"/>
    <p:sldId id="397" r:id="rId63"/>
    <p:sldId id="329" r:id="rId64"/>
    <p:sldId id="330" r:id="rId65"/>
    <p:sldId id="331" r:id="rId66"/>
    <p:sldId id="332" r:id="rId67"/>
    <p:sldId id="333" r:id="rId68"/>
    <p:sldId id="334" r:id="rId69"/>
    <p:sldId id="398" r:id="rId70"/>
    <p:sldId id="335" r:id="rId71"/>
    <p:sldId id="399" r:id="rId72"/>
    <p:sldId id="336" r:id="rId73"/>
    <p:sldId id="400" r:id="rId74"/>
    <p:sldId id="337" r:id="rId75"/>
    <p:sldId id="401" r:id="rId76"/>
    <p:sldId id="338" r:id="rId77"/>
    <p:sldId id="339" r:id="rId78"/>
    <p:sldId id="340" r:id="rId79"/>
    <p:sldId id="402" r:id="rId80"/>
    <p:sldId id="341" r:id="rId81"/>
    <p:sldId id="342" r:id="rId82"/>
    <p:sldId id="343" r:id="rId83"/>
    <p:sldId id="344" r:id="rId84"/>
    <p:sldId id="404" r:id="rId85"/>
    <p:sldId id="345" r:id="rId86"/>
    <p:sldId id="346" r:id="rId87"/>
    <p:sldId id="347" r:id="rId88"/>
    <p:sldId id="348" r:id="rId89"/>
    <p:sldId id="349" r:id="rId90"/>
    <p:sldId id="350" r:id="rId91"/>
    <p:sldId id="351" r:id="rId92"/>
    <p:sldId id="352" r:id="rId93"/>
    <p:sldId id="353" r:id="rId94"/>
    <p:sldId id="354" r:id="rId95"/>
    <p:sldId id="405" r:id="rId96"/>
    <p:sldId id="355" r:id="rId97"/>
    <p:sldId id="406" r:id="rId98"/>
    <p:sldId id="356" r:id="rId99"/>
    <p:sldId id="407" r:id="rId100"/>
    <p:sldId id="357" r:id="rId101"/>
    <p:sldId id="358" r:id="rId102"/>
    <p:sldId id="359" r:id="rId103"/>
    <p:sldId id="360" r:id="rId104"/>
    <p:sldId id="361" r:id="rId105"/>
    <p:sldId id="362" r:id="rId106"/>
    <p:sldId id="363" r:id="rId107"/>
    <p:sldId id="364" r:id="rId108"/>
    <p:sldId id="365" r:id="rId109"/>
    <p:sldId id="366" r:id="rId110"/>
    <p:sldId id="382" r:id="rId111"/>
    <p:sldId id="374" r:id="rId112"/>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itchFamily="34" charset="0"/>
        <a:ea typeface="MS PGothic" pitchFamily="34"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PGothic" pitchFamily="34"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PGothic" pitchFamily="34"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PGothic" pitchFamily="34"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PGothic" pitchFamily="34" charset="-128"/>
        <a:cs typeface="+mn-cs"/>
      </a:defRPr>
    </a:lvl5pPr>
    <a:lvl6pPr marL="2286000" algn="l" defTabSz="914400" rtl="0" eaLnBrk="1" latinLnBrk="0" hangingPunct="1">
      <a:defRPr kern="1200">
        <a:solidFill>
          <a:schemeClr val="tx1"/>
        </a:solidFill>
        <a:latin typeface="Arial" pitchFamily="34" charset="0"/>
        <a:ea typeface="MS PGothic" pitchFamily="34" charset="-128"/>
        <a:cs typeface="+mn-cs"/>
      </a:defRPr>
    </a:lvl6pPr>
    <a:lvl7pPr marL="2743200" algn="l" defTabSz="914400" rtl="0" eaLnBrk="1" latinLnBrk="0" hangingPunct="1">
      <a:defRPr kern="1200">
        <a:solidFill>
          <a:schemeClr val="tx1"/>
        </a:solidFill>
        <a:latin typeface="Arial" pitchFamily="34" charset="0"/>
        <a:ea typeface="MS PGothic" pitchFamily="34" charset="-128"/>
        <a:cs typeface="+mn-cs"/>
      </a:defRPr>
    </a:lvl7pPr>
    <a:lvl8pPr marL="3200400" algn="l" defTabSz="914400" rtl="0" eaLnBrk="1" latinLnBrk="0" hangingPunct="1">
      <a:defRPr kern="1200">
        <a:solidFill>
          <a:schemeClr val="tx1"/>
        </a:solidFill>
        <a:latin typeface="Arial" pitchFamily="34" charset="0"/>
        <a:ea typeface="MS PGothic" pitchFamily="34" charset="-128"/>
        <a:cs typeface="+mn-cs"/>
      </a:defRPr>
    </a:lvl8pPr>
    <a:lvl9pPr marL="3657600" algn="l" defTabSz="914400" rtl="0" eaLnBrk="1" latinLnBrk="0" hangingPunct="1">
      <a:defRPr kern="1200">
        <a:solidFill>
          <a:schemeClr val="tx1"/>
        </a:solidFill>
        <a:latin typeface="Arial" pitchFamily="34"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isa Bradfield" initials="" lastIdx="10" clrIdx="0"/>
  <p:cmAuthor id="1" name="Alison Beale" initials="" lastIdx="6" clrIdx="1"/>
  <p:cmAuthor id="2" name="Paul St. Laurent" initials="PSL" lastIdx="102" clrIdx="2">
    <p:extLst>
      <p:ext uri="{19B8F6BF-5375-455C-9EA6-DF929625EA0E}">
        <p15:presenceInfo xmlns:p15="http://schemas.microsoft.com/office/powerpoint/2012/main" userId="S::Paul.StLaurent@heart.org::2e46ad51-cb08-4cb1-833f-88978fb9af81" providerId="AD"/>
      </p:ext>
    </p:extLst>
  </p:cmAuthor>
  <p:cmAuthor id="3" name="Thomas Getchius" initials="TG" lastIdx="4" clrIdx="3">
    <p:extLst>
      <p:ext uri="{19B8F6BF-5375-455C-9EA6-DF929625EA0E}">
        <p15:presenceInfo xmlns:p15="http://schemas.microsoft.com/office/powerpoint/2012/main" userId="S::Thomas.Getchius@heart.org::ef367eb1-48a1-47b5-860c-f37bfabd7e5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5D4C"/>
    <a:srgbClr val="ED1C24"/>
    <a:srgbClr val="A1C1E6"/>
    <a:srgbClr val="6FC284"/>
    <a:srgbClr val="FAA74A"/>
    <a:srgbClr val="B5D5E5"/>
    <a:srgbClr val="659CD3"/>
    <a:srgbClr val="3E6F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778" autoAdjust="0"/>
  </p:normalViewPr>
  <p:slideViewPr>
    <p:cSldViewPr>
      <p:cViewPr varScale="1">
        <p:scale>
          <a:sx n="89" d="100"/>
          <a:sy n="89" d="100"/>
        </p:scale>
        <p:origin x="1122" y="96"/>
      </p:cViewPr>
      <p:guideLst>
        <p:guide orient="horz" pos="2160"/>
        <p:guide pos="2880"/>
      </p:guideLst>
    </p:cSldViewPr>
  </p:slideViewPr>
  <p:notesTextViewPr>
    <p:cViewPr>
      <p:scale>
        <a:sx n="100" d="100"/>
        <a:sy n="100" d="100"/>
      </p:scale>
      <p:origin x="0" y="0"/>
    </p:cViewPr>
  </p:notesTextViewPr>
  <p:notesViewPr>
    <p:cSldViewPr>
      <p:cViewPr varScale="1">
        <p:scale>
          <a:sx n="70" d="100"/>
          <a:sy n="70" d="100"/>
        </p:scale>
        <p:origin x="-3294"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viewProps" Target="viewProps.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102" Type="http://schemas.openxmlformats.org/officeDocument/2006/relationships/slide" Target="slides/slide98.xml"/><Relationship Id="rId110" Type="http://schemas.openxmlformats.org/officeDocument/2006/relationships/slide" Target="slides/slide106.xml"/><Relationship Id="rId115" Type="http://schemas.openxmlformats.org/officeDocument/2006/relationships/commentAuthors" Target="commentAuthor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slide" Target="slides/slide9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13" Type="http://schemas.openxmlformats.org/officeDocument/2006/relationships/notesMaster" Target="notesMasters/notesMaster1.xml"/><Relationship Id="rId118"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slide" Target="slides/slide99.xml"/><Relationship Id="rId108" Type="http://schemas.openxmlformats.org/officeDocument/2006/relationships/slide" Target="slides/slide104.xml"/><Relationship Id="rId11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11" Type="http://schemas.openxmlformats.org/officeDocument/2006/relationships/slide" Target="slides/slide10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handoutMaster" Target="handoutMasters/handoutMaster1.xml"/><Relationship Id="rId119"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69E454A-AA08-4E15-8D30-1CFFAF351EFA}"/>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ea typeface="ＭＳ Ｐゴシック" panose="020B0600070205080204" pitchFamily="34" charset="-128"/>
              </a:defRPr>
            </a:lvl1pPr>
          </a:lstStyle>
          <a:p>
            <a:pPr>
              <a:defRPr/>
            </a:pPr>
            <a:endParaRPr lang="en-US"/>
          </a:p>
        </p:txBody>
      </p:sp>
      <p:sp>
        <p:nvSpPr>
          <p:cNvPr id="3" name="Date Placeholder 2">
            <a:extLst>
              <a:ext uri="{FF2B5EF4-FFF2-40B4-BE49-F238E27FC236}">
                <a16:creationId xmlns:a16="http://schemas.microsoft.com/office/drawing/2014/main" id="{D0393F50-65D3-43D3-8118-2093A1681CBF}"/>
              </a:ext>
            </a:extLst>
          </p:cNvPr>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hangingPunct="1">
              <a:defRPr sz="1200">
                <a:ea typeface="ＭＳ Ｐゴシック" panose="020B0600070205080204" pitchFamily="34" charset="-128"/>
              </a:defRPr>
            </a:lvl1pPr>
          </a:lstStyle>
          <a:p>
            <a:pPr>
              <a:defRPr/>
            </a:pPr>
            <a:fld id="{EB9A6C7A-327D-407A-86CA-6A5F2C9E7845}" type="datetimeFigureOut">
              <a:rPr lang="en-US"/>
              <a:pPr>
                <a:defRPr/>
              </a:pPr>
              <a:t>11/27/2018</a:t>
            </a:fld>
            <a:endParaRPr lang="en-US"/>
          </a:p>
        </p:txBody>
      </p:sp>
      <p:sp>
        <p:nvSpPr>
          <p:cNvPr id="4" name="Footer Placeholder 3">
            <a:extLst>
              <a:ext uri="{FF2B5EF4-FFF2-40B4-BE49-F238E27FC236}">
                <a16:creationId xmlns:a16="http://schemas.microsoft.com/office/drawing/2014/main" id="{B34E0E7E-DC83-4CC5-8A98-38E762DB5076}"/>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hangingPunct="1">
              <a:defRPr sz="1200">
                <a:ea typeface="ＭＳ Ｐゴシック" panose="020B0600070205080204" pitchFamily="34" charset="-128"/>
              </a:defRPr>
            </a:lvl1pPr>
          </a:lstStyle>
          <a:p>
            <a:pPr>
              <a:defRPr/>
            </a:pPr>
            <a:endParaRPr lang="en-US"/>
          </a:p>
        </p:txBody>
      </p:sp>
      <p:sp>
        <p:nvSpPr>
          <p:cNvPr id="5" name="Slide Number Placeholder 4">
            <a:extLst>
              <a:ext uri="{FF2B5EF4-FFF2-40B4-BE49-F238E27FC236}">
                <a16:creationId xmlns:a16="http://schemas.microsoft.com/office/drawing/2014/main" id="{E5629C01-EB4C-40F1-8984-01DE9AA92BE4}"/>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5A14D0F1-3C32-4582-A629-8135868B53EF}" type="slidenum">
              <a:rPr lang="en-US" altLang="en-US"/>
              <a:pPr/>
              <a:t>‹#›</a:t>
            </a:fld>
            <a:endParaRPr lang="en-US" altLang="en-US"/>
          </a:p>
        </p:txBody>
      </p:sp>
    </p:spTree>
    <p:extLst>
      <p:ext uri="{BB962C8B-B14F-4D97-AF65-F5344CB8AC3E}">
        <p14:creationId xmlns:p14="http://schemas.microsoft.com/office/powerpoint/2010/main" val="33847701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A88D98CB-4E50-4F56-B27F-1D6099FE7BC7}"/>
              </a:ext>
            </a:extLst>
          </p:cNvPr>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mn-ea"/>
                <a:cs typeface="+mn-cs"/>
              </a:defRPr>
            </a:lvl1pPr>
          </a:lstStyle>
          <a:p>
            <a:pPr>
              <a:defRPr/>
            </a:pPr>
            <a:endParaRPr lang="en-US"/>
          </a:p>
        </p:txBody>
      </p:sp>
      <p:sp>
        <p:nvSpPr>
          <p:cNvPr id="13315" name="Rectangle 3">
            <a:extLst>
              <a:ext uri="{FF2B5EF4-FFF2-40B4-BE49-F238E27FC236}">
                <a16:creationId xmlns:a16="http://schemas.microsoft.com/office/drawing/2014/main" id="{95A4BFA6-2E57-4B10-9133-5726766AB16F}"/>
              </a:ext>
            </a:extLst>
          </p:cNvPr>
          <p:cNvSpPr>
            <a:spLocks noGrp="1" noChangeArrowheads="1"/>
          </p:cNvSpPr>
          <p:nvPr>
            <p:ph type="dt"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mn-ea"/>
                <a:cs typeface="+mn-cs"/>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3317" name="Rectangle 5">
            <a:extLst>
              <a:ext uri="{FF2B5EF4-FFF2-40B4-BE49-F238E27FC236}">
                <a16:creationId xmlns:a16="http://schemas.microsoft.com/office/drawing/2014/main" id="{E0DA1438-7A93-4F99-A37D-2C2C55265FD4}"/>
              </a:ext>
            </a:extLst>
          </p:cNvPr>
          <p:cNvSpPr>
            <a:spLocks noGrp="1" noChangeArrowheads="1"/>
          </p:cNvSpPr>
          <p:nvPr>
            <p:ph type="body" sz="quarter" idx="3"/>
          </p:nvPr>
        </p:nvSpPr>
        <p:spPr bwMode="auto">
          <a:xfrm>
            <a:off x="685800" y="4343400"/>
            <a:ext cx="54864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318" name="Rectangle 6">
            <a:extLst>
              <a:ext uri="{FF2B5EF4-FFF2-40B4-BE49-F238E27FC236}">
                <a16:creationId xmlns:a16="http://schemas.microsoft.com/office/drawing/2014/main" id="{6B4C64A8-4E22-48B1-9522-54C200EF7145}"/>
              </a:ext>
            </a:extLst>
          </p:cNvPr>
          <p:cNvSpPr>
            <a:spLocks noGrp="1" noChangeArrowheads="1"/>
          </p:cNvSpPr>
          <p:nvPr>
            <p:ph type="ftr" sz="quarter" idx="4"/>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mn-ea"/>
                <a:cs typeface="+mn-cs"/>
              </a:defRPr>
            </a:lvl1pPr>
          </a:lstStyle>
          <a:p>
            <a:pPr>
              <a:defRPr/>
            </a:pPr>
            <a:endParaRPr lang="en-US"/>
          </a:p>
        </p:txBody>
      </p:sp>
      <p:sp>
        <p:nvSpPr>
          <p:cNvPr id="13319" name="Rectangle 7">
            <a:extLst>
              <a:ext uri="{FF2B5EF4-FFF2-40B4-BE49-F238E27FC236}">
                <a16:creationId xmlns:a16="http://schemas.microsoft.com/office/drawing/2014/main" id="{26E1BA2D-EB5F-46F4-85D6-AF39DD2BAB47}"/>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1" hangingPunct="1">
              <a:defRPr sz="1200"/>
            </a:lvl1pPr>
          </a:lstStyle>
          <a:p>
            <a:fld id="{552BCE43-AB3B-4CAA-8470-AFEA23C5EC4B}" type="slidenum">
              <a:rPr lang="en-US" altLang="en-US"/>
              <a:pPr/>
              <a:t>‹#›</a:t>
            </a:fld>
            <a:endParaRPr lang="en-US" altLang="en-US"/>
          </a:p>
        </p:txBody>
      </p:sp>
    </p:spTree>
    <p:extLst>
      <p:ext uri="{BB962C8B-B14F-4D97-AF65-F5344CB8AC3E}">
        <p14:creationId xmlns:p14="http://schemas.microsoft.com/office/powerpoint/2010/main" val="409080926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Geneva" charset="0"/>
      </a:defRPr>
    </a:lvl1pPr>
    <a:lvl2pPr marL="457200" algn="l" rtl="0" eaLnBrk="0" fontAlgn="base" hangingPunct="0">
      <a:spcBef>
        <a:spcPct val="30000"/>
      </a:spcBef>
      <a:spcAft>
        <a:spcPct val="0"/>
      </a:spcAft>
      <a:defRPr sz="1200" kern="1200">
        <a:solidFill>
          <a:schemeClr val="tx1"/>
        </a:solidFill>
        <a:latin typeface="Arial" charset="0"/>
        <a:ea typeface="Geneva" charset="-128"/>
        <a:cs typeface="Geneva" charset="0"/>
      </a:defRPr>
    </a:lvl2pPr>
    <a:lvl3pPr marL="914400" algn="l" rtl="0" eaLnBrk="0" fontAlgn="base" hangingPunct="0">
      <a:spcBef>
        <a:spcPct val="30000"/>
      </a:spcBef>
      <a:spcAft>
        <a:spcPct val="0"/>
      </a:spcAft>
      <a:defRPr sz="1200" kern="1200">
        <a:solidFill>
          <a:schemeClr val="tx1"/>
        </a:solidFill>
        <a:latin typeface="Arial" charset="0"/>
        <a:ea typeface="Geneva" charset="-128"/>
        <a:cs typeface="Geneva" charset="0"/>
      </a:defRPr>
    </a:lvl3pPr>
    <a:lvl4pPr marL="1371600" algn="l" rtl="0" eaLnBrk="0" fontAlgn="base" hangingPunct="0">
      <a:spcBef>
        <a:spcPct val="30000"/>
      </a:spcBef>
      <a:spcAft>
        <a:spcPct val="0"/>
      </a:spcAft>
      <a:defRPr sz="1200" kern="1200">
        <a:solidFill>
          <a:schemeClr val="tx1"/>
        </a:solidFill>
        <a:latin typeface="Arial" charset="0"/>
        <a:ea typeface="Geneva" charset="-128"/>
        <a:cs typeface="Geneva" charset="0"/>
      </a:defRPr>
    </a:lvl4pPr>
    <a:lvl5pPr marL="1828800" algn="l" rtl="0" eaLnBrk="0" fontAlgn="base" hangingPunct="0">
      <a:spcBef>
        <a:spcPct val="30000"/>
      </a:spcBef>
      <a:spcAft>
        <a:spcPct val="0"/>
      </a:spcAft>
      <a:defRPr sz="1200" kern="1200">
        <a:solidFill>
          <a:schemeClr val="tx1"/>
        </a:solidFill>
        <a:latin typeface="Arial" charset="0"/>
        <a:ea typeface="Geneva" charset="-128"/>
        <a:cs typeface="Geneva"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ChangeArrowheads="1" noTextEdit="1"/>
          </p:cNvSpPr>
          <p:nvPr>
            <p:ph type="sldImg"/>
          </p:nvPr>
        </p:nvSpPr>
        <p:spPr>
          <a:ln/>
        </p:spPr>
      </p:sp>
      <p:sp>
        <p:nvSpPr>
          <p:cNvPr id="19459" name="Notes Placeholder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a:latin typeface="Arial" pitchFamily="34" charset="0"/>
                <a:cs typeface="Geneva" pitchFamily="-65" charset="0"/>
              </a:rPr>
              <a:t>MC note: Second formatting option</a:t>
            </a:r>
          </a:p>
        </p:txBody>
      </p:sp>
      <p:sp>
        <p:nvSpPr>
          <p:cNvPr id="19460" name="Slide Number Placeholder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fld id="{529FFAEE-0FD3-4A24-9F8A-1668B4239EC7}" type="slidenum">
              <a:rPr lang="en-US" altLang="en-US"/>
              <a:pPr/>
              <a:t>4</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ChangeArrowheads="1" noTextEdit="1"/>
          </p:cNvSpPr>
          <p:nvPr>
            <p:ph type="sldImg"/>
          </p:nvPr>
        </p:nvSpPr>
        <p:spPr>
          <a:ln/>
        </p:spPr>
      </p:sp>
      <p:sp>
        <p:nvSpPr>
          <p:cNvPr id="78851" name="Notes Placeholder 2"/>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a:latin typeface="Arial" pitchFamily="34" charset="0"/>
                <a:cs typeface="Geneva" pitchFamily="-65" charset="0"/>
              </a:rPr>
              <a:t>Colors correspond to Class of Recommendation in Table 2. </a:t>
            </a:r>
          </a:p>
          <a:p>
            <a:r>
              <a:rPr lang="en-US" altLang="en-US">
                <a:latin typeface="Arial" pitchFamily="34" charset="0"/>
                <a:cs typeface="Geneva" pitchFamily="-65" charset="0"/>
              </a:rPr>
              <a:t>See Sections 4.3. and 5.5. for discussion.</a:t>
            </a:r>
          </a:p>
          <a:p>
            <a:r>
              <a:rPr lang="en-US" altLang="en-US">
                <a:latin typeface="Arial" pitchFamily="34" charset="0"/>
                <a:cs typeface="Geneva" pitchFamily="-65" charset="0"/>
              </a:rPr>
              <a:t>Dashed lines indicate possible optional strategies based on the specific clinical situation.</a:t>
            </a:r>
          </a:p>
          <a:p>
            <a:r>
              <a:rPr lang="en-US" altLang="en-US">
                <a:latin typeface="Arial" pitchFamily="34" charset="0"/>
                <a:cs typeface="Geneva" pitchFamily="-65" charset="0"/>
              </a:rPr>
              <a:t>*Symptomatic patients with very infrequent need for pacing for rate support or patients with significant comorbidities.</a:t>
            </a:r>
          </a:p>
          <a:p>
            <a:r>
              <a:rPr lang="en-US" altLang="en-US">
                <a:latin typeface="Arial" pitchFamily="34" charset="0"/>
                <a:cs typeface="Geneva" pitchFamily="-65" charset="0"/>
              </a:rPr>
              <a:t>AV indicates atrioventricular; GDMT, guideline-directed management and therapy; PPM, permanent pacemaker; and RV, right ventricular.</a:t>
            </a:r>
          </a:p>
        </p:txBody>
      </p:sp>
      <p:sp>
        <p:nvSpPr>
          <p:cNvPr id="78852" name="Slide Number Placeholder 3"/>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fld id="{10B51E66-4568-408F-8110-973E7E8F1510}" type="slidenum">
              <a:rPr lang="en-US" altLang="en-US"/>
              <a:pPr/>
              <a:t>55</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ChangeArrowheads="1" noTextEdit="1"/>
          </p:cNvSpPr>
          <p:nvPr>
            <p:ph type="sldImg"/>
          </p:nvPr>
        </p:nvSpPr>
        <p:spPr>
          <a:ln/>
        </p:spPr>
      </p:sp>
      <p:sp>
        <p:nvSpPr>
          <p:cNvPr id="81923" name="Notes Placeholder 2"/>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dirty="0">
                <a:latin typeface="Arial" pitchFamily="34" charset="0"/>
                <a:cs typeface="Geneva" pitchFamily="-65" charset="0"/>
              </a:rPr>
              <a:t>RA indicates rheumatoid arthritis; MI, myocardial infarction; SLE, systemic lupus erythematosus; and TAVR, transcatheter aortic valve replacement.</a:t>
            </a:r>
          </a:p>
        </p:txBody>
      </p:sp>
      <p:sp>
        <p:nvSpPr>
          <p:cNvPr id="81924" name="Slide Number Placeholder 3"/>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fld id="{B1E74A1B-B082-4883-9C8F-C932F1FA9DAF}" type="slidenum">
              <a:rPr lang="en-US" altLang="en-US"/>
              <a:pPr/>
              <a:t>57</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ChangeArrowheads="1" noTextEdit="1"/>
          </p:cNvSpPr>
          <p:nvPr>
            <p:ph type="sldImg"/>
          </p:nvPr>
        </p:nvSpPr>
        <p:spPr>
          <a:ln/>
        </p:spPr>
      </p:sp>
      <p:sp>
        <p:nvSpPr>
          <p:cNvPr id="86019" name="Notes Placeholder 2"/>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a:latin typeface="Arial" pitchFamily="34" charset="0"/>
              <a:cs typeface="Geneva" pitchFamily="-65" charset="0"/>
            </a:endParaRPr>
          </a:p>
        </p:txBody>
      </p:sp>
      <p:sp>
        <p:nvSpPr>
          <p:cNvPr id="86020" name="Slide Number Placeholder 3"/>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fld id="{219095FE-5DA0-40CC-AA84-8EA8677546A3}" type="slidenum">
              <a:rPr lang="en-US" altLang="en-US"/>
              <a:pPr/>
              <a:t>60</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ChangeArrowheads="1" noTextEdit="1"/>
          </p:cNvSpPr>
          <p:nvPr>
            <p:ph type="sldImg"/>
          </p:nvPr>
        </p:nvSpPr>
        <p:spPr>
          <a:ln/>
        </p:spPr>
      </p:sp>
      <p:sp>
        <p:nvSpPr>
          <p:cNvPr id="89091" name="Notes Placeholder 2"/>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dirty="0">
                <a:latin typeface="Arial" pitchFamily="34" charset="0"/>
                <a:cs typeface="Geneva" pitchFamily="-65" charset="0"/>
              </a:rPr>
              <a:t>Colors correspond to Class of Recommendation in Table 1.</a:t>
            </a:r>
          </a:p>
          <a:p>
            <a:r>
              <a:rPr lang="en-US" altLang="en-US" dirty="0">
                <a:latin typeface="Arial" pitchFamily="34" charset="0"/>
                <a:cs typeface="Geneva" pitchFamily="-65" charset="0"/>
              </a:rPr>
              <a:t>Refer to Section 6.4. for discussion.</a:t>
            </a:r>
          </a:p>
          <a:p>
            <a:r>
              <a:rPr lang="en-US" altLang="en-US" dirty="0">
                <a:latin typeface="Arial" pitchFamily="34" charset="0"/>
                <a:cs typeface="Geneva" pitchFamily="-65" charset="0"/>
              </a:rPr>
              <a:t>*Symptoms correlate with AV block.</a:t>
            </a:r>
          </a:p>
          <a:p>
            <a:r>
              <a:rPr lang="en-US" altLang="en-US" dirty="0">
                <a:latin typeface="Arial" pitchFamily="34" charset="0"/>
                <a:cs typeface="Geneva" pitchFamily="-65" charset="0"/>
              </a:rPr>
              <a:t>†PR interval &gt;240 </a:t>
            </a:r>
            <a:r>
              <a:rPr lang="en-US" altLang="en-US" dirty="0" err="1">
                <a:latin typeface="Arial" pitchFamily="34" charset="0"/>
                <a:cs typeface="Geneva" pitchFamily="-65" charset="0"/>
              </a:rPr>
              <a:t>ms</a:t>
            </a:r>
            <a:r>
              <a:rPr lang="en-US" altLang="en-US" dirty="0">
                <a:latin typeface="Arial" pitchFamily="34" charset="0"/>
                <a:cs typeface="Geneva" pitchFamily="-65" charset="0"/>
              </a:rPr>
              <a:t>, LBBB.</a:t>
            </a:r>
          </a:p>
          <a:p>
            <a:r>
              <a:rPr lang="en-US" altLang="en-US" dirty="0">
                <a:latin typeface="Arial" pitchFamily="34" charset="0"/>
                <a:cs typeface="Geneva" pitchFamily="-65" charset="0"/>
              </a:rPr>
              <a:t>‡PR interval &gt;240 </a:t>
            </a:r>
            <a:r>
              <a:rPr lang="en-US" altLang="en-US" dirty="0" err="1">
                <a:latin typeface="Arial" pitchFamily="34" charset="0"/>
                <a:cs typeface="Geneva" pitchFamily="-65" charset="0"/>
              </a:rPr>
              <a:t>ms</a:t>
            </a:r>
            <a:r>
              <a:rPr lang="en-US" altLang="en-US" dirty="0">
                <a:latin typeface="Arial" pitchFamily="34" charset="0"/>
                <a:cs typeface="Geneva" pitchFamily="-65" charset="0"/>
              </a:rPr>
              <a:t>, QRS &gt;120 </a:t>
            </a:r>
            <a:r>
              <a:rPr lang="en-US" altLang="en-US" dirty="0" err="1">
                <a:latin typeface="Arial" pitchFamily="34" charset="0"/>
                <a:cs typeface="Geneva" pitchFamily="-65" charset="0"/>
              </a:rPr>
              <a:t>ms</a:t>
            </a:r>
            <a:r>
              <a:rPr lang="en-US" altLang="en-US" dirty="0">
                <a:latin typeface="Arial" pitchFamily="34" charset="0"/>
                <a:cs typeface="Geneva" pitchFamily="-65" charset="0"/>
              </a:rPr>
              <a:t> or fascicular block.</a:t>
            </a:r>
          </a:p>
          <a:p>
            <a:r>
              <a:rPr lang="en-US" altLang="en-US" dirty="0">
                <a:latin typeface="Arial" pitchFamily="34" charset="0"/>
                <a:cs typeface="Geneva" pitchFamily="-65" charset="0"/>
              </a:rPr>
              <a:t>§Refer to heart failure guidelines (S6.4-1, S6.4-2).</a:t>
            </a:r>
          </a:p>
          <a:p>
            <a:r>
              <a:rPr lang="en-US" altLang="en-US" dirty="0">
                <a:latin typeface="Arial" pitchFamily="34" charset="0"/>
                <a:cs typeface="Geneva" pitchFamily="-65" charset="0"/>
              </a:rPr>
              <a:t>AV indicates atrioventricular; GDMT, guideline-directed management and therapy; HF, heart failure; LBBB, left bundle branch block; and LVEF, left ventricular ejection fraction.</a:t>
            </a:r>
          </a:p>
        </p:txBody>
      </p:sp>
      <p:sp>
        <p:nvSpPr>
          <p:cNvPr id="89092" name="Slide Number Placeholder 3"/>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fld id="{3E28CC39-4384-4150-B1A8-7BE82C523F3D}" type="slidenum">
              <a:rPr lang="en-US" altLang="en-US"/>
              <a:pPr/>
              <a:t>62</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ChangeArrowheads="1" noTextEdit="1"/>
          </p:cNvSpPr>
          <p:nvPr>
            <p:ph type="sldImg"/>
          </p:nvPr>
        </p:nvSpPr>
        <p:spPr>
          <a:ln/>
        </p:spPr>
      </p:sp>
      <p:sp>
        <p:nvSpPr>
          <p:cNvPr id="99331" name="Notes Placeholder 2"/>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a:latin typeface="Arial" pitchFamily="34" charset="0"/>
                <a:cs typeface="Geneva" pitchFamily="-65" charset="0"/>
              </a:rPr>
              <a:t>SR indicates systematic review.</a:t>
            </a:r>
          </a:p>
        </p:txBody>
      </p:sp>
      <p:sp>
        <p:nvSpPr>
          <p:cNvPr id="99332" name="Slide Number Placeholder 3"/>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fld id="{5A93BD45-97E0-444E-960C-AAD6A07C439B}" type="slidenum">
              <a:rPr lang="en-US" altLang="en-US"/>
              <a:pPr/>
              <a:t>71</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ChangeArrowheads="1" noTextEdit="1"/>
          </p:cNvSpPr>
          <p:nvPr>
            <p:ph type="sldImg"/>
          </p:nvPr>
        </p:nvSpPr>
        <p:spPr>
          <a:ln/>
        </p:spPr>
      </p:sp>
      <p:sp>
        <p:nvSpPr>
          <p:cNvPr id="101379" name="Notes Placeholder 2"/>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a:latin typeface="Arial" pitchFamily="34" charset="0"/>
                <a:cs typeface="Geneva" pitchFamily="-65" charset="0"/>
              </a:rPr>
              <a:t>SR indicates systematic review.</a:t>
            </a:r>
          </a:p>
        </p:txBody>
      </p:sp>
      <p:sp>
        <p:nvSpPr>
          <p:cNvPr id="101380" name="Slide Number Placeholder 3"/>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fld id="{C54C8190-8B7E-4258-95A3-78B7A567E08A}" type="slidenum">
              <a:rPr lang="en-US" altLang="en-US"/>
              <a:pPr/>
              <a:t>72</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ChangeArrowheads="1" noTextEdit="1"/>
          </p:cNvSpPr>
          <p:nvPr>
            <p:ph type="sldImg"/>
          </p:nvPr>
        </p:nvSpPr>
        <p:spPr>
          <a:ln/>
        </p:spPr>
      </p:sp>
      <p:sp>
        <p:nvSpPr>
          <p:cNvPr id="103427" name="Notes Placeholder 2"/>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a:latin typeface="Arial" pitchFamily="34" charset="0"/>
                <a:cs typeface="Geneva" pitchFamily="-65" charset="0"/>
              </a:rPr>
              <a:t>SR indicates systematic review.</a:t>
            </a:r>
          </a:p>
        </p:txBody>
      </p:sp>
      <p:sp>
        <p:nvSpPr>
          <p:cNvPr id="103428" name="Slide Number Placeholder 3"/>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fld id="{85E4BB13-25D0-4E8D-AE04-621165A7AB55}" type="slidenum">
              <a:rPr lang="en-US" altLang="en-US"/>
              <a:pPr/>
              <a:t>73</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ChangeArrowheads="1" noTextEdit="1"/>
          </p:cNvSpPr>
          <p:nvPr>
            <p:ph type="sldImg"/>
          </p:nvPr>
        </p:nvSpPr>
        <p:spPr>
          <a:ln/>
        </p:spPr>
      </p:sp>
      <p:sp>
        <p:nvSpPr>
          <p:cNvPr id="106499" name="Notes Placeholder 2"/>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a:latin typeface="Arial" pitchFamily="34" charset="0"/>
                <a:cs typeface="Geneva" pitchFamily="-65" charset="0"/>
              </a:rPr>
              <a:t>SR indicates systematic review.</a:t>
            </a:r>
          </a:p>
        </p:txBody>
      </p:sp>
      <p:sp>
        <p:nvSpPr>
          <p:cNvPr id="106500" name="Slide Number Placeholder 3"/>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fld id="{4481BD9D-E30C-465B-BF68-7370D9462745}" type="slidenum">
              <a:rPr lang="en-US" altLang="en-US"/>
              <a:pPr/>
              <a:t>75</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ChangeArrowheads="1" noTextEdit="1"/>
          </p:cNvSpPr>
          <p:nvPr>
            <p:ph type="sldImg"/>
          </p:nvPr>
        </p:nvSpPr>
        <p:spPr>
          <a:ln/>
        </p:spPr>
      </p:sp>
      <p:sp>
        <p:nvSpPr>
          <p:cNvPr id="108547" name="Notes Placeholder 2"/>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a:latin typeface="Arial" pitchFamily="34" charset="0"/>
                <a:cs typeface="Geneva" pitchFamily="-65" charset="0"/>
              </a:rPr>
              <a:t>SR indicates systematic review.</a:t>
            </a:r>
          </a:p>
        </p:txBody>
      </p:sp>
      <p:sp>
        <p:nvSpPr>
          <p:cNvPr id="108548" name="Slide Number Placeholder 3"/>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fld id="{4B8DD018-4298-4C87-9844-42835043DF2A}" type="slidenum">
              <a:rPr lang="en-US" altLang="en-US"/>
              <a:pPr/>
              <a:t>76</a:t>
            </a:fld>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ChangeArrowheads="1" noTextEdit="1"/>
          </p:cNvSpPr>
          <p:nvPr>
            <p:ph type="sldImg"/>
          </p:nvPr>
        </p:nvSpPr>
        <p:spPr>
          <a:ln/>
        </p:spPr>
      </p:sp>
      <p:sp>
        <p:nvSpPr>
          <p:cNvPr id="110595" name="Notes Placeholder 2"/>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a:latin typeface="Arial" pitchFamily="34" charset="0"/>
                <a:cs typeface="Geneva" pitchFamily="-65" charset="0"/>
              </a:rPr>
              <a:t>SR indicates systematic review.</a:t>
            </a:r>
          </a:p>
        </p:txBody>
      </p:sp>
      <p:sp>
        <p:nvSpPr>
          <p:cNvPr id="110596" name="Slide Number Placeholder 3"/>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fld id="{806F02B1-0C1C-448B-8952-D529BA714807}" type="slidenum">
              <a:rPr lang="en-US" altLang="en-US"/>
              <a:pPr/>
              <a:t>77</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ChangeArrowheads="1" noTextEdit="1"/>
          </p:cNvSpPr>
          <p:nvPr>
            <p:ph type="sldImg"/>
          </p:nvPr>
        </p:nvSpPr>
        <p:spPr>
          <a:ln/>
        </p:spPr>
      </p:sp>
      <p:sp>
        <p:nvSpPr>
          <p:cNvPr id="34819" name="Notes Placeholder 2"/>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dirty="0">
                <a:latin typeface="Arial" pitchFamily="34" charset="0"/>
                <a:cs typeface="Geneva" pitchFamily="-65" charset="0"/>
              </a:rPr>
              <a:t>Colors correspond to Class of Recommendation in Table 1. </a:t>
            </a:r>
          </a:p>
          <a:p>
            <a:r>
              <a:rPr lang="en-US" altLang="en-US" dirty="0">
                <a:latin typeface="Arial" pitchFamily="34" charset="0"/>
                <a:cs typeface="Geneva" pitchFamily="-65" charset="0"/>
              </a:rPr>
              <a:t>See Section 4 for discussion. </a:t>
            </a:r>
          </a:p>
          <a:p>
            <a:r>
              <a:rPr lang="en-US" altLang="en-US" dirty="0">
                <a:latin typeface="Arial" pitchFamily="34" charset="0"/>
                <a:cs typeface="Geneva" pitchFamily="-65" charset="0"/>
              </a:rPr>
              <a:t>Dashed lines indicate possible optional strategies based on the specific clinical situation.*Sinus bradycardia, ectopic atrial rhythm, junctional rhythm, sinus pause.</a:t>
            </a:r>
          </a:p>
          <a:p>
            <a:r>
              <a:rPr lang="en-US" altLang="en-US" dirty="0">
                <a:latin typeface="Arial" pitchFamily="34" charset="0"/>
                <a:cs typeface="Geneva" pitchFamily="-65" charset="0"/>
              </a:rPr>
              <a:t>†Refer to Section 4.3.2., Figure 2.</a:t>
            </a:r>
          </a:p>
          <a:p>
            <a:r>
              <a:rPr lang="en-US" altLang="en-US" dirty="0">
                <a:latin typeface="Arial" pitchFamily="34" charset="0"/>
                <a:cs typeface="Geneva" pitchFamily="-65" charset="0"/>
              </a:rPr>
              <a:t>‡Refer to Section 4.3.2., Figure 3.</a:t>
            </a:r>
          </a:p>
          <a:p>
            <a:r>
              <a:rPr lang="en-US" altLang="en-US" dirty="0">
                <a:latin typeface="Arial" pitchFamily="34" charset="0"/>
                <a:cs typeface="Geneva" pitchFamily="-65" charset="0"/>
              </a:rPr>
              <a:t>§ Refer to Section 7.4., Figure 8.</a:t>
            </a:r>
          </a:p>
          <a:p>
            <a:r>
              <a:rPr lang="en-US" altLang="en-US" dirty="0">
                <a:latin typeface="Arial" pitchFamily="34" charset="0"/>
                <a:cs typeface="Geneva" pitchFamily="-65" charset="0"/>
              </a:rPr>
              <a:t>║ Monitor choice based on the frequency of symptoms.</a:t>
            </a:r>
          </a:p>
          <a:p>
            <a:r>
              <a:rPr lang="en-US" altLang="en-US" dirty="0">
                <a:latin typeface="Arial" pitchFamily="34" charset="0"/>
                <a:cs typeface="Geneva" pitchFamily="-65" charset="0"/>
              </a:rPr>
              <a:t>AV indicates atrioventricular; and ECG, electrocardiogram/electrocardiographic.</a:t>
            </a:r>
          </a:p>
        </p:txBody>
      </p:sp>
      <p:sp>
        <p:nvSpPr>
          <p:cNvPr id="34820" name="Slide Number Placeholder 3"/>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fld id="{DE3CE6CA-5272-4CC7-90F6-17721BC4C04F}" type="slidenum">
              <a:rPr lang="en-US" altLang="en-US"/>
              <a:pPr/>
              <a:t>18</a:t>
            </a:fld>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ChangeArrowheads="1" noTextEdit="1"/>
          </p:cNvSpPr>
          <p:nvPr>
            <p:ph type="sldImg"/>
          </p:nvPr>
        </p:nvSpPr>
        <p:spPr>
          <a:ln/>
        </p:spPr>
      </p:sp>
      <p:sp>
        <p:nvSpPr>
          <p:cNvPr id="112643" name="Notes Placeholder 2"/>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dirty="0">
                <a:latin typeface="Arial" pitchFamily="34" charset="0"/>
                <a:cs typeface="Geneva" pitchFamily="-65" charset="0"/>
              </a:rPr>
              <a:t>Colors correspond to Class of Recommendation in Table 1.</a:t>
            </a:r>
          </a:p>
          <a:p>
            <a:r>
              <a:rPr lang="en-US" altLang="en-US" dirty="0">
                <a:latin typeface="Arial" pitchFamily="34" charset="0"/>
                <a:cs typeface="Geneva" pitchFamily="-65" charset="0"/>
              </a:rPr>
              <a:t>See Section 7.4. for discussion.</a:t>
            </a:r>
          </a:p>
          <a:p>
            <a:r>
              <a:rPr lang="en-US" altLang="en-US" dirty="0">
                <a:latin typeface="Arial" pitchFamily="34" charset="0"/>
                <a:cs typeface="Geneva" pitchFamily="-65" charset="0"/>
              </a:rPr>
              <a:t>*Refer to Section 7.5., Figure 9.</a:t>
            </a:r>
          </a:p>
          <a:p>
            <a:r>
              <a:rPr lang="en-US" altLang="en-US" dirty="0">
                <a:latin typeface="Arial" pitchFamily="34" charset="0"/>
                <a:cs typeface="Geneva" pitchFamily="-65" charset="0"/>
              </a:rPr>
              <a:t>†Advanced imaging could include magnetic resonance imaging, computed tomography, or transesophageal echocardiography.</a:t>
            </a:r>
          </a:p>
          <a:p>
            <a:r>
              <a:rPr lang="en-US" altLang="en-US" dirty="0">
                <a:latin typeface="Arial" pitchFamily="34" charset="0"/>
                <a:cs typeface="Geneva" pitchFamily="-65" charset="0"/>
              </a:rPr>
              <a:t>‡Monitor choice based on the frequency of symptoms.</a:t>
            </a:r>
          </a:p>
          <a:p>
            <a:r>
              <a:rPr lang="en-US" altLang="en-US" dirty="0">
                <a:latin typeface="Arial" pitchFamily="34" charset="0"/>
                <a:cs typeface="Geneva" pitchFamily="-65" charset="0"/>
              </a:rPr>
              <a:t>§Extensive conduction disease (e.g., first-degree atrioventricular block combined with LBBB).</a:t>
            </a:r>
          </a:p>
          <a:p>
            <a:r>
              <a:rPr lang="en-US" altLang="en-US" dirty="0">
                <a:latin typeface="Arial" pitchFamily="34" charset="0"/>
                <a:cs typeface="Geneva" pitchFamily="-65" charset="0"/>
              </a:rPr>
              <a:t>ACHD indicates adult congenital heart disease; CM, cardiomyopathy; ECG, electrocardiogram/electrocardiographic; LBBB, left bundle branch block; and RBBB, right bundle branch block.</a:t>
            </a:r>
          </a:p>
        </p:txBody>
      </p:sp>
      <p:sp>
        <p:nvSpPr>
          <p:cNvPr id="112644" name="Slide Number Placeholder 3"/>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fld id="{CD3038E8-DE7C-4E47-A6EF-E15333A01420}" type="slidenum">
              <a:rPr lang="en-US" altLang="en-US"/>
              <a:pPr/>
              <a:t>78</a:t>
            </a:fld>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ChangeArrowheads="1" noTextEdit="1"/>
          </p:cNvSpPr>
          <p:nvPr>
            <p:ph type="sldImg"/>
          </p:nvPr>
        </p:nvSpPr>
        <p:spPr>
          <a:ln/>
        </p:spPr>
      </p:sp>
      <p:sp>
        <p:nvSpPr>
          <p:cNvPr id="114691" name="Notes Placeholder 2"/>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a:latin typeface="Arial" pitchFamily="34" charset="0"/>
                <a:cs typeface="Geneva" pitchFamily="-65" charset="0"/>
              </a:rPr>
              <a:t>SR indicates systematic review.</a:t>
            </a:r>
          </a:p>
        </p:txBody>
      </p:sp>
      <p:sp>
        <p:nvSpPr>
          <p:cNvPr id="114692" name="Slide Number Placeholder 3"/>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fld id="{407950A7-5FDC-425B-BFAA-8C7002550472}" type="slidenum">
              <a:rPr lang="en-US" altLang="en-US"/>
              <a:pPr/>
              <a:t>79</a:t>
            </a:fld>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ChangeArrowheads="1" noTextEdit="1"/>
          </p:cNvSpPr>
          <p:nvPr>
            <p:ph type="sldImg"/>
          </p:nvPr>
        </p:nvSpPr>
        <p:spPr>
          <a:ln/>
        </p:spPr>
      </p:sp>
      <p:sp>
        <p:nvSpPr>
          <p:cNvPr id="116739" name="Notes Placeholder 2"/>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a:latin typeface="Arial" pitchFamily="34" charset="0"/>
                <a:cs typeface="Geneva" pitchFamily="-65" charset="0"/>
              </a:rPr>
              <a:t>SR indicates systematic review.</a:t>
            </a:r>
          </a:p>
        </p:txBody>
      </p:sp>
      <p:sp>
        <p:nvSpPr>
          <p:cNvPr id="116740" name="Slide Number Placeholder 3"/>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fld id="{744BD690-2D6B-41FB-AA7F-10A8528ABCB6}" type="slidenum">
              <a:rPr lang="en-US" altLang="en-US"/>
              <a:pPr/>
              <a:t>80</a:t>
            </a:fld>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ChangeArrowheads="1" noTextEdit="1"/>
          </p:cNvSpPr>
          <p:nvPr>
            <p:ph type="sldImg"/>
          </p:nvPr>
        </p:nvSpPr>
        <p:spPr>
          <a:ln/>
        </p:spPr>
      </p:sp>
      <p:sp>
        <p:nvSpPr>
          <p:cNvPr id="118787" name="Notes Placeholder 2"/>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a:latin typeface="Arial" pitchFamily="34" charset="0"/>
                <a:cs typeface="Geneva" pitchFamily="-65" charset="0"/>
              </a:rPr>
              <a:t>SR indicates systematic review.</a:t>
            </a:r>
          </a:p>
        </p:txBody>
      </p:sp>
      <p:sp>
        <p:nvSpPr>
          <p:cNvPr id="118788" name="Slide Number Placeholder 3"/>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fld id="{66CDB313-1291-4D5C-AF26-C818243A4B18}" type="slidenum">
              <a:rPr lang="en-US" altLang="en-US"/>
              <a:pPr/>
              <a:t>81</a:t>
            </a:fld>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ChangeArrowheads="1" noTextEdit="1"/>
          </p:cNvSpPr>
          <p:nvPr>
            <p:ph type="sldImg"/>
          </p:nvPr>
        </p:nvSpPr>
        <p:spPr>
          <a:ln/>
        </p:spPr>
      </p:sp>
      <p:sp>
        <p:nvSpPr>
          <p:cNvPr id="120835" name="Notes Placeholder 2"/>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dirty="0">
                <a:latin typeface="Arial" pitchFamily="34" charset="0"/>
                <a:cs typeface="Geneva" pitchFamily="-65" charset="0"/>
              </a:rPr>
              <a:t>Colors correspond to Class of Recommendation in Table 1.</a:t>
            </a:r>
          </a:p>
          <a:p>
            <a:r>
              <a:rPr lang="en-US" altLang="en-US" dirty="0">
                <a:latin typeface="Arial" pitchFamily="34" charset="0"/>
                <a:cs typeface="Geneva" pitchFamily="-65" charset="0"/>
              </a:rPr>
              <a:t>*For severe first-degree atrioventricular block or first-degree atrioventricular  block with an accompanying neuromuscular disease, also refer to Section 6.4., Figure 7, the atrioventricular block algorithm. </a:t>
            </a:r>
          </a:p>
          <a:p>
            <a:r>
              <a:rPr lang="en-US" altLang="en-US" dirty="0">
                <a:latin typeface="Arial" pitchFamily="34" charset="0"/>
                <a:cs typeface="Geneva" pitchFamily="-65" charset="0"/>
              </a:rPr>
              <a:t>†See Section 4.3.2., Figure 3. </a:t>
            </a:r>
          </a:p>
          <a:p>
            <a:r>
              <a:rPr lang="en-US" altLang="en-US" dirty="0">
                <a:latin typeface="Arial" pitchFamily="34" charset="0"/>
                <a:cs typeface="Geneva" pitchFamily="-65" charset="0"/>
              </a:rPr>
              <a:t>AV indicates atrioventricular; BBB, bundle branch block; HF, heart failure; LBBB, left bundle branch block; and LVEF, left ventricular ejection fraction.</a:t>
            </a:r>
          </a:p>
        </p:txBody>
      </p:sp>
      <p:sp>
        <p:nvSpPr>
          <p:cNvPr id="120836" name="Slide Number Placeholder 3"/>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fld id="{FC6F3D9B-9B59-42ED-852A-96D314DBC80D}" type="slidenum">
              <a:rPr lang="en-US" altLang="en-US"/>
              <a:pPr/>
              <a:t>82</a:t>
            </a:fld>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ChangeArrowheads="1" noTextEdit="1"/>
          </p:cNvSpPr>
          <p:nvPr>
            <p:ph type="sldImg"/>
          </p:nvPr>
        </p:nvSpPr>
        <p:spPr>
          <a:ln/>
        </p:spPr>
      </p:sp>
      <p:sp>
        <p:nvSpPr>
          <p:cNvPr id="124931" name="Notes Placeholder 2"/>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a:latin typeface="Arial" pitchFamily="34" charset="0"/>
                <a:cs typeface="Geneva" pitchFamily="-65" charset="0"/>
              </a:rPr>
              <a:t>SR indicates systematic review.</a:t>
            </a:r>
          </a:p>
        </p:txBody>
      </p:sp>
      <p:sp>
        <p:nvSpPr>
          <p:cNvPr id="124932" name="Slide Number Placeholder 3"/>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fld id="{114F11EF-B024-48C6-8DDA-9D234083FE9B}" type="slidenum">
              <a:rPr lang="en-US" altLang="en-US"/>
              <a:pPr/>
              <a:t>85</a:t>
            </a:fld>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ChangeArrowheads="1" noTextEdit="1"/>
          </p:cNvSpPr>
          <p:nvPr>
            <p:ph type="sldImg"/>
          </p:nvPr>
        </p:nvSpPr>
        <p:spPr>
          <a:ln/>
        </p:spPr>
      </p:sp>
      <p:sp>
        <p:nvSpPr>
          <p:cNvPr id="126979" name="Notes Placeholder 2"/>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a:latin typeface="Arial" pitchFamily="34" charset="0"/>
                <a:cs typeface="Geneva" pitchFamily="-65" charset="0"/>
              </a:rPr>
              <a:t>SR indicates systematic review.</a:t>
            </a:r>
          </a:p>
        </p:txBody>
      </p:sp>
      <p:sp>
        <p:nvSpPr>
          <p:cNvPr id="126980" name="Slide Number Placeholder 3"/>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fld id="{E16AC25C-9287-4643-B1A7-D26170DCA57D}" type="slidenum">
              <a:rPr lang="en-US" altLang="en-US"/>
              <a:pPr/>
              <a:t>86</a:t>
            </a:fld>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ChangeArrowheads="1" noTextEdit="1"/>
          </p:cNvSpPr>
          <p:nvPr>
            <p:ph type="sldImg"/>
          </p:nvPr>
        </p:nvSpPr>
        <p:spPr>
          <a:ln/>
        </p:spPr>
      </p:sp>
      <p:sp>
        <p:nvSpPr>
          <p:cNvPr id="129027" name="Notes Placeholder 2"/>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a:latin typeface="Arial" pitchFamily="34" charset="0"/>
                <a:cs typeface="Geneva" pitchFamily="-65" charset="0"/>
              </a:rPr>
              <a:t>SR indicates systematic review.</a:t>
            </a:r>
          </a:p>
        </p:txBody>
      </p:sp>
      <p:sp>
        <p:nvSpPr>
          <p:cNvPr id="129028" name="Slide Number Placeholder 3"/>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fld id="{2237C4F5-370F-41BE-8430-0F20082E1E98}" type="slidenum">
              <a:rPr lang="en-US" altLang="en-US"/>
              <a:pPr/>
              <a:t>87</a:t>
            </a:fld>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ChangeArrowheads="1" noTextEdit="1"/>
          </p:cNvSpPr>
          <p:nvPr>
            <p:ph type="sldImg"/>
          </p:nvPr>
        </p:nvSpPr>
        <p:spPr>
          <a:ln/>
        </p:spPr>
      </p:sp>
      <p:sp>
        <p:nvSpPr>
          <p:cNvPr id="131075" name="Notes Placeholder 2"/>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a:latin typeface="Arial" pitchFamily="34" charset="0"/>
                <a:cs typeface="Geneva" pitchFamily="-65" charset="0"/>
              </a:rPr>
              <a:t>SR indicates systematic review.</a:t>
            </a:r>
          </a:p>
        </p:txBody>
      </p:sp>
      <p:sp>
        <p:nvSpPr>
          <p:cNvPr id="131076" name="Slide Number Placeholder 3"/>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fld id="{91742E3E-699D-47E1-9D29-4A6FFB5CCE75}" type="slidenum">
              <a:rPr lang="en-US" altLang="en-US"/>
              <a:pPr/>
              <a:t>88</a:t>
            </a:fld>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ChangeArrowheads="1" noTextEdit="1"/>
          </p:cNvSpPr>
          <p:nvPr>
            <p:ph type="sldImg"/>
          </p:nvPr>
        </p:nvSpPr>
        <p:spPr>
          <a:ln/>
        </p:spPr>
      </p:sp>
      <p:sp>
        <p:nvSpPr>
          <p:cNvPr id="133123" name="Notes Placeholder 2"/>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a:latin typeface="Arial" pitchFamily="34" charset="0"/>
                <a:cs typeface="Geneva" pitchFamily="-65" charset="0"/>
              </a:rPr>
              <a:t>SR indicates systematic review.</a:t>
            </a:r>
          </a:p>
        </p:txBody>
      </p:sp>
      <p:sp>
        <p:nvSpPr>
          <p:cNvPr id="133124" name="Slide Number Placeholder 3"/>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fld id="{D188D777-8066-4FBF-9028-F3412B344708}" type="slidenum">
              <a:rPr lang="en-US" altLang="en-US"/>
              <a:pPr/>
              <a:t>89</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ChangeArrowheads="1" noTextEdit="1"/>
          </p:cNvSpPr>
          <p:nvPr>
            <p:ph type="sldImg"/>
          </p:nvPr>
        </p:nvSpPr>
        <p:spPr>
          <a:ln/>
        </p:spPr>
      </p:sp>
      <p:sp>
        <p:nvSpPr>
          <p:cNvPr id="36867" name="Notes Placeholder 2"/>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dirty="0">
                <a:latin typeface="Arial" pitchFamily="34" charset="0"/>
                <a:cs typeface="Geneva" pitchFamily="-65" charset="0"/>
              </a:rPr>
              <a:t>Colors correspond to Class of Recommendation in Table 1. </a:t>
            </a:r>
          </a:p>
          <a:p>
            <a:r>
              <a:rPr lang="en-US" altLang="en-US" dirty="0">
                <a:latin typeface="Arial" pitchFamily="34" charset="0"/>
                <a:cs typeface="Geneva" pitchFamily="-65" charset="0"/>
              </a:rPr>
              <a:t>See Section 4 for discussion. </a:t>
            </a:r>
          </a:p>
          <a:p>
            <a:r>
              <a:rPr lang="en-US" altLang="en-US" dirty="0">
                <a:latin typeface="Arial" pitchFamily="34" charset="0"/>
                <a:cs typeface="Geneva" pitchFamily="-65" charset="0"/>
              </a:rPr>
              <a:t>*Sinus pauses, sinus bradycardia, junctional rhythm, ectopic atrial rhythm (all with heart rates &lt;50 bpm) while awake.</a:t>
            </a:r>
          </a:p>
          <a:p>
            <a:r>
              <a:rPr lang="en-US" altLang="en-US" dirty="0">
                <a:latin typeface="Arial" pitchFamily="34" charset="0"/>
                <a:cs typeface="Geneva" pitchFamily="-65" charset="0"/>
              </a:rPr>
              <a:t>†The electrophysiology test should not be done primarily for sinus node dysfunction. If electrophysiology testing is being performed for another reason (e.g., risk stratification for sudden cardiac death), evaluation of sinus node function may be useful to help inform whether an atrial lead for atrial pacing would have potential benefits.</a:t>
            </a:r>
          </a:p>
          <a:p>
            <a:r>
              <a:rPr lang="en-US" altLang="en-US" dirty="0">
                <a:latin typeface="Arial" pitchFamily="34" charset="0"/>
                <a:cs typeface="Geneva" pitchFamily="-65" charset="0"/>
              </a:rPr>
              <a:t>‡Refer to Section 5.5.4.1., Figure 6.</a:t>
            </a:r>
          </a:p>
          <a:p>
            <a:r>
              <a:rPr lang="en-US" altLang="en-US" dirty="0">
                <a:latin typeface="Arial" pitchFamily="34" charset="0"/>
                <a:cs typeface="Geneva" pitchFamily="-65" charset="0"/>
              </a:rPr>
              <a:t>ACHD indicates adult congenital heart disease; CM, cardiomyopathy; and ECG, electrocardiogram/electrocardiographic.</a:t>
            </a:r>
          </a:p>
          <a:p>
            <a:endParaRPr lang="en-US" altLang="en-US" dirty="0">
              <a:latin typeface="Arial" pitchFamily="34" charset="0"/>
              <a:cs typeface="Geneva" pitchFamily="-65" charset="0"/>
            </a:endParaRPr>
          </a:p>
        </p:txBody>
      </p:sp>
      <p:sp>
        <p:nvSpPr>
          <p:cNvPr id="36868" name="Slide Number Placeholder 3"/>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fld id="{3F9E2B60-0E8E-4FE9-94B5-C1596A367EDD}" type="slidenum">
              <a:rPr lang="en-US" altLang="en-US"/>
              <a:pPr/>
              <a:t>19</a:t>
            </a:fld>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ChangeArrowheads="1" noTextEdit="1"/>
          </p:cNvSpPr>
          <p:nvPr>
            <p:ph type="sldImg"/>
          </p:nvPr>
        </p:nvSpPr>
        <p:spPr>
          <a:ln/>
        </p:spPr>
      </p:sp>
      <p:sp>
        <p:nvSpPr>
          <p:cNvPr id="135171" name="Notes Placeholder 2"/>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a:latin typeface="Arial" pitchFamily="34" charset="0"/>
                <a:cs typeface="Geneva" pitchFamily="-65" charset="0"/>
              </a:rPr>
              <a:t>SR indicates systematic review.</a:t>
            </a:r>
          </a:p>
        </p:txBody>
      </p:sp>
      <p:sp>
        <p:nvSpPr>
          <p:cNvPr id="135172" name="Slide Number Placeholder 3"/>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fld id="{4485B454-1905-44F1-90D5-2D9FF6E9500A}" type="slidenum">
              <a:rPr lang="en-US" altLang="en-US"/>
              <a:pPr/>
              <a:t>90</a:t>
            </a:fld>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ChangeArrowheads="1" noTextEdit="1"/>
          </p:cNvSpPr>
          <p:nvPr>
            <p:ph type="sldImg"/>
          </p:nvPr>
        </p:nvSpPr>
        <p:spPr>
          <a:ln/>
        </p:spPr>
      </p:sp>
      <p:sp>
        <p:nvSpPr>
          <p:cNvPr id="137219" name="Notes Placeholder 2"/>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a:latin typeface="Arial" pitchFamily="34" charset="0"/>
                <a:cs typeface="Geneva" pitchFamily="-65" charset="0"/>
              </a:rPr>
              <a:t>SR indicates systematic review.</a:t>
            </a:r>
          </a:p>
        </p:txBody>
      </p:sp>
      <p:sp>
        <p:nvSpPr>
          <p:cNvPr id="137220" name="Slide Number Placeholder 3"/>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fld id="{6C075E59-04AD-457C-9DE5-811F425EB78A}" type="slidenum">
              <a:rPr lang="en-US" altLang="en-US"/>
              <a:pPr/>
              <a:t>91</a:t>
            </a:fld>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ChangeArrowheads="1" noTextEdit="1"/>
          </p:cNvSpPr>
          <p:nvPr>
            <p:ph type="sldImg"/>
          </p:nvPr>
        </p:nvSpPr>
        <p:spPr>
          <a:ln/>
        </p:spPr>
      </p:sp>
      <p:sp>
        <p:nvSpPr>
          <p:cNvPr id="139267" name="Notes Placeholder 2"/>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a:latin typeface="Arial" pitchFamily="34" charset="0"/>
                <a:cs typeface="Geneva" pitchFamily="-65" charset="0"/>
              </a:rPr>
              <a:t>SR indicates systematic review.</a:t>
            </a:r>
          </a:p>
        </p:txBody>
      </p:sp>
      <p:sp>
        <p:nvSpPr>
          <p:cNvPr id="139268" name="Slide Number Placeholder 3"/>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fld id="{91B50E26-BA9E-4B75-A605-779127A46950}" type="slidenum">
              <a:rPr lang="en-US" altLang="en-US"/>
              <a:pPr/>
              <a:t>92</a:t>
            </a:fld>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ChangeArrowheads="1" noTextEdit="1"/>
          </p:cNvSpPr>
          <p:nvPr>
            <p:ph type="sldImg"/>
          </p:nvPr>
        </p:nvSpPr>
        <p:spPr>
          <a:ln/>
        </p:spPr>
      </p:sp>
      <p:sp>
        <p:nvSpPr>
          <p:cNvPr id="141315" name="Notes Placeholder 2"/>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a:latin typeface="Arial" pitchFamily="34" charset="0"/>
                <a:cs typeface="Geneva" pitchFamily="-65" charset="0"/>
              </a:rPr>
              <a:t>SR indicates systematic review.</a:t>
            </a:r>
          </a:p>
        </p:txBody>
      </p:sp>
      <p:sp>
        <p:nvSpPr>
          <p:cNvPr id="141316" name="Slide Number Placeholder 3"/>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fld id="{528811FD-5FA3-44AF-9EF5-1384F9E0B1A4}" type="slidenum">
              <a:rPr lang="en-US" altLang="en-US"/>
              <a:pPr/>
              <a:t>93</a:t>
            </a:fld>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ChangeArrowheads="1" noTextEdit="1"/>
          </p:cNvSpPr>
          <p:nvPr>
            <p:ph type="sldImg"/>
          </p:nvPr>
        </p:nvSpPr>
        <p:spPr>
          <a:ln/>
        </p:spPr>
      </p:sp>
      <p:sp>
        <p:nvSpPr>
          <p:cNvPr id="143363" name="Notes Placeholder 2"/>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a:latin typeface="Arial" pitchFamily="34" charset="0"/>
                <a:cs typeface="Geneva" pitchFamily="-65" charset="0"/>
              </a:rPr>
              <a:t>SR indicates systematic review.</a:t>
            </a:r>
          </a:p>
        </p:txBody>
      </p:sp>
      <p:sp>
        <p:nvSpPr>
          <p:cNvPr id="143364" name="Slide Number Placeholder 3"/>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fld id="{72DC692F-9D83-4241-A1B2-B2A03C6B82E5}" type="slidenum">
              <a:rPr lang="en-US" altLang="en-US"/>
              <a:pPr/>
              <a:t>94</a:t>
            </a:fld>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ChangeArrowheads="1" noTextEdit="1"/>
          </p:cNvSpPr>
          <p:nvPr>
            <p:ph type="sldImg"/>
          </p:nvPr>
        </p:nvSpPr>
        <p:spPr>
          <a:ln/>
        </p:spPr>
      </p:sp>
      <p:sp>
        <p:nvSpPr>
          <p:cNvPr id="145411" name="Notes Placeholder 2"/>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a:latin typeface="Arial" pitchFamily="34" charset="0"/>
                <a:cs typeface="Geneva" pitchFamily="-65" charset="0"/>
              </a:rPr>
              <a:t>SR indicates systematic review.</a:t>
            </a:r>
          </a:p>
        </p:txBody>
      </p:sp>
      <p:sp>
        <p:nvSpPr>
          <p:cNvPr id="145412" name="Slide Number Placeholder 3"/>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fld id="{ACDC9388-5007-4602-B80E-72B0D0BEB7B8}" type="slidenum">
              <a:rPr lang="en-US" altLang="en-US"/>
              <a:pPr/>
              <a:t>95</a:t>
            </a:fld>
            <a:endParaRPr lang="en-US"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ChangeArrowheads="1" noTextEdit="1"/>
          </p:cNvSpPr>
          <p:nvPr>
            <p:ph type="sldImg"/>
          </p:nvPr>
        </p:nvSpPr>
        <p:spPr>
          <a:ln/>
        </p:spPr>
      </p:sp>
      <p:sp>
        <p:nvSpPr>
          <p:cNvPr id="147459" name="Notes Placeholder 2"/>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a:latin typeface="Arial" pitchFamily="34" charset="0"/>
                <a:cs typeface="Geneva" pitchFamily="-65" charset="0"/>
              </a:rPr>
              <a:t>SR indicates systematic review.</a:t>
            </a:r>
          </a:p>
        </p:txBody>
      </p:sp>
      <p:sp>
        <p:nvSpPr>
          <p:cNvPr id="147460" name="Slide Number Placeholder 3"/>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fld id="{1A630D26-FA6B-4586-9729-30BD4342C9C1}" type="slidenum">
              <a:rPr lang="en-US" altLang="en-US"/>
              <a:pPr/>
              <a:t>96</a:t>
            </a:fld>
            <a:endParaRPr lang="en-US"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ChangeArrowheads="1" noTextEdit="1"/>
          </p:cNvSpPr>
          <p:nvPr>
            <p:ph type="sldImg"/>
          </p:nvPr>
        </p:nvSpPr>
        <p:spPr>
          <a:ln/>
        </p:spPr>
      </p:sp>
      <p:sp>
        <p:nvSpPr>
          <p:cNvPr id="149507" name="Notes Placeholder 2"/>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a:latin typeface="Arial" pitchFamily="34" charset="0"/>
                <a:cs typeface="Geneva" pitchFamily="-65" charset="0"/>
              </a:rPr>
              <a:t>SR indicates systematic review.</a:t>
            </a:r>
          </a:p>
        </p:txBody>
      </p:sp>
      <p:sp>
        <p:nvSpPr>
          <p:cNvPr id="149508" name="Slide Number Placeholder 3"/>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fld id="{E323D940-9EF6-439B-AF4C-DD7D01307C3C}" type="slidenum">
              <a:rPr lang="en-US" altLang="en-US"/>
              <a:pPr/>
              <a:t>97</a:t>
            </a:fld>
            <a:endParaRPr lang="en-US"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ChangeArrowheads="1" noTextEdit="1"/>
          </p:cNvSpPr>
          <p:nvPr>
            <p:ph type="sldImg"/>
          </p:nvPr>
        </p:nvSpPr>
        <p:spPr>
          <a:ln/>
        </p:spPr>
      </p:sp>
      <p:sp>
        <p:nvSpPr>
          <p:cNvPr id="151555" name="Notes Placeholder 2"/>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a:latin typeface="Arial" pitchFamily="34" charset="0"/>
                <a:cs typeface="Geneva" pitchFamily="-65" charset="0"/>
              </a:rPr>
              <a:t>SR indicates systematic review.</a:t>
            </a:r>
          </a:p>
        </p:txBody>
      </p:sp>
      <p:sp>
        <p:nvSpPr>
          <p:cNvPr id="151556" name="Slide Number Placeholder 3"/>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fld id="{F4661B84-5EAC-4698-A23D-C45D4EC5E06A}" type="slidenum">
              <a:rPr lang="en-US" altLang="en-US"/>
              <a:pPr/>
              <a:t>98</a:t>
            </a:fld>
            <a:endParaRPr lang="en-US"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ChangeArrowheads="1" noTextEdit="1"/>
          </p:cNvSpPr>
          <p:nvPr>
            <p:ph type="sldImg"/>
          </p:nvPr>
        </p:nvSpPr>
        <p:spPr>
          <a:ln/>
        </p:spPr>
      </p:sp>
      <p:sp>
        <p:nvSpPr>
          <p:cNvPr id="157699" name="Notes Placeholder 2"/>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a:latin typeface="Arial" pitchFamily="34" charset="0"/>
                <a:cs typeface="Geneva" pitchFamily="-65" charset="0"/>
              </a:rPr>
              <a:t>SR indicates systematic review.</a:t>
            </a:r>
          </a:p>
        </p:txBody>
      </p:sp>
      <p:sp>
        <p:nvSpPr>
          <p:cNvPr id="157700" name="Slide Number Placeholder 3"/>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fld id="{2999A0DA-93C5-4C2C-A47E-BB9E70EA2AD7}" type="slidenum">
              <a:rPr lang="en-US" altLang="en-US"/>
              <a:pPr/>
              <a:t>103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ChangeArrowheads="1" noTextEdit="1"/>
          </p:cNvSpPr>
          <p:nvPr>
            <p:ph type="sldImg"/>
          </p:nvPr>
        </p:nvSpPr>
        <p:spPr>
          <a:ln/>
        </p:spPr>
      </p:sp>
      <p:sp>
        <p:nvSpPr>
          <p:cNvPr id="38915" name="Notes Placeholder 2"/>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dirty="0">
                <a:latin typeface="Arial" pitchFamily="34" charset="0"/>
                <a:cs typeface="Geneva" pitchFamily="-65" charset="0"/>
              </a:rPr>
              <a:t>Colors correspond to Class of Recommendation in Table 1.</a:t>
            </a:r>
          </a:p>
          <a:p>
            <a:r>
              <a:rPr lang="en-US" altLang="en-US" dirty="0">
                <a:latin typeface="Arial" pitchFamily="34" charset="0"/>
                <a:cs typeface="Geneva" pitchFamily="-65" charset="0"/>
              </a:rPr>
              <a:t>*Targeted Advanced Imaging—Magnetic Resonance Imaging (MRI): Amyloidosis, myocarditis, hemochromatosis, sarcoidosis, CHD, sinus of Valsalva aneurysm, aortic dissection, arrhythmogenic right ventricular cardiomyopathy; Fluoro-Deoxy-Glucose (</a:t>
            </a:r>
            <a:r>
              <a:rPr lang="en-US" altLang="en-US" dirty="0" err="1">
                <a:latin typeface="Arial" pitchFamily="34" charset="0"/>
                <a:cs typeface="Geneva" pitchFamily="-65" charset="0"/>
              </a:rPr>
              <a:t>fludeoxyglucose</a:t>
            </a:r>
            <a:r>
              <a:rPr lang="en-US" altLang="en-US" dirty="0">
                <a:latin typeface="Arial" pitchFamily="34" charset="0"/>
                <a:cs typeface="Geneva" pitchFamily="-65" charset="0"/>
              </a:rPr>
              <a:t>)-Positron Emission Tomography (FDG PET): sarcoidosis; 99m Technetium Pyrophosphate (Tc PYP) or 99m Technetium 3,3-Diphosphono-1,2-Propanodicarboxylic Acid (TC-DPD): Transthyretin (TTR) amyloidosis; Cardiac Computed Tomography (CT): CHD, sinus of Valsalva aneurysm, aortic dissection, arrhythmogenic right ventricular cardiomyopathy; Echo longitudinal strain: Amyloidosis; Transesophageal Echocardiogram (TEE): Endocarditis, sinus of Valsalva aneurysm, aortic dissection, CHD.</a:t>
            </a:r>
          </a:p>
          <a:p>
            <a:r>
              <a:rPr lang="en-US" altLang="en-US" dirty="0">
                <a:latin typeface="Arial" pitchFamily="34" charset="0"/>
                <a:cs typeface="Geneva" pitchFamily="-65" charset="0"/>
              </a:rPr>
              <a:t>†Refer to Section 6.4., Figure 7.</a:t>
            </a:r>
          </a:p>
          <a:p>
            <a:r>
              <a:rPr lang="en-US" altLang="en-US" dirty="0">
                <a:latin typeface="Arial" pitchFamily="34" charset="0"/>
                <a:cs typeface="Geneva" pitchFamily="-65" charset="0"/>
              </a:rPr>
              <a:t>‡The atrioventricular node is more likely the site of block with second-degree Mobitz type I atrioventricular block and a narrow QRS complex or severe first-degree atrioventricular block (&gt;0.30 s) with a narrow QRS complex.</a:t>
            </a:r>
          </a:p>
          <a:p>
            <a:r>
              <a:rPr lang="en-US" altLang="en-US" dirty="0">
                <a:latin typeface="Arial" pitchFamily="34" charset="0"/>
                <a:cs typeface="Geneva" pitchFamily="-65" charset="0"/>
              </a:rPr>
              <a:t>AV indicates atrioventricular; ACHD, adult congenital heart disease; CHD, congenital heart disease; and CM, cardiomyopathy.</a:t>
            </a:r>
          </a:p>
          <a:p>
            <a:endParaRPr lang="en-US" altLang="en-US" dirty="0">
              <a:latin typeface="Arial" pitchFamily="34" charset="0"/>
              <a:cs typeface="Geneva" pitchFamily="-65" charset="0"/>
            </a:endParaRPr>
          </a:p>
        </p:txBody>
      </p:sp>
      <p:sp>
        <p:nvSpPr>
          <p:cNvPr id="38916" name="Slide Number Placeholder 3"/>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fld id="{7E8A69F3-0166-43AA-AC38-2B077BB7B4DC}" type="slidenum">
              <a:rPr lang="en-US" altLang="en-US"/>
              <a:pPr/>
              <a:t>20</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2BCE43-AB3B-4CAA-8470-AFEA23C5EC4B}" type="slidenum">
              <a:rPr lang="en-US" altLang="en-US" smtClean="0"/>
              <a:pPr/>
              <a:t>27</a:t>
            </a:fld>
            <a:endParaRPr lang="en-US" altLang="en-US"/>
          </a:p>
        </p:txBody>
      </p:sp>
    </p:spTree>
    <p:extLst>
      <p:ext uri="{BB962C8B-B14F-4D97-AF65-F5344CB8AC3E}">
        <p14:creationId xmlns:p14="http://schemas.microsoft.com/office/powerpoint/2010/main" val="19514265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2BCE43-AB3B-4CAA-8470-AFEA23C5EC4B}" type="slidenum">
              <a:rPr lang="en-US" altLang="en-US" smtClean="0"/>
              <a:pPr/>
              <a:t>29</a:t>
            </a:fld>
            <a:endParaRPr lang="en-US" altLang="en-US"/>
          </a:p>
        </p:txBody>
      </p:sp>
    </p:spTree>
    <p:extLst>
      <p:ext uri="{BB962C8B-B14F-4D97-AF65-F5344CB8AC3E}">
        <p14:creationId xmlns:p14="http://schemas.microsoft.com/office/powerpoint/2010/main" val="9632797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ChangeArrowheads="1" noTextEdit="1"/>
          </p:cNvSpPr>
          <p:nvPr>
            <p:ph type="sldImg"/>
          </p:nvPr>
        </p:nvSpPr>
        <p:spPr>
          <a:ln/>
        </p:spPr>
      </p:sp>
      <p:sp>
        <p:nvSpPr>
          <p:cNvPr id="57347" name="Notes Placeholder 2"/>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dirty="0">
                <a:latin typeface="Arial" pitchFamily="34" charset="0"/>
                <a:cs typeface="Geneva" pitchFamily="-65" charset="0"/>
              </a:rPr>
              <a:t>Colors correspond to Class of Recommendation in Table 1.</a:t>
            </a:r>
          </a:p>
          <a:p>
            <a:r>
              <a:rPr lang="en-US" altLang="en-US" dirty="0">
                <a:latin typeface="Arial" pitchFamily="34" charset="0"/>
                <a:cs typeface="Geneva" pitchFamily="-65" charset="0"/>
              </a:rPr>
              <a:t>See Sections 5.3. and 6.3. for discussion.</a:t>
            </a:r>
          </a:p>
          <a:p>
            <a:r>
              <a:rPr lang="en-US" altLang="en-US" dirty="0">
                <a:latin typeface="Arial" pitchFamily="34" charset="0"/>
                <a:cs typeface="Geneva" pitchFamily="-65" charset="0"/>
              </a:rPr>
              <a:t>*Atropine should not be given in patients after heart transplant.</a:t>
            </a:r>
          </a:p>
          <a:p>
            <a:r>
              <a:rPr lang="en-US" altLang="en-US" dirty="0">
                <a:latin typeface="Arial" pitchFamily="34" charset="0"/>
                <a:cs typeface="Geneva" pitchFamily="-65" charset="0"/>
              </a:rPr>
              <a:t>†In patients with drug toxicity and severe symptoms, preparation for pacing should proceed simultaneously with pharmacologic treatment of drug toxicity.</a:t>
            </a:r>
          </a:p>
          <a:p>
            <a:r>
              <a:rPr lang="en-US" altLang="en-US" dirty="0">
                <a:latin typeface="Arial" pitchFamily="34" charset="0"/>
                <a:cs typeface="Geneva" pitchFamily="-65" charset="0"/>
              </a:rPr>
              <a:t>‡Refer to Section 5.3.3., Figure 5.</a:t>
            </a:r>
          </a:p>
          <a:p>
            <a:r>
              <a:rPr lang="en-US" altLang="en-US" dirty="0">
                <a:latin typeface="Arial" pitchFamily="34" charset="0"/>
                <a:cs typeface="Geneva" pitchFamily="-65" charset="0"/>
              </a:rPr>
              <a:t>AADs indicates antiarrhythmic drugs; AV, atrioventricular; BB, beta blocker; CCB, calcium channel blocker; COR, Class of Recommendation; ECG, electrocardiographic; H+P, history and physical examination; IMI, inferior myocardial infarction; IV, intravenous; PM, pacemaker; S/P, status post; and VS, vital signs.</a:t>
            </a:r>
          </a:p>
        </p:txBody>
      </p:sp>
      <p:sp>
        <p:nvSpPr>
          <p:cNvPr id="57348" name="Slide Number Placeholder 3"/>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fld id="{B0A7451C-9B04-4BDD-B3BB-CC0DE6574BE6}" type="slidenum">
              <a:rPr lang="en-US" altLang="en-US"/>
              <a:pPr/>
              <a:t>37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ChangeArrowheads="1" noTextEdit="1"/>
          </p:cNvSpPr>
          <p:nvPr>
            <p:ph type="sldImg"/>
          </p:nvPr>
        </p:nvSpPr>
        <p:spPr>
          <a:ln/>
        </p:spPr>
      </p:sp>
      <p:sp>
        <p:nvSpPr>
          <p:cNvPr id="60419" name="Notes Placeholder 2"/>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a:latin typeface="Arial" pitchFamily="34" charset="0"/>
                <a:cs typeface="Geneva" pitchFamily="-65" charset="0"/>
              </a:rPr>
              <a:t>*Partial list.</a:t>
            </a:r>
          </a:p>
        </p:txBody>
      </p:sp>
      <p:sp>
        <p:nvSpPr>
          <p:cNvPr id="60420" name="Slide Number Placeholder 3"/>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fld id="{39908CDD-426C-4714-A23E-05E5CA2DC99C}" type="slidenum">
              <a:rPr lang="en-US" altLang="en-US"/>
              <a:pPr/>
              <a:t>39</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ChangeArrowheads="1" noTextEdit="1"/>
          </p:cNvSpPr>
          <p:nvPr>
            <p:ph type="sldImg"/>
          </p:nvPr>
        </p:nvSpPr>
        <p:spPr>
          <a:ln/>
        </p:spPr>
      </p:sp>
      <p:sp>
        <p:nvSpPr>
          <p:cNvPr id="69635" name="Notes Placeholder 2"/>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dirty="0">
                <a:latin typeface="Arial" pitchFamily="34" charset="0"/>
                <a:cs typeface="Geneva" pitchFamily="-65" charset="0"/>
              </a:rPr>
              <a:t>Colors correspond to Class of Recommendation in Table 1.</a:t>
            </a:r>
          </a:p>
          <a:p>
            <a:r>
              <a:rPr lang="en-US" altLang="en-US" dirty="0">
                <a:latin typeface="Arial" pitchFamily="34" charset="0"/>
                <a:cs typeface="Geneva" pitchFamily="-65" charset="0"/>
              </a:rPr>
              <a:t>See Sections 5.4. and 6.3. for discussion.</a:t>
            </a:r>
          </a:p>
          <a:p>
            <a:r>
              <a:rPr lang="en-US" altLang="en-US" dirty="0">
                <a:latin typeface="Arial" pitchFamily="34" charset="0"/>
                <a:cs typeface="Geneva" pitchFamily="-65" charset="0"/>
              </a:rPr>
              <a:t>*Refer to Section 5.5.4.1., Figure 6, for chronic SND and Section 6.4., Figure 7, for chronic atrioventricular block. </a:t>
            </a:r>
          </a:p>
          <a:p>
            <a:r>
              <a:rPr lang="en-US" altLang="en-US" dirty="0">
                <a:latin typeface="Arial" pitchFamily="34" charset="0"/>
                <a:cs typeface="Geneva" pitchFamily="-65" charset="0"/>
              </a:rPr>
              <a:t>†Careful management of anesthesia to avoid or minimize the use of drugs associated with bradycardia is required.</a:t>
            </a:r>
          </a:p>
          <a:p>
            <a:endParaRPr lang="en-US" altLang="en-US" dirty="0">
              <a:latin typeface="Arial" pitchFamily="34" charset="0"/>
              <a:cs typeface="Geneva" pitchFamily="-65" charset="0"/>
            </a:endParaRPr>
          </a:p>
        </p:txBody>
      </p:sp>
      <p:sp>
        <p:nvSpPr>
          <p:cNvPr id="69636" name="Slide Number Placeholder 3"/>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fld id="{D4C1C6B1-BB11-4001-B2EF-DA45A97D0434}" type="slidenum">
              <a:rPr lang="en-US" altLang="en-US"/>
              <a:pPr/>
              <a:t>47</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4A6C1D2D-0BBF-4D53-9859-6EDCD260DF53}"/>
              </a:ext>
            </a:extLst>
          </p:cNvPr>
          <p:cNvSpPr>
            <a:spLocks noGrp="1" noChangeArrowheads="1"/>
          </p:cNvSpPr>
          <p:nvPr>
            <p:ph type="dt" sz="half" idx="10"/>
          </p:nvPr>
        </p:nvSpPr>
        <p:spPr>
          <a:xfrm>
            <a:off x="457200" y="6245225"/>
            <a:ext cx="2133600" cy="476250"/>
          </a:xfrm>
          <a:prstGeom prst="rect">
            <a:avLst/>
          </a:prstGeom>
        </p:spPr>
        <p:txBody>
          <a:bodyPr/>
          <a:lstStyle>
            <a:lvl1pPr eaLnBrk="1" hangingPunct="1">
              <a:defRPr>
                <a:ea typeface="ＭＳ Ｐゴシック" panose="020B0600070205080204" pitchFamily="34" charset="-128"/>
              </a:defRPr>
            </a:lvl1pPr>
          </a:lstStyle>
          <a:p>
            <a:pPr>
              <a:defRPr/>
            </a:pPr>
            <a:endParaRPr lang="en-US"/>
          </a:p>
        </p:txBody>
      </p:sp>
      <p:sp>
        <p:nvSpPr>
          <p:cNvPr id="5" name="Rectangle 5">
            <a:extLst>
              <a:ext uri="{FF2B5EF4-FFF2-40B4-BE49-F238E27FC236}">
                <a16:creationId xmlns:a16="http://schemas.microsoft.com/office/drawing/2014/main" id="{4EC23039-8CDD-4BA4-A585-694EA24B7F80}"/>
              </a:ext>
            </a:extLst>
          </p:cNvPr>
          <p:cNvSpPr>
            <a:spLocks noGrp="1" noChangeArrowheads="1"/>
          </p:cNvSpPr>
          <p:nvPr>
            <p:ph type="ftr" sz="quarter" idx="11"/>
          </p:nvPr>
        </p:nvSpPr>
        <p:spPr>
          <a:xfrm>
            <a:off x="3124200" y="6245225"/>
            <a:ext cx="2895600" cy="476250"/>
          </a:xfrm>
          <a:prstGeom prst="rect">
            <a:avLst/>
          </a:prstGeom>
        </p:spPr>
        <p:txBody>
          <a:bodyPr/>
          <a:lstStyle>
            <a:lvl1pPr eaLnBrk="1" hangingPunct="1">
              <a:defRPr>
                <a:ea typeface="ＭＳ Ｐゴシック" panose="020B0600070205080204" pitchFamily="34" charset="-128"/>
              </a:defRPr>
            </a:lvl1pPr>
          </a:lstStyle>
          <a:p>
            <a:pPr>
              <a:defRPr/>
            </a:pPr>
            <a:endParaRPr lang="en-US"/>
          </a:p>
        </p:txBody>
      </p:sp>
      <p:sp>
        <p:nvSpPr>
          <p:cNvPr id="6" name="Rectangle 6">
            <a:extLst>
              <a:ext uri="{FF2B5EF4-FFF2-40B4-BE49-F238E27FC236}">
                <a16:creationId xmlns:a16="http://schemas.microsoft.com/office/drawing/2014/main" id="{3127295A-02AC-4734-8785-7379042C16A0}"/>
              </a:ext>
            </a:extLst>
          </p:cNvPr>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BCB7F31D-8724-45FF-B57D-6A3754975CDE}" type="slidenum">
              <a:rPr lang="en-US" altLang="en-US"/>
              <a:pPr/>
              <a:t>‹#›</a:t>
            </a:fld>
            <a:endParaRPr lang="en-US" altLang="en-US"/>
          </a:p>
        </p:txBody>
      </p:sp>
    </p:spTree>
    <p:extLst>
      <p:ext uri="{BB962C8B-B14F-4D97-AF65-F5344CB8AC3E}">
        <p14:creationId xmlns:p14="http://schemas.microsoft.com/office/powerpoint/2010/main" val="2770297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16C40D1-B3FD-47FF-A297-DFBAD41F63D6}"/>
              </a:ext>
            </a:extLst>
          </p:cNvPr>
          <p:cNvSpPr>
            <a:spLocks noGrp="1" noChangeArrowheads="1"/>
          </p:cNvSpPr>
          <p:nvPr>
            <p:ph type="dt" sz="half" idx="10"/>
          </p:nvPr>
        </p:nvSpPr>
        <p:spPr>
          <a:xfrm>
            <a:off x="457200" y="6245225"/>
            <a:ext cx="2133600" cy="476250"/>
          </a:xfrm>
          <a:prstGeom prst="rect">
            <a:avLst/>
          </a:prstGeom>
        </p:spPr>
        <p:txBody>
          <a:bodyPr/>
          <a:lstStyle>
            <a:lvl1pPr eaLnBrk="1" hangingPunct="1">
              <a:defRPr>
                <a:ea typeface="ＭＳ Ｐゴシック" panose="020B0600070205080204" pitchFamily="34" charset="-128"/>
              </a:defRPr>
            </a:lvl1pPr>
          </a:lstStyle>
          <a:p>
            <a:pPr>
              <a:defRPr/>
            </a:pPr>
            <a:endParaRPr lang="en-US"/>
          </a:p>
        </p:txBody>
      </p:sp>
      <p:sp>
        <p:nvSpPr>
          <p:cNvPr id="5" name="Rectangle 5">
            <a:extLst>
              <a:ext uri="{FF2B5EF4-FFF2-40B4-BE49-F238E27FC236}">
                <a16:creationId xmlns:a16="http://schemas.microsoft.com/office/drawing/2014/main" id="{36189265-2DD2-4FBB-9FA7-806E02C58AD1}"/>
              </a:ext>
            </a:extLst>
          </p:cNvPr>
          <p:cNvSpPr>
            <a:spLocks noGrp="1" noChangeArrowheads="1"/>
          </p:cNvSpPr>
          <p:nvPr>
            <p:ph type="ftr" sz="quarter" idx="11"/>
          </p:nvPr>
        </p:nvSpPr>
        <p:spPr>
          <a:xfrm>
            <a:off x="3124200" y="6245225"/>
            <a:ext cx="2895600" cy="476250"/>
          </a:xfrm>
          <a:prstGeom prst="rect">
            <a:avLst/>
          </a:prstGeom>
        </p:spPr>
        <p:txBody>
          <a:bodyPr/>
          <a:lstStyle>
            <a:lvl1pPr eaLnBrk="1" hangingPunct="1">
              <a:defRPr>
                <a:ea typeface="ＭＳ Ｐゴシック" panose="020B0600070205080204" pitchFamily="34" charset="-128"/>
              </a:defRPr>
            </a:lvl1pPr>
          </a:lstStyle>
          <a:p>
            <a:pPr>
              <a:defRPr/>
            </a:pPr>
            <a:endParaRPr lang="en-US"/>
          </a:p>
        </p:txBody>
      </p:sp>
      <p:sp>
        <p:nvSpPr>
          <p:cNvPr id="6" name="Rectangle 6">
            <a:extLst>
              <a:ext uri="{FF2B5EF4-FFF2-40B4-BE49-F238E27FC236}">
                <a16:creationId xmlns:a16="http://schemas.microsoft.com/office/drawing/2014/main" id="{D3FEC7ED-B3A3-4D06-82CD-6BA79103D348}"/>
              </a:ext>
            </a:extLst>
          </p:cNvPr>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F19A3DD3-E7CF-40A0-A8F0-059795D072E0}" type="slidenum">
              <a:rPr lang="en-US" altLang="en-US"/>
              <a:pPr/>
              <a:t>‹#›</a:t>
            </a:fld>
            <a:endParaRPr lang="en-US" altLang="en-US"/>
          </a:p>
        </p:txBody>
      </p:sp>
    </p:spTree>
    <p:extLst>
      <p:ext uri="{BB962C8B-B14F-4D97-AF65-F5344CB8AC3E}">
        <p14:creationId xmlns:p14="http://schemas.microsoft.com/office/powerpoint/2010/main" val="26926080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0FA4634-E08B-400A-B6C3-DA7A7BF94E0E}"/>
              </a:ext>
            </a:extLst>
          </p:cNvPr>
          <p:cNvSpPr>
            <a:spLocks noGrp="1" noChangeArrowheads="1"/>
          </p:cNvSpPr>
          <p:nvPr>
            <p:ph type="dt" sz="half" idx="10"/>
          </p:nvPr>
        </p:nvSpPr>
        <p:spPr>
          <a:xfrm>
            <a:off x="457200" y="6245225"/>
            <a:ext cx="2133600" cy="476250"/>
          </a:xfrm>
          <a:prstGeom prst="rect">
            <a:avLst/>
          </a:prstGeom>
        </p:spPr>
        <p:txBody>
          <a:bodyPr/>
          <a:lstStyle>
            <a:lvl1pPr eaLnBrk="1" hangingPunct="1">
              <a:defRPr>
                <a:ea typeface="ＭＳ Ｐゴシック" panose="020B0600070205080204" pitchFamily="34" charset="-128"/>
              </a:defRPr>
            </a:lvl1pPr>
          </a:lstStyle>
          <a:p>
            <a:pPr>
              <a:defRPr/>
            </a:pPr>
            <a:endParaRPr lang="en-US"/>
          </a:p>
        </p:txBody>
      </p:sp>
      <p:sp>
        <p:nvSpPr>
          <p:cNvPr id="5" name="Rectangle 5">
            <a:extLst>
              <a:ext uri="{FF2B5EF4-FFF2-40B4-BE49-F238E27FC236}">
                <a16:creationId xmlns:a16="http://schemas.microsoft.com/office/drawing/2014/main" id="{8382B32A-698B-4512-8428-28DF2BE0A593}"/>
              </a:ext>
            </a:extLst>
          </p:cNvPr>
          <p:cNvSpPr>
            <a:spLocks noGrp="1" noChangeArrowheads="1"/>
          </p:cNvSpPr>
          <p:nvPr>
            <p:ph type="ftr" sz="quarter" idx="11"/>
          </p:nvPr>
        </p:nvSpPr>
        <p:spPr>
          <a:xfrm>
            <a:off x="3124200" y="6245225"/>
            <a:ext cx="2895600" cy="476250"/>
          </a:xfrm>
          <a:prstGeom prst="rect">
            <a:avLst/>
          </a:prstGeom>
        </p:spPr>
        <p:txBody>
          <a:bodyPr/>
          <a:lstStyle>
            <a:lvl1pPr eaLnBrk="1" hangingPunct="1">
              <a:defRPr>
                <a:ea typeface="ＭＳ Ｐゴシック" panose="020B0600070205080204" pitchFamily="34" charset="-128"/>
              </a:defRPr>
            </a:lvl1pPr>
          </a:lstStyle>
          <a:p>
            <a:pPr>
              <a:defRPr/>
            </a:pPr>
            <a:endParaRPr lang="en-US"/>
          </a:p>
        </p:txBody>
      </p:sp>
      <p:sp>
        <p:nvSpPr>
          <p:cNvPr id="6" name="Rectangle 6">
            <a:extLst>
              <a:ext uri="{FF2B5EF4-FFF2-40B4-BE49-F238E27FC236}">
                <a16:creationId xmlns:a16="http://schemas.microsoft.com/office/drawing/2014/main" id="{59232199-B026-470E-A9A0-90DC963476AC}"/>
              </a:ext>
            </a:extLst>
          </p:cNvPr>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9C40D806-32DD-4E19-9EF2-E78FE1CB188A}" type="slidenum">
              <a:rPr lang="en-US" altLang="en-US"/>
              <a:pPr/>
              <a:t>‹#›</a:t>
            </a:fld>
            <a:endParaRPr lang="en-US" altLang="en-US"/>
          </a:p>
        </p:txBody>
      </p:sp>
    </p:spTree>
    <p:extLst>
      <p:ext uri="{BB962C8B-B14F-4D97-AF65-F5344CB8AC3E}">
        <p14:creationId xmlns:p14="http://schemas.microsoft.com/office/powerpoint/2010/main" val="3253950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29F89DF-3DC7-49C0-BD4E-D5C2DA22851C}"/>
              </a:ext>
            </a:extLst>
          </p:cNvPr>
          <p:cNvSpPr>
            <a:spLocks noGrp="1" noChangeArrowheads="1"/>
          </p:cNvSpPr>
          <p:nvPr>
            <p:ph type="dt" sz="half" idx="10"/>
          </p:nvPr>
        </p:nvSpPr>
        <p:spPr>
          <a:xfrm>
            <a:off x="457200" y="6245225"/>
            <a:ext cx="2133600" cy="476250"/>
          </a:xfrm>
          <a:prstGeom prst="rect">
            <a:avLst/>
          </a:prstGeom>
        </p:spPr>
        <p:txBody>
          <a:bodyPr/>
          <a:lstStyle>
            <a:lvl1pPr eaLnBrk="1" hangingPunct="1">
              <a:defRPr>
                <a:ea typeface="ＭＳ Ｐゴシック" panose="020B0600070205080204" pitchFamily="34" charset="-128"/>
              </a:defRPr>
            </a:lvl1pPr>
          </a:lstStyle>
          <a:p>
            <a:pPr>
              <a:defRPr/>
            </a:pPr>
            <a:endParaRPr lang="en-US"/>
          </a:p>
        </p:txBody>
      </p:sp>
      <p:sp>
        <p:nvSpPr>
          <p:cNvPr id="5" name="Rectangle 5">
            <a:extLst>
              <a:ext uri="{FF2B5EF4-FFF2-40B4-BE49-F238E27FC236}">
                <a16:creationId xmlns:a16="http://schemas.microsoft.com/office/drawing/2014/main" id="{CC831577-1441-4B21-8425-FFCB4CCA6640}"/>
              </a:ext>
            </a:extLst>
          </p:cNvPr>
          <p:cNvSpPr>
            <a:spLocks noGrp="1" noChangeArrowheads="1"/>
          </p:cNvSpPr>
          <p:nvPr>
            <p:ph type="ftr" sz="quarter" idx="11"/>
          </p:nvPr>
        </p:nvSpPr>
        <p:spPr>
          <a:xfrm>
            <a:off x="3124200" y="6245225"/>
            <a:ext cx="2895600" cy="476250"/>
          </a:xfrm>
          <a:prstGeom prst="rect">
            <a:avLst/>
          </a:prstGeom>
        </p:spPr>
        <p:txBody>
          <a:bodyPr/>
          <a:lstStyle>
            <a:lvl1pPr eaLnBrk="1" hangingPunct="1">
              <a:defRPr>
                <a:ea typeface="ＭＳ Ｐゴシック" panose="020B0600070205080204" pitchFamily="34" charset="-128"/>
              </a:defRPr>
            </a:lvl1pPr>
          </a:lstStyle>
          <a:p>
            <a:pPr>
              <a:defRPr/>
            </a:pPr>
            <a:endParaRPr lang="en-US"/>
          </a:p>
        </p:txBody>
      </p:sp>
      <p:sp>
        <p:nvSpPr>
          <p:cNvPr id="6" name="Rectangle 6">
            <a:extLst>
              <a:ext uri="{FF2B5EF4-FFF2-40B4-BE49-F238E27FC236}">
                <a16:creationId xmlns:a16="http://schemas.microsoft.com/office/drawing/2014/main" id="{398602D5-855F-4D65-B39F-5B669293E24A}"/>
              </a:ext>
            </a:extLst>
          </p:cNvPr>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82B6AF9B-4363-4838-AE7C-3AB394B4B063}" type="slidenum">
              <a:rPr lang="en-US" altLang="en-US"/>
              <a:pPr/>
              <a:t>‹#›</a:t>
            </a:fld>
            <a:endParaRPr lang="en-US" altLang="en-US"/>
          </a:p>
        </p:txBody>
      </p:sp>
    </p:spTree>
    <p:extLst>
      <p:ext uri="{BB962C8B-B14F-4D97-AF65-F5344CB8AC3E}">
        <p14:creationId xmlns:p14="http://schemas.microsoft.com/office/powerpoint/2010/main" val="9323221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5E8ED55A-7939-445D-B118-0D1BB4C5D243}"/>
              </a:ext>
            </a:extLst>
          </p:cNvPr>
          <p:cNvSpPr>
            <a:spLocks noGrp="1" noChangeArrowheads="1"/>
          </p:cNvSpPr>
          <p:nvPr>
            <p:ph type="dt" sz="half" idx="10"/>
          </p:nvPr>
        </p:nvSpPr>
        <p:spPr>
          <a:xfrm>
            <a:off x="457200" y="6245225"/>
            <a:ext cx="2133600" cy="476250"/>
          </a:xfrm>
          <a:prstGeom prst="rect">
            <a:avLst/>
          </a:prstGeom>
        </p:spPr>
        <p:txBody>
          <a:bodyPr/>
          <a:lstStyle>
            <a:lvl1pPr eaLnBrk="1" hangingPunct="1">
              <a:defRPr>
                <a:ea typeface="ＭＳ Ｐゴシック" panose="020B0600070205080204" pitchFamily="34" charset="-128"/>
              </a:defRPr>
            </a:lvl1pPr>
          </a:lstStyle>
          <a:p>
            <a:pPr>
              <a:defRPr/>
            </a:pPr>
            <a:endParaRPr lang="en-US"/>
          </a:p>
        </p:txBody>
      </p:sp>
      <p:sp>
        <p:nvSpPr>
          <p:cNvPr id="5" name="Rectangle 5">
            <a:extLst>
              <a:ext uri="{FF2B5EF4-FFF2-40B4-BE49-F238E27FC236}">
                <a16:creationId xmlns:a16="http://schemas.microsoft.com/office/drawing/2014/main" id="{6A16A209-8416-4CE2-854A-494484BE6645}"/>
              </a:ext>
            </a:extLst>
          </p:cNvPr>
          <p:cNvSpPr>
            <a:spLocks noGrp="1" noChangeArrowheads="1"/>
          </p:cNvSpPr>
          <p:nvPr>
            <p:ph type="ftr" sz="quarter" idx="11"/>
          </p:nvPr>
        </p:nvSpPr>
        <p:spPr>
          <a:xfrm>
            <a:off x="3124200" y="6245225"/>
            <a:ext cx="2895600" cy="476250"/>
          </a:xfrm>
          <a:prstGeom prst="rect">
            <a:avLst/>
          </a:prstGeom>
        </p:spPr>
        <p:txBody>
          <a:bodyPr/>
          <a:lstStyle>
            <a:lvl1pPr eaLnBrk="1" hangingPunct="1">
              <a:defRPr>
                <a:ea typeface="ＭＳ Ｐゴシック" panose="020B0600070205080204" pitchFamily="34" charset="-128"/>
              </a:defRPr>
            </a:lvl1pPr>
          </a:lstStyle>
          <a:p>
            <a:pPr>
              <a:defRPr/>
            </a:pPr>
            <a:endParaRPr lang="en-US"/>
          </a:p>
        </p:txBody>
      </p:sp>
      <p:sp>
        <p:nvSpPr>
          <p:cNvPr id="6" name="Rectangle 6">
            <a:extLst>
              <a:ext uri="{FF2B5EF4-FFF2-40B4-BE49-F238E27FC236}">
                <a16:creationId xmlns:a16="http://schemas.microsoft.com/office/drawing/2014/main" id="{793BD2E3-5449-41BC-93C0-3F856A9B9A78}"/>
              </a:ext>
            </a:extLst>
          </p:cNvPr>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991DF46F-F209-4AE3-8D91-F3655E55C7D1}" type="slidenum">
              <a:rPr lang="en-US" altLang="en-US"/>
              <a:pPr/>
              <a:t>‹#›</a:t>
            </a:fld>
            <a:endParaRPr lang="en-US" altLang="en-US"/>
          </a:p>
        </p:txBody>
      </p:sp>
    </p:spTree>
    <p:extLst>
      <p:ext uri="{BB962C8B-B14F-4D97-AF65-F5344CB8AC3E}">
        <p14:creationId xmlns:p14="http://schemas.microsoft.com/office/powerpoint/2010/main" val="3189006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5">
            <a:extLst>
              <a:ext uri="{FF2B5EF4-FFF2-40B4-BE49-F238E27FC236}">
                <a16:creationId xmlns:a16="http://schemas.microsoft.com/office/drawing/2014/main" id="{3F4AA7C3-AC72-49AA-A5B7-0BA0DAF7EE65}"/>
              </a:ext>
            </a:extLst>
          </p:cNvPr>
          <p:cNvSpPr>
            <a:spLocks noGrp="1" noChangeArrowheads="1"/>
          </p:cNvSpPr>
          <p:nvPr>
            <p:ph type="dt" sz="half" idx="10"/>
          </p:nvPr>
        </p:nvSpPr>
        <p:spPr>
          <a:xfrm>
            <a:off x="457200" y="6245225"/>
            <a:ext cx="2133600" cy="476250"/>
          </a:xfrm>
          <a:prstGeom prst="rect">
            <a:avLst/>
          </a:prstGeom>
        </p:spPr>
        <p:txBody>
          <a:bodyPr/>
          <a:lstStyle>
            <a:lvl1pPr eaLnBrk="1" hangingPunct="1">
              <a:defRPr>
                <a:ea typeface="ＭＳ Ｐゴシック" panose="020B0600070205080204" pitchFamily="34" charset="-128"/>
              </a:defRPr>
            </a:lvl1pPr>
          </a:lstStyle>
          <a:p>
            <a:pPr>
              <a:defRPr/>
            </a:pPr>
            <a:endParaRPr lang="en-US"/>
          </a:p>
        </p:txBody>
      </p:sp>
      <p:sp>
        <p:nvSpPr>
          <p:cNvPr id="6" name="Footer Placeholder 6">
            <a:extLst>
              <a:ext uri="{FF2B5EF4-FFF2-40B4-BE49-F238E27FC236}">
                <a16:creationId xmlns:a16="http://schemas.microsoft.com/office/drawing/2014/main" id="{845295FF-CAFB-470E-BF3C-2E98AD617C4E}"/>
              </a:ext>
            </a:extLst>
          </p:cNvPr>
          <p:cNvSpPr>
            <a:spLocks noGrp="1" noChangeArrowheads="1"/>
          </p:cNvSpPr>
          <p:nvPr>
            <p:ph type="ftr" sz="quarter" idx="11"/>
          </p:nvPr>
        </p:nvSpPr>
        <p:spPr>
          <a:xfrm>
            <a:off x="3124200" y="6245225"/>
            <a:ext cx="2895600" cy="476250"/>
          </a:xfrm>
          <a:prstGeom prst="rect">
            <a:avLst/>
          </a:prstGeom>
        </p:spPr>
        <p:txBody>
          <a:bodyPr/>
          <a:lstStyle>
            <a:lvl1pPr eaLnBrk="1" hangingPunct="1">
              <a:defRPr>
                <a:ea typeface="ＭＳ Ｐゴシック" panose="020B0600070205080204" pitchFamily="34" charset="-128"/>
              </a:defRPr>
            </a:lvl1pPr>
          </a:lstStyle>
          <a:p>
            <a:pPr>
              <a:defRPr/>
            </a:pPr>
            <a:endParaRPr lang="en-US"/>
          </a:p>
        </p:txBody>
      </p:sp>
      <p:sp>
        <p:nvSpPr>
          <p:cNvPr id="7" name="Slide Number Placeholder 7">
            <a:extLst>
              <a:ext uri="{FF2B5EF4-FFF2-40B4-BE49-F238E27FC236}">
                <a16:creationId xmlns:a16="http://schemas.microsoft.com/office/drawing/2014/main" id="{CB5C91ED-8B6A-4833-B1C2-1BE3D8ACCB12}"/>
              </a:ext>
            </a:extLst>
          </p:cNvPr>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BAA47F75-BD6F-4DE3-B9AB-2E03816B93CB}" type="slidenum">
              <a:rPr lang="en-US" altLang="en-US"/>
              <a:pPr/>
              <a:t>‹#›</a:t>
            </a:fld>
            <a:endParaRPr lang="en-US" altLang="en-US"/>
          </a:p>
        </p:txBody>
      </p:sp>
    </p:spTree>
    <p:extLst>
      <p:ext uri="{BB962C8B-B14F-4D97-AF65-F5344CB8AC3E}">
        <p14:creationId xmlns:p14="http://schemas.microsoft.com/office/powerpoint/2010/main" val="1025774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D68EBABD-FDC5-42D6-9267-E520A041F748}"/>
              </a:ext>
            </a:extLst>
          </p:cNvPr>
          <p:cNvSpPr>
            <a:spLocks noGrp="1" noChangeArrowheads="1"/>
          </p:cNvSpPr>
          <p:nvPr>
            <p:ph type="dt" sz="half" idx="10"/>
          </p:nvPr>
        </p:nvSpPr>
        <p:spPr>
          <a:xfrm>
            <a:off x="457200" y="6245225"/>
            <a:ext cx="2133600" cy="476250"/>
          </a:xfrm>
          <a:prstGeom prst="rect">
            <a:avLst/>
          </a:prstGeom>
        </p:spPr>
        <p:txBody>
          <a:bodyPr/>
          <a:lstStyle>
            <a:lvl1pPr eaLnBrk="1" hangingPunct="1">
              <a:defRPr>
                <a:ea typeface="ＭＳ Ｐゴシック" panose="020B0600070205080204" pitchFamily="34" charset="-128"/>
              </a:defRPr>
            </a:lvl1pPr>
          </a:lstStyle>
          <a:p>
            <a:pPr>
              <a:defRPr/>
            </a:pPr>
            <a:endParaRPr lang="en-US"/>
          </a:p>
        </p:txBody>
      </p:sp>
      <p:sp>
        <p:nvSpPr>
          <p:cNvPr id="8" name="Rectangle 5">
            <a:extLst>
              <a:ext uri="{FF2B5EF4-FFF2-40B4-BE49-F238E27FC236}">
                <a16:creationId xmlns:a16="http://schemas.microsoft.com/office/drawing/2014/main" id="{23C7F09E-E6E9-45F9-8BFC-CD362B3F1796}"/>
              </a:ext>
            </a:extLst>
          </p:cNvPr>
          <p:cNvSpPr>
            <a:spLocks noGrp="1" noChangeArrowheads="1"/>
          </p:cNvSpPr>
          <p:nvPr>
            <p:ph type="ftr" sz="quarter" idx="11"/>
          </p:nvPr>
        </p:nvSpPr>
        <p:spPr>
          <a:xfrm>
            <a:off x="3124200" y="6245225"/>
            <a:ext cx="2895600" cy="476250"/>
          </a:xfrm>
          <a:prstGeom prst="rect">
            <a:avLst/>
          </a:prstGeom>
        </p:spPr>
        <p:txBody>
          <a:bodyPr/>
          <a:lstStyle>
            <a:lvl1pPr eaLnBrk="1" hangingPunct="1">
              <a:defRPr>
                <a:ea typeface="ＭＳ Ｐゴシック" panose="020B0600070205080204" pitchFamily="34" charset="-128"/>
              </a:defRPr>
            </a:lvl1pPr>
          </a:lstStyle>
          <a:p>
            <a:pPr>
              <a:defRPr/>
            </a:pPr>
            <a:endParaRPr lang="en-US"/>
          </a:p>
        </p:txBody>
      </p:sp>
      <p:sp>
        <p:nvSpPr>
          <p:cNvPr id="9" name="Rectangle 6">
            <a:extLst>
              <a:ext uri="{FF2B5EF4-FFF2-40B4-BE49-F238E27FC236}">
                <a16:creationId xmlns:a16="http://schemas.microsoft.com/office/drawing/2014/main" id="{F404DF16-BEFE-4EA7-90E5-A39DFB340053}"/>
              </a:ext>
            </a:extLst>
          </p:cNvPr>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EB61175B-D362-4E56-B5C7-B3F734E662C0}" type="slidenum">
              <a:rPr lang="en-US" altLang="en-US"/>
              <a:pPr/>
              <a:t>‹#›</a:t>
            </a:fld>
            <a:endParaRPr lang="en-US" altLang="en-US"/>
          </a:p>
        </p:txBody>
      </p:sp>
    </p:spTree>
    <p:extLst>
      <p:ext uri="{BB962C8B-B14F-4D97-AF65-F5344CB8AC3E}">
        <p14:creationId xmlns:p14="http://schemas.microsoft.com/office/powerpoint/2010/main" val="4288859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88315C2B-FFDA-4C2C-AD24-847FB663E400}"/>
              </a:ext>
            </a:extLst>
          </p:cNvPr>
          <p:cNvSpPr>
            <a:spLocks noGrp="1" noChangeArrowheads="1"/>
          </p:cNvSpPr>
          <p:nvPr>
            <p:ph type="dt" sz="half" idx="10"/>
          </p:nvPr>
        </p:nvSpPr>
        <p:spPr>
          <a:xfrm>
            <a:off x="457200" y="6245225"/>
            <a:ext cx="2133600" cy="476250"/>
          </a:xfrm>
          <a:prstGeom prst="rect">
            <a:avLst/>
          </a:prstGeom>
        </p:spPr>
        <p:txBody>
          <a:bodyPr/>
          <a:lstStyle>
            <a:lvl1pPr eaLnBrk="1" hangingPunct="1">
              <a:defRPr>
                <a:ea typeface="ＭＳ Ｐゴシック" panose="020B0600070205080204" pitchFamily="34" charset="-128"/>
              </a:defRPr>
            </a:lvl1pPr>
          </a:lstStyle>
          <a:p>
            <a:pPr>
              <a:defRPr/>
            </a:pPr>
            <a:endParaRPr lang="en-US"/>
          </a:p>
        </p:txBody>
      </p:sp>
      <p:sp>
        <p:nvSpPr>
          <p:cNvPr id="4" name="Rectangle 5">
            <a:extLst>
              <a:ext uri="{FF2B5EF4-FFF2-40B4-BE49-F238E27FC236}">
                <a16:creationId xmlns:a16="http://schemas.microsoft.com/office/drawing/2014/main" id="{E54AE0CC-4E8B-4C02-B5D0-DFD59C530A4A}"/>
              </a:ext>
            </a:extLst>
          </p:cNvPr>
          <p:cNvSpPr>
            <a:spLocks noGrp="1" noChangeArrowheads="1"/>
          </p:cNvSpPr>
          <p:nvPr>
            <p:ph type="ftr" sz="quarter" idx="11"/>
          </p:nvPr>
        </p:nvSpPr>
        <p:spPr>
          <a:xfrm>
            <a:off x="3124200" y="6245225"/>
            <a:ext cx="2895600" cy="476250"/>
          </a:xfrm>
          <a:prstGeom prst="rect">
            <a:avLst/>
          </a:prstGeom>
        </p:spPr>
        <p:txBody>
          <a:bodyPr/>
          <a:lstStyle>
            <a:lvl1pPr eaLnBrk="1" hangingPunct="1">
              <a:defRPr>
                <a:ea typeface="ＭＳ Ｐゴシック" panose="020B0600070205080204" pitchFamily="34" charset="-128"/>
              </a:defRPr>
            </a:lvl1pPr>
          </a:lstStyle>
          <a:p>
            <a:pPr>
              <a:defRPr/>
            </a:pPr>
            <a:endParaRPr lang="en-US"/>
          </a:p>
        </p:txBody>
      </p:sp>
      <p:sp>
        <p:nvSpPr>
          <p:cNvPr id="5" name="Rectangle 6">
            <a:extLst>
              <a:ext uri="{FF2B5EF4-FFF2-40B4-BE49-F238E27FC236}">
                <a16:creationId xmlns:a16="http://schemas.microsoft.com/office/drawing/2014/main" id="{A29F53DC-456C-4EAC-B23D-7FE60E65C8B6}"/>
              </a:ext>
            </a:extLst>
          </p:cNvPr>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53ED159B-A108-4568-B953-A5594E7BBE96}" type="slidenum">
              <a:rPr lang="en-US" altLang="en-US"/>
              <a:pPr/>
              <a:t>‹#›</a:t>
            </a:fld>
            <a:endParaRPr lang="en-US" altLang="en-US"/>
          </a:p>
        </p:txBody>
      </p:sp>
    </p:spTree>
    <p:extLst>
      <p:ext uri="{BB962C8B-B14F-4D97-AF65-F5344CB8AC3E}">
        <p14:creationId xmlns:p14="http://schemas.microsoft.com/office/powerpoint/2010/main" val="12817940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2400" y="6132513"/>
            <a:ext cx="1814513" cy="592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9798279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5">
            <a:extLst>
              <a:ext uri="{FF2B5EF4-FFF2-40B4-BE49-F238E27FC236}">
                <a16:creationId xmlns:a16="http://schemas.microsoft.com/office/drawing/2014/main" id="{7FD5DE40-D888-474A-84A3-5ECE4EE11EAC}"/>
              </a:ext>
            </a:extLst>
          </p:cNvPr>
          <p:cNvSpPr>
            <a:spLocks noGrp="1" noChangeArrowheads="1"/>
          </p:cNvSpPr>
          <p:nvPr>
            <p:ph type="dt" sz="half" idx="10"/>
          </p:nvPr>
        </p:nvSpPr>
        <p:spPr>
          <a:xfrm>
            <a:off x="457200" y="6245225"/>
            <a:ext cx="2133600" cy="476250"/>
          </a:xfrm>
          <a:prstGeom prst="rect">
            <a:avLst/>
          </a:prstGeom>
        </p:spPr>
        <p:txBody>
          <a:bodyPr/>
          <a:lstStyle>
            <a:lvl1pPr eaLnBrk="1" hangingPunct="1">
              <a:defRPr>
                <a:ea typeface="ＭＳ Ｐゴシック" panose="020B0600070205080204" pitchFamily="34" charset="-128"/>
              </a:defRPr>
            </a:lvl1pPr>
          </a:lstStyle>
          <a:p>
            <a:pPr>
              <a:defRPr/>
            </a:pPr>
            <a:endParaRPr lang="en-US"/>
          </a:p>
        </p:txBody>
      </p:sp>
      <p:sp>
        <p:nvSpPr>
          <p:cNvPr id="6" name="Footer Placeholder 6">
            <a:extLst>
              <a:ext uri="{FF2B5EF4-FFF2-40B4-BE49-F238E27FC236}">
                <a16:creationId xmlns:a16="http://schemas.microsoft.com/office/drawing/2014/main" id="{C0D60E2A-7E6F-4D2E-8600-A07310A5523D}"/>
              </a:ext>
            </a:extLst>
          </p:cNvPr>
          <p:cNvSpPr>
            <a:spLocks noGrp="1" noChangeArrowheads="1"/>
          </p:cNvSpPr>
          <p:nvPr>
            <p:ph type="ftr" sz="quarter" idx="11"/>
          </p:nvPr>
        </p:nvSpPr>
        <p:spPr>
          <a:xfrm>
            <a:off x="3124200" y="6245225"/>
            <a:ext cx="2895600" cy="476250"/>
          </a:xfrm>
          <a:prstGeom prst="rect">
            <a:avLst/>
          </a:prstGeom>
        </p:spPr>
        <p:txBody>
          <a:bodyPr/>
          <a:lstStyle>
            <a:lvl1pPr eaLnBrk="1" hangingPunct="1">
              <a:defRPr>
                <a:ea typeface="ＭＳ Ｐゴシック" panose="020B0600070205080204" pitchFamily="34" charset="-128"/>
              </a:defRPr>
            </a:lvl1pPr>
          </a:lstStyle>
          <a:p>
            <a:pPr>
              <a:defRPr/>
            </a:pPr>
            <a:endParaRPr lang="en-US"/>
          </a:p>
        </p:txBody>
      </p:sp>
      <p:sp>
        <p:nvSpPr>
          <p:cNvPr id="7" name="Slide Number Placeholder 7">
            <a:extLst>
              <a:ext uri="{FF2B5EF4-FFF2-40B4-BE49-F238E27FC236}">
                <a16:creationId xmlns:a16="http://schemas.microsoft.com/office/drawing/2014/main" id="{F2DEF58F-35CA-4156-93AD-AE0B88EE92FD}"/>
              </a:ext>
            </a:extLst>
          </p:cNvPr>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DA9E198F-04F0-48BF-986F-170B83DC0DED}" type="slidenum">
              <a:rPr lang="en-US" altLang="en-US"/>
              <a:pPr/>
              <a:t>‹#›</a:t>
            </a:fld>
            <a:endParaRPr lang="en-US" altLang="en-US"/>
          </a:p>
        </p:txBody>
      </p:sp>
    </p:spTree>
    <p:extLst>
      <p:ext uri="{BB962C8B-B14F-4D97-AF65-F5344CB8AC3E}">
        <p14:creationId xmlns:p14="http://schemas.microsoft.com/office/powerpoint/2010/main" val="15698739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5">
            <a:extLst>
              <a:ext uri="{FF2B5EF4-FFF2-40B4-BE49-F238E27FC236}">
                <a16:creationId xmlns:a16="http://schemas.microsoft.com/office/drawing/2014/main" id="{F241666F-4936-47C8-A357-3EF9168E9553}"/>
              </a:ext>
            </a:extLst>
          </p:cNvPr>
          <p:cNvSpPr>
            <a:spLocks noGrp="1" noChangeArrowheads="1"/>
          </p:cNvSpPr>
          <p:nvPr>
            <p:ph type="dt" sz="half" idx="10"/>
          </p:nvPr>
        </p:nvSpPr>
        <p:spPr>
          <a:xfrm>
            <a:off x="457200" y="6245225"/>
            <a:ext cx="2133600" cy="476250"/>
          </a:xfrm>
          <a:prstGeom prst="rect">
            <a:avLst/>
          </a:prstGeom>
        </p:spPr>
        <p:txBody>
          <a:bodyPr/>
          <a:lstStyle>
            <a:lvl1pPr eaLnBrk="1" hangingPunct="1">
              <a:defRPr>
                <a:ea typeface="ＭＳ Ｐゴシック" panose="020B0600070205080204" pitchFamily="34" charset="-128"/>
              </a:defRPr>
            </a:lvl1pPr>
          </a:lstStyle>
          <a:p>
            <a:pPr>
              <a:defRPr/>
            </a:pPr>
            <a:endParaRPr lang="en-US"/>
          </a:p>
        </p:txBody>
      </p:sp>
      <p:sp>
        <p:nvSpPr>
          <p:cNvPr id="6" name="Footer Placeholder 6">
            <a:extLst>
              <a:ext uri="{FF2B5EF4-FFF2-40B4-BE49-F238E27FC236}">
                <a16:creationId xmlns:a16="http://schemas.microsoft.com/office/drawing/2014/main" id="{AED64A99-7B25-4612-9E14-0076182CBA5E}"/>
              </a:ext>
            </a:extLst>
          </p:cNvPr>
          <p:cNvSpPr>
            <a:spLocks noGrp="1" noChangeArrowheads="1"/>
          </p:cNvSpPr>
          <p:nvPr>
            <p:ph type="ftr" sz="quarter" idx="11"/>
          </p:nvPr>
        </p:nvSpPr>
        <p:spPr>
          <a:xfrm>
            <a:off x="3124200" y="6245225"/>
            <a:ext cx="2895600" cy="476250"/>
          </a:xfrm>
          <a:prstGeom prst="rect">
            <a:avLst/>
          </a:prstGeom>
        </p:spPr>
        <p:txBody>
          <a:bodyPr/>
          <a:lstStyle>
            <a:lvl1pPr eaLnBrk="1" hangingPunct="1">
              <a:defRPr>
                <a:ea typeface="ＭＳ Ｐゴシック" panose="020B0600070205080204" pitchFamily="34" charset="-128"/>
              </a:defRPr>
            </a:lvl1pPr>
          </a:lstStyle>
          <a:p>
            <a:pPr>
              <a:defRPr/>
            </a:pPr>
            <a:endParaRPr lang="en-US"/>
          </a:p>
        </p:txBody>
      </p:sp>
      <p:sp>
        <p:nvSpPr>
          <p:cNvPr id="7" name="Slide Number Placeholder 7">
            <a:extLst>
              <a:ext uri="{FF2B5EF4-FFF2-40B4-BE49-F238E27FC236}">
                <a16:creationId xmlns:a16="http://schemas.microsoft.com/office/drawing/2014/main" id="{4FC2CCBB-5BDD-4011-B925-8F98B0A49099}"/>
              </a:ext>
            </a:extLst>
          </p:cNvPr>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88BA47F3-2F1F-4B39-81A6-A5816A9CC6D0}" type="slidenum">
              <a:rPr lang="en-US" altLang="en-US"/>
              <a:pPr/>
              <a:t>‹#›</a:t>
            </a:fld>
            <a:endParaRPr lang="en-US" altLang="en-US"/>
          </a:p>
        </p:txBody>
      </p:sp>
    </p:spTree>
    <p:extLst>
      <p:ext uri="{BB962C8B-B14F-4D97-AF65-F5344CB8AC3E}">
        <p14:creationId xmlns:p14="http://schemas.microsoft.com/office/powerpoint/2010/main" val="42775933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alphaModFix amt="0"/>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028" name="Picture 6"/>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52400" y="6132513"/>
            <a:ext cx="1814513" cy="592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9" name="Picture 2" descr="A picture containing clipart&#10;&#10;Description generated with very high confidence"/>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7696200" y="6062663"/>
            <a:ext cx="1409700" cy="795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Lst>
  <p:txStyles>
    <p:titleStyle>
      <a:lvl1pPr algn="ctr" rtl="0" eaLnBrk="0" fontAlgn="base" hangingPunct="0">
        <a:spcBef>
          <a:spcPct val="0"/>
        </a:spcBef>
        <a:spcAft>
          <a:spcPct val="0"/>
        </a:spcAft>
        <a:defRPr sz="4400">
          <a:solidFill>
            <a:schemeClr val="tx2"/>
          </a:solidFill>
          <a:latin typeface="+mj-lt"/>
          <a:ea typeface="MS PGothic" panose="020B0600070205080204" pitchFamily="34" charset="-128"/>
          <a:cs typeface="Geneva" charset="0"/>
        </a:defRPr>
      </a:lvl1pPr>
      <a:lvl2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Geneva" charset="0"/>
        </a:defRPr>
      </a:lvl2pPr>
      <a:lvl3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Geneva" charset="0"/>
        </a:defRPr>
      </a:lvl3pPr>
      <a:lvl4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Geneva" charset="0"/>
        </a:defRPr>
      </a:lvl4pPr>
      <a:lvl5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Geneva"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Geneva" charset="0"/>
        </a:defRPr>
      </a:lvl1pPr>
      <a:lvl2pPr marL="742950" indent="-285750" algn="l" rtl="0" eaLnBrk="0" fontAlgn="base" hangingPunct="0">
        <a:spcBef>
          <a:spcPct val="20000"/>
        </a:spcBef>
        <a:spcAft>
          <a:spcPct val="0"/>
        </a:spcAft>
        <a:buChar char="–"/>
        <a:defRPr sz="2800">
          <a:solidFill>
            <a:schemeClr val="tx1"/>
          </a:solidFill>
          <a:latin typeface="+mn-lt"/>
          <a:ea typeface="Geneva" charset="-128"/>
          <a:cs typeface="Geneva" charset="0"/>
        </a:defRPr>
      </a:lvl2pPr>
      <a:lvl3pPr marL="1143000" indent="-228600" algn="l" rtl="0" eaLnBrk="0" fontAlgn="base" hangingPunct="0">
        <a:spcBef>
          <a:spcPct val="20000"/>
        </a:spcBef>
        <a:spcAft>
          <a:spcPct val="0"/>
        </a:spcAft>
        <a:buChar char="•"/>
        <a:defRPr sz="2400">
          <a:solidFill>
            <a:schemeClr val="tx1"/>
          </a:solidFill>
          <a:latin typeface="+mn-lt"/>
          <a:ea typeface="Geneva" charset="-128"/>
          <a:cs typeface="Geneva" charset="0"/>
        </a:defRPr>
      </a:lvl3pPr>
      <a:lvl4pPr marL="1600200" indent="-228600" algn="l" rtl="0" eaLnBrk="0" fontAlgn="base" hangingPunct="0">
        <a:spcBef>
          <a:spcPct val="20000"/>
        </a:spcBef>
        <a:spcAft>
          <a:spcPct val="0"/>
        </a:spcAft>
        <a:buChar char="–"/>
        <a:defRPr sz="2000">
          <a:solidFill>
            <a:schemeClr val="tx1"/>
          </a:solidFill>
          <a:latin typeface="+mn-lt"/>
          <a:ea typeface="Geneva" charset="-128"/>
          <a:cs typeface="Geneva" charset="0"/>
        </a:defRPr>
      </a:lvl4pPr>
      <a:lvl5pPr marL="2057400" indent="-228600" algn="l" rtl="0" eaLnBrk="0" fontAlgn="base" hangingPunct="0">
        <a:spcBef>
          <a:spcPct val="20000"/>
        </a:spcBef>
        <a:spcAft>
          <a:spcPct val="0"/>
        </a:spcAft>
        <a:buChar char="»"/>
        <a:defRPr sz="2000">
          <a:solidFill>
            <a:schemeClr val="tx1"/>
          </a:solidFill>
          <a:latin typeface="+mn-lt"/>
          <a:ea typeface="Geneva" charset="-128"/>
          <a:cs typeface="Geneva"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5.emf"/><Relationship Id="rId4" Type="http://schemas.openxmlformats.org/officeDocument/2006/relationships/oleObject" Target="../embeddings/oleObject1.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6.emf"/><Relationship Id="rId4" Type="http://schemas.openxmlformats.org/officeDocument/2006/relationships/oleObject" Target="../embeddings/oleObject2.bin"/></Relationships>
</file>

<file path=ppt/slides/_rels/slide2.xml.rels><?xml version="1.0" encoding="UTF-8" standalone="yes"?>
<Relationships xmlns="http://schemas.openxmlformats.org/package/2006/relationships"><Relationship Id="rId3" Type="http://schemas.openxmlformats.org/officeDocument/2006/relationships/hyperlink" Target="professional.heart.org" TargetMode="External"/><Relationship Id="rId2" Type="http://schemas.openxmlformats.org/officeDocument/2006/relationships/hyperlink" Target="http://www.cardiosource.org/"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7.emf"/><Relationship Id="rId4" Type="http://schemas.openxmlformats.org/officeDocument/2006/relationships/oleObject" Target="../embeddings/oleObject3.bin"/></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6">
            <a:extLst>
              <a:ext uri="{FF2B5EF4-FFF2-40B4-BE49-F238E27FC236}">
                <a16:creationId xmlns:a16="http://schemas.microsoft.com/office/drawing/2014/main" id="{1AEE198B-AB0A-4B93-BEBA-4E3955C1AE0D}"/>
              </a:ext>
            </a:extLst>
          </p:cNvPr>
          <p:cNvSpPr>
            <a:spLocks noGrp="1"/>
          </p:cNvSpPr>
          <p:nvPr>
            <p:ph type="title" idx="4294967295"/>
          </p:nvPr>
        </p:nvSpPr>
        <p:spPr>
          <a:xfrm>
            <a:off x="-38100" y="838200"/>
            <a:ext cx="9144000" cy="1143000"/>
          </a:xfrm>
        </p:spPr>
        <p:txBody>
          <a:bodyPr/>
          <a:lstStyle/>
          <a:p>
            <a:pPr>
              <a:defRPr/>
            </a:pPr>
            <a:r>
              <a:rPr lang="fr-FR" b="1" cap="small" dirty="0">
                <a:ea typeface="ＭＳ Ｐゴシック" pitchFamily="34" charset="-128"/>
              </a:rPr>
              <a:t>2018 ACC/AHA/HRS </a:t>
            </a:r>
            <a:r>
              <a:rPr lang="fr-FR" b="1" dirty="0">
                <a:ea typeface="ＭＳ Ｐゴシック" pitchFamily="34" charset="-128"/>
              </a:rPr>
              <a:t>Guideline on the Evaluation and Management of Patients </a:t>
            </a:r>
            <a:r>
              <a:rPr lang="fr-FR" b="1" dirty="0" err="1">
                <a:ea typeface="ＭＳ Ｐゴシック" pitchFamily="34" charset="-128"/>
              </a:rPr>
              <a:t>With</a:t>
            </a:r>
            <a:r>
              <a:rPr lang="fr-FR" b="1" dirty="0">
                <a:ea typeface="ＭＳ Ｐゴシック" pitchFamily="34" charset="-128"/>
              </a:rPr>
              <a:t> Bradycardia and Cardiac Conduction Delay</a:t>
            </a:r>
            <a:endParaRPr lang="en-US" dirty="0">
              <a:ea typeface="ＭＳ Ｐゴシック" pitchFamily="34" charset="-128"/>
            </a:endParaRPr>
          </a:p>
        </p:txBody>
      </p:sp>
      <p:sp>
        <p:nvSpPr>
          <p:cNvPr id="15363" name="Text Box 3"/>
          <p:cNvSpPr txBox="1">
            <a:spLocks noChangeArrowheads="1"/>
          </p:cNvSpPr>
          <p:nvPr/>
        </p:nvSpPr>
        <p:spPr bwMode="auto">
          <a:xfrm>
            <a:off x="152400" y="3124200"/>
            <a:ext cx="8763000" cy="1738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MS PGothic" pitchFamily="34" charset="-128"/>
                <a:cs typeface="Geneva" pitchFamily="-65" charset="0"/>
              </a:defRPr>
            </a:lvl1pPr>
            <a:lvl2pPr marL="742950" indent="-285750">
              <a:spcBef>
                <a:spcPct val="20000"/>
              </a:spcBef>
              <a:buChar char="–"/>
              <a:defRPr sz="2800">
                <a:solidFill>
                  <a:schemeClr val="tx1"/>
                </a:solidFill>
                <a:latin typeface="Arial" pitchFamily="34" charset="0"/>
                <a:ea typeface="Geneva" pitchFamily="-65" charset="0"/>
                <a:cs typeface="Geneva" pitchFamily="-65" charset="0"/>
              </a:defRPr>
            </a:lvl2pPr>
            <a:lvl3pPr marL="1143000" indent="-228600">
              <a:spcBef>
                <a:spcPct val="20000"/>
              </a:spcBef>
              <a:buChar char="•"/>
              <a:defRPr sz="2400">
                <a:solidFill>
                  <a:schemeClr val="tx1"/>
                </a:solidFill>
                <a:latin typeface="Arial" pitchFamily="34" charset="0"/>
                <a:ea typeface="Geneva" pitchFamily="-65" charset="0"/>
                <a:cs typeface="Geneva" pitchFamily="-65" charset="0"/>
              </a:defRPr>
            </a:lvl3pPr>
            <a:lvl4pPr marL="1600200" indent="-228600">
              <a:spcBef>
                <a:spcPct val="20000"/>
              </a:spcBef>
              <a:buChar char="–"/>
              <a:defRPr sz="2000">
                <a:solidFill>
                  <a:schemeClr val="tx1"/>
                </a:solidFill>
                <a:latin typeface="Arial" pitchFamily="34" charset="0"/>
                <a:ea typeface="Geneva" pitchFamily="-65" charset="0"/>
                <a:cs typeface="Geneva" pitchFamily="-65" charset="0"/>
              </a:defRPr>
            </a:lvl4pPr>
            <a:lvl5pPr marL="2057400" indent="-228600">
              <a:spcBef>
                <a:spcPct val="20000"/>
              </a:spcBef>
              <a:buChar char="»"/>
              <a:defRPr sz="2000">
                <a:solidFill>
                  <a:schemeClr val="tx1"/>
                </a:solidFill>
                <a:latin typeface="Arial" pitchFamily="34" charset="0"/>
                <a:ea typeface="Geneva" pitchFamily="-65" charset="0"/>
                <a:cs typeface="Geneva" pitchFamily="-65"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Geneva" pitchFamily="-65" charset="0"/>
                <a:cs typeface="Geneva" pitchFamily="-65"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Geneva" pitchFamily="-65" charset="0"/>
                <a:cs typeface="Geneva" pitchFamily="-65"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Geneva" pitchFamily="-65" charset="0"/>
                <a:cs typeface="Geneva" pitchFamily="-65"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Geneva" pitchFamily="-65" charset="0"/>
                <a:cs typeface="Geneva" pitchFamily="-65" charset="0"/>
              </a:defRPr>
            </a:lvl9pPr>
          </a:lstStyle>
          <a:p>
            <a:pPr>
              <a:buFontTx/>
              <a:buNone/>
            </a:pPr>
            <a:r>
              <a:rPr lang="en-US" altLang="en-US" sz="2000" b="1" i="1"/>
              <a:t>Developed in Collaboration With and Endorsed by the American Association for Thoracic Surgery, the Pediatric &amp; Congenital Electrophysiology Society, and the Society of Thoracic Surgeons</a:t>
            </a:r>
            <a:endParaRPr lang="en-US" altLang="en-US" sz="2000"/>
          </a:p>
          <a:p>
            <a:pPr algn="ctr" eaLnBrk="1" hangingPunct="1">
              <a:spcBef>
                <a:spcPct val="0"/>
              </a:spcBef>
              <a:buFontTx/>
              <a:buNone/>
            </a:pPr>
            <a:endParaRPr lang="en-US" altLang="en-US" sz="1200">
              <a:solidFill>
                <a:schemeClr val="accent2"/>
              </a:solidFill>
            </a:endParaRPr>
          </a:p>
          <a:p>
            <a:pPr algn="ctr" eaLnBrk="1" hangingPunct="1">
              <a:spcBef>
                <a:spcPct val="0"/>
              </a:spcBef>
              <a:buFontTx/>
              <a:buNone/>
            </a:pPr>
            <a:endParaRPr lang="en-US" altLang="en-US" sz="1200">
              <a:solidFill>
                <a:schemeClr val="accent2"/>
              </a:solidFill>
            </a:endParaRPr>
          </a:p>
          <a:p>
            <a:pPr algn="ctr" eaLnBrk="1" hangingPunct="1">
              <a:spcBef>
                <a:spcPct val="0"/>
              </a:spcBef>
              <a:buFontTx/>
              <a:buNone/>
            </a:pPr>
            <a:r>
              <a:rPr lang="en-US" altLang="en-US" sz="1100"/>
              <a:t>© American College of Cardiology Foundation and American Heart Association</a:t>
            </a:r>
          </a:p>
          <a:p>
            <a:pPr eaLnBrk="1" hangingPunct="1">
              <a:spcBef>
                <a:spcPct val="0"/>
              </a:spcBef>
              <a:buFontTx/>
              <a:buNone/>
            </a:pPr>
            <a:endParaRPr lang="en-US" altLang="en-US" sz="1200">
              <a:solidFill>
                <a:schemeClr val="accent2"/>
              </a:solidFill>
              <a:latin typeface="Calibri"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noChangeArrowheads="1"/>
          </p:cNvSpPr>
          <p:nvPr>
            <p:ph type="title"/>
          </p:nvPr>
        </p:nvSpPr>
        <p:spPr/>
        <p:txBody>
          <a:bodyPr/>
          <a:lstStyle/>
          <a:p>
            <a:r>
              <a:rPr lang="en-US" altLang="en-US">
                <a:cs typeface="Geneva" pitchFamily="-65" charset="0"/>
              </a:rPr>
              <a:t>Top 10 Take Home Messages</a:t>
            </a:r>
          </a:p>
        </p:txBody>
      </p:sp>
      <p:sp>
        <p:nvSpPr>
          <p:cNvPr id="25603" name="Content Placeholder 2"/>
          <p:cNvSpPr>
            <a:spLocks noGrp="1" noChangeArrowheads="1"/>
          </p:cNvSpPr>
          <p:nvPr>
            <p:ph idx="1"/>
          </p:nvPr>
        </p:nvSpPr>
        <p:spPr/>
        <p:txBody>
          <a:bodyPr/>
          <a:lstStyle/>
          <a:p>
            <a:pPr>
              <a:buFontTx/>
              <a:buAutoNum type="arabicPeriod" startAt="5"/>
            </a:pPr>
            <a:r>
              <a:rPr lang="en-US" altLang="en-US" sz="1800" b="1">
                <a:cs typeface="Geneva" pitchFamily="-65" charset="0"/>
              </a:rPr>
              <a:t>In patients with acquired second-degree Mobitz type II atrioventricular block, high-grade atrioventricular block, or third-degree atrioventricular block not caused by reversible or physiologic causes, permanent pacing is recommended regardless of symptoms. For all other types of atrioventricular block, in the absence of conditions associated with progressive atrioventricular conduction abnormalities, permanent pacing should generally be considered only in the presence of symptoms that correlate with atrioventricular block.</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ChangeArrowheads="1"/>
          </p:cNvSpPr>
          <p:nvPr/>
        </p:nvSpPr>
        <p:spPr bwMode="auto">
          <a:xfrm>
            <a:off x="990600" y="2498725"/>
            <a:ext cx="7239000" cy="1570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MS PGothic" pitchFamily="34" charset="-128"/>
                <a:cs typeface="Geneva" pitchFamily="-65" charset="0"/>
              </a:defRPr>
            </a:lvl1pPr>
            <a:lvl2pPr marL="742950" indent="-285750">
              <a:spcBef>
                <a:spcPct val="20000"/>
              </a:spcBef>
              <a:buChar char="–"/>
              <a:defRPr sz="2800">
                <a:solidFill>
                  <a:schemeClr val="tx1"/>
                </a:solidFill>
                <a:latin typeface="Arial" pitchFamily="34" charset="0"/>
                <a:ea typeface="Geneva" pitchFamily="-65" charset="0"/>
                <a:cs typeface="Geneva" pitchFamily="-65" charset="0"/>
              </a:defRPr>
            </a:lvl2pPr>
            <a:lvl3pPr marL="1143000" indent="-228600">
              <a:spcBef>
                <a:spcPct val="20000"/>
              </a:spcBef>
              <a:buChar char="•"/>
              <a:defRPr sz="2400">
                <a:solidFill>
                  <a:schemeClr val="tx1"/>
                </a:solidFill>
                <a:latin typeface="Arial" pitchFamily="34" charset="0"/>
                <a:ea typeface="Geneva" pitchFamily="-65" charset="0"/>
                <a:cs typeface="Geneva" pitchFamily="-65" charset="0"/>
              </a:defRPr>
            </a:lvl3pPr>
            <a:lvl4pPr marL="1600200" indent="-228600">
              <a:spcBef>
                <a:spcPct val="20000"/>
              </a:spcBef>
              <a:buChar char="–"/>
              <a:defRPr sz="2000">
                <a:solidFill>
                  <a:schemeClr val="tx1"/>
                </a:solidFill>
                <a:latin typeface="Arial" pitchFamily="34" charset="0"/>
                <a:ea typeface="Geneva" pitchFamily="-65" charset="0"/>
                <a:cs typeface="Geneva" pitchFamily="-65" charset="0"/>
              </a:defRPr>
            </a:lvl4pPr>
            <a:lvl5pPr marL="2057400" indent="-228600">
              <a:spcBef>
                <a:spcPct val="20000"/>
              </a:spcBef>
              <a:buChar char="»"/>
              <a:defRPr sz="2000">
                <a:solidFill>
                  <a:schemeClr val="tx1"/>
                </a:solidFill>
                <a:latin typeface="Arial" pitchFamily="34" charset="0"/>
                <a:ea typeface="Geneva" pitchFamily="-65" charset="0"/>
                <a:cs typeface="Geneva" pitchFamily="-65"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Geneva" pitchFamily="-65" charset="0"/>
                <a:cs typeface="Geneva" pitchFamily="-65"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Geneva" pitchFamily="-65" charset="0"/>
                <a:cs typeface="Geneva" pitchFamily="-65"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Geneva" pitchFamily="-65" charset="0"/>
                <a:cs typeface="Geneva" pitchFamily="-65"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Geneva" pitchFamily="-65" charset="0"/>
                <a:cs typeface="Geneva" pitchFamily="-65" charset="0"/>
              </a:defRPr>
            </a:lvl9pPr>
          </a:lstStyle>
          <a:p>
            <a:pPr>
              <a:buFontTx/>
              <a:buNone/>
            </a:pPr>
            <a:r>
              <a:rPr lang="en-US" altLang="en-US" b="1"/>
              <a:t>Evaluation of the Risks for Ventricular Arrhythmias in Patients Who Require Permanent Pacing</a:t>
            </a:r>
          </a:p>
        </p:txBody>
      </p:sp>
      <p:sp>
        <p:nvSpPr>
          <p:cNvPr id="8195" name="Rectangle 3">
            <a:extLst>
              <a:ext uri="{FF2B5EF4-FFF2-40B4-BE49-F238E27FC236}">
                <a16:creationId xmlns:a16="http://schemas.microsoft.com/office/drawing/2014/main" id="{81E76F0D-6C9D-492E-9045-ADF094234985}"/>
              </a:ext>
            </a:extLst>
          </p:cNvPr>
          <p:cNvSpPr>
            <a:spLocks noChangeArrowheads="1"/>
          </p:cNvSpPr>
          <p:nvPr/>
        </p:nvSpPr>
        <p:spPr bwMode="auto">
          <a:xfrm>
            <a:off x="0" y="371475"/>
            <a:ext cx="9144000" cy="387350"/>
          </a:xfrm>
          <a:prstGeom prst="rect">
            <a:avLst/>
          </a:prstGeom>
          <a:solidFill>
            <a:schemeClr val="accent2"/>
          </a:solidFill>
          <a:ln w="9525">
            <a:solidFill>
              <a:schemeClr val="accent2"/>
            </a:solidFill>
            <a:miter lim="800000"/>
            <a:headEnd/>
            <a:tailEnd/>
          </a:ln>
        </p:spPr>
        <p:txBody>
          <a:bodyPr>
            <a:spAutoFit/>
          </a:bodyPr>
          <a:lstStyle>
            <a:lvl1pPr eaLnBrk="0" hangingPunct="0">
              <a:spcBef>
                <a:spcPct val="20000"/>
              </a:spcBef>
              <a:buChar char="•"/>
              <a:defRPr sz="3200">
                <a:solidFill>
                  <a:schemeClr val="tx1"/>
                </a:solidFill>
                <a:latin typeface="Arial" pitchFamily="34" charset="0"/>
                <a:ea typeface="MS PGothic" pitchFamily="34" charset="-128"/>
                <a:cs typeface="Geneva" charset="0"/>
              </a:defRPr>
            </a:lvl1pPr>
            <a:lvl2pPr marL="742950" indent="-285750" eaLnBrk="0" hangingPunct="0">
              <a:spcBef>
                <a:spcPct val="20000"/>
              </a:spcBef>
              <a:buChar char="–"/>
              <a:defRPr sz="2800">
                <a:solidFill>
                  <a:schemeClr val="tx1"/>
                </a:solidFill>
                <a:latin typeface="Arial" pitchFamily="34" charset="0"/>
                <a:ea typeface="Geneva" charset="0"/>
                <a:cs typeface="Geneva" charset="0"/>
              </a:defRPr>
            </a:lvl2pPr>
            <a:lvl3pPr marL="1143000" indent="-228600" eaLnBrk="0" hangingPunct="0">
              <a:spcBef>
                <a:spcPct val="20000"/>
              </a:spcBef>
              <a:buChar char="•"/>
              <a:defRPr sz="2400">
                <a:solidFill>
                  <a:schemeClr val="tx1"/>
                </a:solidFill>
                <a:latin typeface="Arial" pitchFamily="34" charset="0"/>
                <a:ea typeface="Geneva" charset="0"/>
                <a:cs typeface="Geneva" charset="0"/>
              </a:defRPr>
            </a:lvl3pPr>
            <a:lvl4pPr marL="1600200" indent="-228600" eaLnBrk="0" hangingPunct="0">
              <a:spcBef>
                <a:spcPct val="20000"/>
              </a:spcBef>
              <a:buChar char="–"/>
              <a:defRPr sz="2000">
                <a:solidFill>
                  <a:schemeClr val="tx1"/>
                </a:solidFill>
                <a:latin typeface="Arial" pitchFamily="34" charset="0"/>
                <a:ea typeface="Geneva" charset="0"/>
                <a:cs typeface="Geneva" charset="0"/>
              </a:defRPr>
            </a:lvl4pPr>
            <a:lvl5pPr marL="2057400" indent="-228600" eaLnBrk="0" hangingPunct="0">
              <a:spcBef>
                <a:spcPct val="20000"/>
              </a:spcBef>
              <a:buChar char="»"/>
              <a:defRPr sz="2000">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9pPr>
          </a:lstStyle>
          <a:p>
            <a:pPr algn="ctr" eaLnBrk="1" hangingPunct="1">
              <a:lnSpc>
                <a:spcPct val="80000"/>
              </a:lnSpc>
              <a:spcBef>
                <a:spcPct val="0"/>
              </a:spcBef>
              <a:buFontTx/>
              <a:buNone/>
              <a:defRPr/>
            </a:pPr>
            <a:r>
              <a:rPr lang="en-US" altLang="en-US" sz="2400" b="1" dirty="0">
                <a:solidFill>
                  <a:schemeClr val="bg1"/>
                </a:solidFill>
                <a:latin typeface="+mn-lt"/>
              </a:rPr>
              <a:t>2018 Bradycardia Guideline</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a:extLst>
              <a:ext uri="{FF2B5EF4-FFF2-40B4-BE49-F238E27FC236}">
                <a16:creationId xmlns:a16="http://schemas.microsoft.com/office/drawing/2014/main" id="{DCFFE101-FE9C-49BA-859E-473A0646D70F}"/>
              </a:ext>
            </a:extLst>
          </p:cNvPr>
          <p:cNvSpPr>
            <a:spLocks noChangeArrowheads="1"/>
          </p:cNvSpPr>
          <p:nvPr/>
        </p:nvSpPr>
        <p:spPr bwMode="auto">
          <a:xfrm>
            <a:off x="0" y="381000"/>
            <a:ext cx="9144000" cy="1274763"/>
          </a:xfrm>
          <a:prstGeom prst="rect">
            <a:avLst/>
          </a:prstGeom>
          <a:solidFill>
            <a:schemeClr val="accent2"/>
          </a:solidFill>
          <a:ln>
            <a:noFill/>
          </a:ln>
          <a:extLst/>
        </p:spPr>
        <p:txBody>
          <a:bodyPr>
            <a:spAutoFit/>
          </a:bodyPr>
          <a:lstStyle>
            <a:lvl1pPr eaLnBrk="0" hangingPunct="0">
              <a:spcBef>
                <a:spcPct val="20000"/>
              </a:spcBef>
              <a:buChar char="•"/>
              <a:defRPr sz="3200">
                <a:solidFill>
                  <a:schemeClr val="tx1"/>
                </a:solidFill>
                <a:latin typeface="Arial" pitchFamily="34" charset="0"/>
                <a:ea typeface="MS PGothic" pitchFamily="34" charset="-128"/>
                <a:cs typeface="Geneva" charset="0"/>
              </a:defRPr>
            </a:lvl1pPr>
            <a:lvl2pPr marL="742950" indent="-285750" eaLnBrk="0" hangingPunct="0">
              <a:spcBef>
                <a:spcPct val="20000"/>
              </a:spcBef>
              <a:buChar char="–"/>
              <a:defRPr sz="2800">
                <a:solidFill>
                  <a:schemeClr val="tx1"/>
                </a:solidFill>
                <a:latin typeface="Arial" pitchFamily="34" charset="0"/>
                <a:ea typeface="Geneva" charset="0"/>
                <a:cs typeface="Geneva" charset="0"/>
              </a:defRPr>
            </a:lvl2pPr>
            <a:lvl3pPr marL="1143000" indent="-228600" eaLnBrk="0" hangingPunct="0">
              <a:spcBef>
                <a:spcPct val="20000"/>
              </a:spcBef>
              <a:buChar char="•"/>
              <a:defRPr sz="2400">
                <a:solidFill>
                  <a:schemeClr val="tx1"/>
                </a:solidFill>
                <a:latin typeface="Arial" pitchFamily="34" charset="0"/>
                <a:ea typeface="Geneva" charset="0"/>
                <a:cs typeface="Geneva" charset="0"/>
              </a:defRPr>
            </a:lvl3pPr>
            <a:lvl4pPr marL="1600200" indent="-228600" eaLnBrk="0" hangingPunct="0">
              <a:spcBef>
                <a:spcPct val="20000"/>
              </a:spcBef>
              <a:buChar char="–"/>
              <a:defRPr sz="2000">
                <a:solidFill>
                  <a:schemeClr val="tx1"/>
                </a:solidFill>
                <a:latin typeface="Arial" pitchFamily="34" charset="0"/>
                <a:ea typeface="Geneva" charset="0"/>
                <a:cs typeface="Geneva" charset="0"/>
              </a:defRPr>
            </a:lvl4pPr>
            <a:lvl5pPr marL="2057400" indent="-228600" eaLnBrk="0" hangingPunct="0">
              <a:spcBef>
                <a:spcPct val="20000"/>
              </a:spcBef>
              <a:buChar char="»"/>
              <a:defRPr sz="2000">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9pPr>
          </a:lstStyle>
          <a:p>
            <a:pPr algn="ctr" eaLnBrk="1" hangingPunct="1">
              <a:lnSpc>
                <a:spcPct val="80000"/>
              </a:lnSpc>
              <a:spcBef>
                <a:spcPct val="0"/>
              </a:spcBef>
              <a:buFontTx/>
              <a:buNone/>
              <a:defRPr/>
            </a:pPr>
            <a:r>
              <a:rPr lang="en-US" dirty="0">
                <a:solidFill>
                  <a:schemeClr val="bg1"/>
                </a:solidFill>
              </a:rPr>
              <a:t>Evaluation of the Risks for Ventricular Arrhythmias in Patients Who Require Permanent Pacing</a:t>
            </a:r>
            <a:endParaRPr lang="en-US" altLang="en-US" sz="2400" b="1" dirty="0">
              <a:solidFill>
                <a:schemeClr val="bg1"/>
              </a:solidFill>
              <a:latin typeface="+mn-lt"/>
            </a:endParaRPr>
          </a:p>
        </p:txBody>
      </p:sp>
      <p:graphicFrame>
        <p:nvGraphicFramePr>
          <p:cNvPr id="3" name="Table 2">
            <a:extLst>
              <a:ext uri="{FF2B5EF4-FFF2-40B4-BE49-F238E27FC236}">
                <a16:creationId xmlns:a16="http://schemas.microsoft.com/office/drawing/2014/main" id="{B88A5677-8B64-42C6-A22B-D8CAFC0CBCE7}"/>
              </a:ext>
            </a:extLst>
          </p:cNvPr>
          <p:cNvGraphicFramePr>
            <a:graphicFrameLocks noGrp="1"/>
          </p:cNvGraphicFramePr>
          <p:nvPr/>
        </p:nvGraphicFramePr>
        <p:xfrm>
          <a:off x="457200" y="1905000"/>
          <a:ext cx="8229600" cy="3452813"/>
        </p:xfrm>
        <a:graphic>
          <a:graphicData uri="http://schemas.openxmlformats.org/drawingml/2006/table">
            <a:tbl>
              <a:tblPr firstRow="1" firstCol="1" bandRow="1"/>
              <a:tblGrid>
                <a:gridCol w="952988">
                  <a:extLst>
                    <a:ext uri="{9D8B030D-6E8A-4147-A177-3AD203B41FA5}">
                      <a16:colId xmlns:a16="http://schemas.microsoft.com/office/drawing/2014/main" val="20000"/>
                    </a:ext>
                  </a:extLst>
                </a:gridCol>
                <a:gridCol w="887151">
                  <a:extLst>
                    <a:ext uri="{9D8B030D-6E8A-4147-A177-3AD203B41FA5}">
                      <a16:colId xmlns:a16="http://schemas.microsoft.com/office/drawing/2014/main" val="20001"/>
                    </a:ext>
                  </a:extLst>
                </a:gridCol>
                <a:gridCol w="6389461">
                  <a:extLst>
                    <a:ext uri="{9D8B030D-6E8A-4147-A177-3AD203B41FA5}">
                      <a16:colId xmlns:a16="http://schemas.microsoft.com/office/drawing/2014/main" val="20002"/>
                    </a:ext>
                  </a:extLst>
                </a:gridCol>
              </a:tblGrid>
              <a:tr h="1245907">
                <a:tc gridSpan="3">
                  <a:txBody>
                    <a:bodyPr/>
                    <a:lstStyle/>
                    <a:p>
                      <a:r>
                        <a:rPr lang="en-US" sz="2000" b="1" kern="1200" dirty="0">
                          <a:solidFill>
                            <a:schemeClr val="tx1"/>
                          </a:solidFill>
                          <a:effectLst/>
                          <a:latin typeface="Calibri" panose="020F0502020204030204" pitchFamily="34" charset="0"/>
                          <a:ea typeface="+mn-ea"/>
                          <a:cs typeface="Calibri" panose="020F0502020204030204" pitchFamily="34" charset="0"/>
                        </a:rPr>
                        <a:t>Recommendation for Management of Bradycardia and Conduction Tissue Disease in Patients Who Require Pacing Therapy and May Also Be at Risk for Ventricular Arrhythmias</a:t>
                      </a:r>
                      <a:endParaRPr lang="en-US" sz="2000" kern="1200" dirty="0">
                        <a:solidFill>
                          <a:schemeClr val="tx1"/>
                        </a:solidFill>
                        <a:effectLst/>
                        <a:latin typeface="Calibri" panose="020F0502020204030204" pitchFamily="34" charset="0"/>
                        <a:ea typeface="+mn-ea"/>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000"/>
                  </a:ext>
                </a:extLst>
              </a:tr>
              <a:tr h="641361">
                <a:tc>
                  <a:txBody>
                    <a:bodyPr/>
                    <a:lstStyle/>
                    <a:p>
                      <a:pPr marL="0" marR="0" algn="ctr">
                        <a:lnSpc>
                          <a:spcPct val="115000"/>
                        </a:lnSpc>
                        <a:spcBef>
                          <a:spcPts val="0"/>
                        </a:spcBef>
                        <a:spcAft>
                          <a:spcPts val="0"/>
                        </a:spcAft>
                      </a:pPr>
                      <a:r>
                        <a:rPr lang="en-US" sz="2000" b="1" dirty="0">
                          <a:effectLst/>
                          <a:latin typeface="Calibri" panose="020F0502020204030204" pitchFamily="34" charset="0"/>
                          <a:ea typeface="Times New Roman" panose="02020603050405020304" pitchFamily="18" charset="0"/>
                          <a:cs typeface="Calibri" panose="020F0502020204030204" pitchFamily="34" charset="0"/>
                        </a:rPr>
                        <a:t>COR</a:t>
                      </a:r>
                      <a:endParaRPr lang="en-US" sz="20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a:effectLst/>
                          <a:latin typeface="Calibri" panose="020F0502020204030204" pitchFamily="34" charset="0"/>
                          <a:ea typeface="Times New Roman" panose="02020603050405020304" pitchFamily="18" charset="0"/>
                          <a:cs typeface="Calibri" panose="020F0502020204030204" pitchFamily="34" charset="0"/>
                        </a:rPr>
                        <a:t>LOE</a:t>
                      </a:r>
                      <a:endParaRPr lang="en-US" sz="20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a:effectLst/>
                          <a:latin typeface="Calibri" panose="020F0502020204030204" pitchFamily="34" charset="0"/>
                          <a:ea typeface="Times New Roman" panose="02020603050405020304" pitchFamily="18" charset="0"/>
                          <a:cs typeface="Calibri" panose="020F0502020204030204" pitchFamily="34" charset="0"/>
                        </a:rPr>
                        <a:t>Recommendation</a:t>
                      </a:r>
                      <a:endParaRPr lang="en-US" sz="20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565545">
                <a:tc>
                  <a:txBody>
                    <a:bodyPr/>
                    <a:lstStyle/>
                    <a:p>
                      <a:pPr marL="0" marR="0" algn="ctr">
                        <a:lnSpc>
                          <a:spcPct val="150000"/>
                        </a:lnSpc>
                        <a:spcBef>
                          <a:spcPts val="0"/>
                        </a:spcBef>
                        <a:spcAft>
                          <a:spcPts val="0"/>
                        </a:spcAft>
                      </a:pPr>
                      <a:r>
                        <a:rPr lang="en-US" sz="2000" b="1">
                          <a:effectLst/>
                          <a:latin typeface="Calibri" panose="020F0502020204030204" pitchFamily="34" charset="0"/>
                          <a:ea typeface="Times New Roman" panose="02020603050405020304" pitchFamily="18" charset="0"/>
                          <a:cs typeface="Calibri" panose="020F0502020204030204" pitchFamily="34" charset="0"/>
                        </a:rPr>
                        <a:t>I</a:t>
                      </a:r>
                      <a:endParaRPr lang="en-US" sz="20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FC284"/>
                    </a:solidFill>
                  </a:tcPr>
                </a:tc>
                <a:tc>
                  <a:txBody>
                    <a:bodyPr/>
                    <a:lstStyle/>
                    <a:p>
                      <a:pPr marL="0" marR="0" algn="ctr">
                        <a:lnSpc>
                          <a:spcPct val="150000"/>
                        </a:lnSpc>
                        <a:spcBef>
                          <a:spcPts val="0"/>
                        </a:spcBef>
                        <a:spcAft>
                          <a:spcPts val="0"/>
                        </a:spcAft>
                      </a:pPr>
                      <a:r>
                        <a:rPr lang="en-US" sz="2000" b="1" dirty="0">
                          <a:effectLst/>
                          <a:latin typeface="Calibri" panose="020F0502020204030204" pitchFamily="34" charset="0"/>
                          <a:ea typeface="Times New Roman" panose="02020603050405020304" pitchFamily="18" charset="0"/>
                          <a:cs typeface="Calibri" panose="020F0502020204030204" pitchFamily="34" charset="0"/>
                        </a:rPr>
                        <a:t>B-NR</a:t>
                      </a:r>
                      <a:endParaRPr lang="en-US" sz="20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49DD4"/>
                    </a:solidFill>
                  </a:tcPr>
                </a:tc>
                <a:tc>
                  <a:txBody>
                    <a:bodyPr/>
                    <a:lstStyle/>
                    <a:p>
                      <a:pPr marL="0" marR="0" lvl="0" indent="0" algn="l">
                        <a:lnSpc>
                          <a:spcPct val="100000"/>
                        </a:lnSpc>
                        <a:spcBef>
                          <a:spcPts val="0"/>
                        </a:spcBef>
                        <a:spcAft>
                          <a:spcPts val="0"/>
                        </a:spcAft>
                        <a:buFont typeface="+mj-lt"/>
                        <a:buNone/>
                      </a:pPr>
                      <a:r>
                        <a:rPr lang="en-US" sz="2000" b="1" dirty="0">
                          <a:effectLst/>
                          <a:latin typeface="Calibri" panose="020F0502020204030204" pitchFamily="34" charset="0"/>
                          <a:ea typeface="Batang" panose="02030600000101010101" pitchFamily="18" charset="-127"/>
                          <a:cs typeface="Calibri" panose="020F0502020204030204" pitchFamily="34" charset="0"/>
                        </a:rPr>
                        <a:t>In patients who require permanent pacing therapy, before implantation, an assessment of the risk of future ventricular arrhythmias and need for an ICD should be performed.</a:t>
                      </a:r>
                      <a:endParaRPr lang="en-US" sz="2000" dirty="0">
                        <a:effectLst/>
                        <a:latin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ChangeArrowheads="1"/>
          </p:cNvSpPr>
          <p:nvPr/>
        </p:nvSpPr>
        <p:spPr bwMode="auto">
          <a:xfrm>
            <a:off x="990600" y="2498725"/>
            <a:ext cx="72390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MS PGothic" pitchFamily="34" charset="-128"/>
                <a:cs typeface="Geneva" pitchFamily="-65" charset="0"/>
              </a:defRPr>
            </a:lvl1pPr>
            <a:lvl2pPr marL="742950" indent="-285750">
              <a:spcBef>
                <a:spcPct val="20000"/>
              </a:spcBef>
              <a:buChar char="–"/>
              <a:defRPr sz="2800">
                <a:solidFill>
                  <a:schemeClr val="tx1"/>
                </a:solidFill>
                <a:latin typeface="Arial" pitchFamily="34" charset="0"/>
                <a:ea typeface="Geneva" pitchFamily="-65" charset="0"/>
                <a:cs typeface="Geneva" pitchFamily="-65" charset="0"/>
              </a:defRPr>
            </a:lvl2pPr>
            <a:lvl3pPr marL="1143000" indent="-228600">
              <a:spcBef>
                <a:spcPct val="20000"/>
              </a:spcBef>
              <a:buChar char="•"/>
              <a:defRPr sz="2400">
                <a:solidFill>
                  <a:schemeClr val="tx1"/>
                </a:solidFill>
                <a:latin typeface="Arial" pitchFamily="34" charset="0"/>
                <a:ea typeface="Geneva" pitchFamily="-65" charset="0"/>
                <a:cs typeface="Geneva" pitchFamily="-65" charset="0"/>
              </a:defRPr>
            </a:lvl3pPr>
            <a:lvl4pPr marL="1600200" indent="-228600">
              <a:spcBef>
                <a:spcPct val="20000"/>
              </a:spcBef>
              <a:buChar char="–"/>
              <a:defRPr sz="2000">
                <a:solidFill>
                  <a:schemeClr val="tx1"/>
                </a:solidFill>
                <a:latin typeface="Arial" pitchFamily="34" charset="0"/>
                <a:ea typeface="Geneva" pitchFamily="-65" charset="0"/>
                <a:cs typeface="Geneva" pitchFamily="-65" charset="0"/>
              </a:defRPr>
            </a:lvl4pPr>
            <a:lvl5pPr marL="2057400" indent="-228600">
              <a:spcBef>
                <a:spcPct val="20000"/>
              </a:spcBef>
              <a:buChar char="»"/>
              <a:defRPr sz="2000">
                <a:solidFill>
                  <a:schemeClr val="tx1"/>
                </a:solidFill>
                <a:latin typeface="Arial" pitchFamily="34" charset="0"/>
                <a:ea typeface="Geneva" pitchFamily="-65" charset="0"/>
                <a:cs typeface="Geneva" pitchFamily="-65"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Geneva" pitchFamily="-65" charset="0"/>
                <a:cs typeface="Geneva" pitchFamily="-65"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Geneva" pitchFamily="-65" charset="0"/>
                <a:cs typeface="Geneva" pitchFamily="-65"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Geneva" pitchFamily="-65" charset="0"/>
                <a:cs typeface="Geneva" pitchFamily="-65"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Geneva" pitchFamily="-65" charset="0"/>
                <a:cs typeface="Geneva" pitchFamily="-65" charset="0"/>
              </a:defRPr>
            </a:lvl9pPr>
          </a:lstStyle>
          <a:p>
            <a:pPr>
              <a:buFontTx/>
              <a:buNone/>
            </a:pPr>
            <a:r>
              <a:rPr lang="en-US" altLang="en-US" b="1"/>
              <a:t>Shared Decision-Making</a:t>
            </a:r>
          </a:p>
        </p:txBody>
      </p:sp>
      <p:sp>
        <p:nvSpPr>
          <p:cNvPr id="8195" name="Rectangle 3">
            <a:extLst>
              <a:ext uri="{FF2B5EF4-FFF2-40B4-BE49-F238E27FC236}">
                <a16:creationId xmlns:a16="http://schemas.microsoft.com/office/drawing/2014/main" id="{1F995350-009E-4434-B8C1-E0561778C398}"/>
              </a:ext>
            </a:extLst>
          </p:cNvPr>
          <p:cNvSpPr>
            <a:spLocks noChangeArrowheads="1"/>
          </p:cNvSpPr>
          <p:nvPr/>
        </p:nvSpPr>
        <p:spPr bwMode="auto">
          <a:xfrm>
            <a:off x="0" y="371475"/>
            <a:ext cx="9144000" cy="387350"/>
          </a:xfrm>
          <a:prstGeom prst="rect">
            <a:avLst/>
          </a:prstGeom>
          <a:solidFill>
            <a:schemeClr val="accent2"/>
          </a:solidFill>
          <a:ln w="9525">
            <a:solidFill>
              <a:schemeClr val="accent2"/>
            </a:solidFill>
            <a:miter lim="800000"/>
            <a:headEnd/>
            <a:tailEnd/>
          </a:ln>
        </p:spPr>
        <p:txBody>
          <a:bodyPr>
            <a:spAutoFit/>
          </a:bodyPr>
          <a:lstStyle>
            <a:lvl1pPr eaLnBrk="0" hangingPunct="0">
              <a:spcBef>
                <a:spcPct val="20000"/>
              </a:spcBef>
              <a:buChar char="•"/>
              <a:defRPr sz="3200">
                <a:solidFill>
                  <a:schemeClr val="tx1"/>
                </a:solidFill>
                <a:latin typeface="Arial" pitchFamily="34" charset="0"/>
                <a:ea typeface="MS PGothic" pitchFamily="34" charset="-128"/>
                <a:cs typeface="Geneva" charset="0"/>
              </a:defRPr>
            </a:lvl1pPr>
            <a:lvl2pPr marL="742950" indent="-285750" eaLnBrk="0" hangingPunct="0">
              <a:spcBef>
                <a:spcPct val="20000"/>
              </a:spcBef>
              <a:buChar char="–"/>
              <a:defRPr sz="2800">
                <a:solidFill>
                  <a:schemeClr val="tx1"/>
                </a:solidFill>
                <a:latin typeface="Arial" pitchFamily="34" charset="0"/>
                <a:ea typeface="Geneva" charset="0"/>
                <a:cs typeface="Geneva" charset="0"/>
              </a:defRPr>
            </a:lvl2pPr>
            <a:lvl3pPr marL="1143000" indent="-228600" eaLnBrk="0" hangingPunct="0">
              <a:spcBef>
                <a:spcPct val="20000"/>
              </a:spcBef>
              <a:buChar char="•"/>
              <a:defRPr sz="2400">
                <a:solidFill>
                  <a:schemeClr val="tx1"/>
                </a:solidFill>
                <a:latin typeface="Arial" pitchFamily="34" charset="0"/>
                <a:ea typeface="Geneva" charset="0"/>
                <a:cs typeface="Geneva" charset="0"/>
              </a:defRPr>
            </a:lvl3pPr>
            <a:lvl4pPr marL="1600200" indent="-228600" eaLnBrk="0" hangingPunct="0">
              <a:spcBef>
                <a:spcPct val="20000"/>
              </a:spcBef>
              <a:buChar char="–"/>
              <a:defRPr sz="2000">
                <a:solidFill>
                  <a:schemeClr val="tx1"/>
                </a:solidFill>
                <a:latin typeface="Arial" pitchFamily="34" charset="0"/>
                <a:ea typeface="Geneva" charset="0"/>
                <a:cs typeface="Geneva" charset="0"/>
              </a:defRPr>
            </a:lvl4pPr>
            <a:lvl5pPr marL="2057400" indent="-228600" eaLnBrk="0" hangingPunct="0">
              <a:spcBef>
                <a:spcPct val="20000"/>
              </a:spcBef>
              <a:buChar char="»"/>
              <a:defRPr sz="2000">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9pPr>
          </a:lstStyle>
          <a:p>
            <a:pPr algn="ctr" eaLnBrk="1" hangingPunct="1">
              <a:lnSpc>
                <a:spcPct val="80000"/>
              </a:lnSpc>
              <a:spcBef>
                <a:spcPct val="0"/>
              </a:spcBef>
              <a:buFontTx/>
              <a:buNone/>
              <a:defRPr/>
            </a:pPr>
            <a:r>
              <a:rPr lang="en-US" altLang="en-US" sz="2400" b="1" dirty="0">
                <a:solidFill>
                  <a:schemeClr val="bg1"/>
                </a:solidFill>
                <a:latin typeface="+mn-lt"/>
              </a:rPr>
              <a:t>2018 Bradycardia Guideline</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a:extLst>
              <a:ext uri="{FF2B5EF4-FFF2-40B4-BE49-F238E27FC236}">
                <a16:creationId xmlns:a16="http://schemas.microsoft.com/office/drawing/2014/main" id="{9DCB62AD-B9A4-49EF-A2FF-5588717B2203}"/>
              </a:ext>
            </a:extLst>
          </p:cNvPr>
          <p:cNvSpPr>
            <a:spLocks noChangeArrowheads="1"/>
          </p:cNvSpPr>
          <p:nvPr/>
        </p:nvSpPr>
        <p:spPr bwMode="auto">
          <a:xfrm>
            <a:off x="0" y="381000"/>
            <a:ext cx="9144000" cy="485775"/>
          </a:xfrm>
          <a:prstGeom prst="rect">
            <a:avLst/>
          </a:prstGeom>
          <a:solidFill>
            <a:schemeClr val="accent2"/>
          </a:solidFill>
          <a:ln>
            <a:noFill/>
          </a:ln>
          <a:extLst/>
        </p:spPr>
        <p:txBody>
          <a:bodyPr>
            <a:spAutoFit/>
          </a:bodyPr>
          <a:lstStyle>
            <a:lvl1pPr eaLnBrk="0" hangingPunct="0">
              <a:spcBef>
                <a:spcPct val="20000"/>
              </a:spcBef>
              <a:buChar char="•"/>
              <a:defRPr sz="3200">
                <a:solidFill>
                  <a:schemeClr val="tx1"/>
                </a:solidFill>
                <a:latin typeface="Arial" pitchFamily="34" charset="0"/>
                <a:ea typeface="MS PGothic" pitchFamily="34" charset="-128"/>
                <a:cs typeface="Geneva" charset="0"/>
              </a:defRPr>
            </a:lvl1pPr>
            <a:lvl2pPr marL="742950" indent="-285750" eaLnBrk="0" hangingPunct="0">
              <a:spcBef>
                <a:spcPct val="20000"/>
              </a:spcBef>
              <a:buChar char="–"/>
              <a:defRPr sz="2800">
                <a:solidFill>
                  <a:schemeClr val="tx1"/>
                </a:solidFill>
                <a:latin typeface="Arial" pitchFamily="34" charset="0"/>
                <a:ea typeface="Geneva" charset="0"/>
                <a:cs typeface="Geneva" charset="0"/>
              </a:defRPr>
            </a:lvl2pPr>
            <a:lvl3pPr marL="1143000" indent="-228600" eaLnBrk="0" hangingPunct="0">
              <a:spcBef>
                <a:spcPct val="20000"/>
              </a:spcBef>
              <a:buChar char="•"/>
              <a:defRPr sz="2400">
                <a:solidFill>
                  <a:schemeClr val="tx1"/>
                </a:solidFill>
                <a:latin typeface="Arial" pitchFamily="34" charset="0"/>
                <a:ea typeface="Geneva" charset="0"/>
                <a:cs typeface="Geneva" charset="0"/>
              </a:defRPr>
            </a:lvl3pPr>
            <a:lvl4pPr marL="1600200" indent="-228600" eaLnBrk="0" hangingPunct="0">
              <a:spcBef>
                <a:spcPct val="20000"/>
              </a:spcBef>
              <a:buChar char="–"/>
              <a:defRPr sz="2000">
                <a:solidFill>
                  <a:schemeClr val="tx1"/>
                </a:solidFill>
                <a:latin typeface="Arial" pitchFamily="34" charset="0"/>
                <a:ea typeface="Geneva" charset="0"/>
                <a:cs typeface="Geneva" charset="0"/>
              </a:defRPr>
            </a:lvl4pPr>
            <a:lvl5pPr marL="2057400" indent="-228600" eaLnBrk="0" hangingPunct="0">
              <a:spcBef>
                <a:spcPct val="20000"/>
              </a:spcBef>
              <a:buChar char="»"/>
              <a:defRPr sz="2000">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9pPr>
          </a:lstStyle>
          <a:p>
            <a:pPr algn="ctr" eaLnBrk="1" hangingPunct="1">
              <a:lnSpc>
                <a:spcPct val="80000"/>
              </a:lnSpc>
              <a:spcBef>
                <a:spcPct val="0"/>
              </a:spcBef>
              <a:buFontTx/>
              <a:buNone/>
              <a:defRPr/>
            </a:pPr>
            <a:r>
              <a:rPr lang="en-US" dirty="0">
                <a:solidFill>
                  <a:schemeClr val="bg1"/>
                </a:solidFill>
              </a:rPr>
              <a:t>Shared Decision-Making</a:t>
            </a:r>
            <a:endParaRPr lang="en-US" altLang="en-US" sz="2400" b="1" dirty="0">
              <a:solidFill>
                <a:schemeClr val="bg1"/>
              </a:solidFill>
              <a:latin typeface="+mn-lt"/>
            </a:endParaRPr>
          </a:p>
        </p:txBody>
      </p:sp>
      <p:graphicFrame>
        <p:nvGraphicFramePr>
          <p:cNvPr id="3" name="Table 2">
            <a:extLst>
              <a:ext uri="{FF2B5EF4-FFF2-40B4-BE49-F238E27FC236}">
                <a16:creationId xmlns:a16="http://schemas.microsoft.com/office/drawing/2014/main" id="{4D080A62-4022-4798-B432-FF4C935557A1}"/>
              </a:ext>
            </a:extLst>
          </p:cNvPr>
          <p:cNvGraphicFramePr>
            <a:graphicFrameLocks noGrp="1"/>
          </p:cNvGraphicFramePr>
          <p:nvPr/>
        </p:nvGraphicFramePr>
        <p:xfrm>
          <a:off x="457200" y="1143000"/>
          <a:ext cx="8229600" cy="4784725"/>
        </p:xfrm>
        <a:graphic>
          <a:graphicData uri="http://schemas.openxmlformats.org/drawingml/2006/table">
            <a:tbl>
              <a:tblPr/>
              <a:tblGrid>
                <a:gridCol w="952500">
                  <a:extLst>
                    <a:ext uri="{9D8B030D-6E8A-4147-A177-3AD203B41FA5}">
                      <a16:colId xmlns:a16="http://schemas.microsoft.com/office/drawing/2014/main" val="1125977470"/>
                    </a:ext>
                  </a:extLst>
                </a:gridCol>
                <a:gridCol w="887413">
                  <a:extLst>
                    <a:ext uri="{9D8B030D-6E8A-4147-A177-3AD203B41FA5}">
                      <a16:colId xmlns:a16="http://schemas.microsoft.com/office/drawing/2014/main" val="1412858133"/>
                    </a:ext>
                  </a:extLst>
                </a:gridCol>
                <a:gridCol w="6389687">
                  <a:extLst>
                    <a:ext uri="{9D8B030D-6E8A-4147-A177-3AD203B41FA5}">
                      <a16:colId xmlns:a16="http://schemas.microsoft.com/office/drawing/2014/main" val="988106078"/>
                    </a:ext>
                  </a:extLst>
                </a:gridCol>
              </a:tblGrid>
              <a:tr h="609600">
                <a:tc gridSpan="3">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Recommendations for Shared Decision-Making for Pacemaker Implantation in the Setting of Guideline-Based Indications for Bradycardia Pacing</a:t>
                      </a:r>
                      <a:endParaRPr kumimoji="0" lang="en-US" altLang="en-US" sz="16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50522448"/>
                  </a:ext>
                </a:extLst>
              </a:tr>
              <a:tr h="457200">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COR</a:t>
                      </a:r>
                      <a:endParaRPr kumimoji="0" lang="en-US" altLang="en-US" sz="1600" b="0"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LOE</a:t>
                      </a:r>
                      <a:endParaRPr kumimoji="0" lang="en-US" altLang="en-US" sz="1600" b="0"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Recommendation</a:t>
                      </a:r>
                      <a:endParaRPr kumimoji="0" lang="en-US" altLang="en-US" sz="1600" b="0"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02765973"/>
                  </a:ext>
                </a:extLst>
              </a:tr>
              <a:tr h="937577">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ctr" defTabSz="914400" rtl="0" eaLnBrk="1" fontAlgn="base" latinLnBrk="0" hangingPunct="1">
                        <a:lnSpc>
                          <a:spcPct val="150000"/>
                        </a:lnSpc>
                        <a:spcBef>
                          <a:spcPct val="0"/>
                        </a:spcBef>
                        <a:spcAft>
                          <a:spcPts val="600"/>
                        </a:spcAft>
                        <a:buClrTx/>
                        <a:buSzTx/>
                        <a:buFontTx/>
                        <a:buNone/>
                        <a:tabLst/>
                      </a:pPr>
                      <a:r>
                        <a:rPr kumimoji="0" lang="en-US" altLang="en-US" sz="1600" b="1" i="0" u="none" strike="noStrike" cap="none" normalizeH="0" baseline="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I</a:t>
                      </a:r>
                      <a:endParaRPr kumimoji="0" lang="en-US" altLang="en-US" sz="16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FC284"/>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ctr" defTabSz="914400" rtl="0" eaLnBrk="1" fontAlgn="base" latinLnBrk="0" hangingPunct="1">
                        <a:lnSpc>
                          <a:spcPct val="150000"/>
                        </a:lnSpc>
                        <a:spcBef>
                          <a:spcPct val="0"/>
                        </a:spcBef>
                        <a:spcAft>
                          <a:spcPts val="600"/>
                        </a:spcAft>
                        <a:buClrTx/>
                        <a:buSzTx/>
                        <a:buFontTx/>
                        <a:buNone/>
                        <a:tabLst/>
                      </a:pPr>
                      <a:r>
                        <a:rPr kumimoji="0" lang="en-US" altLang="en-US" sz="1600" b="1" i="0" u="none" strike="noStrike" cap="none" normalizeH="0" baseline="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C-LD</a:t>
                      </a:r>
                      <a:endParaRPr kumimoji="0" lang="en-US" altLang="en-US" sz="16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1C1E7"/>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l" defTabSz="914400" rtl="0" eaLnBrk="1" fontAlgn="base" latinLnBrk="0" hangingPunct="1">
                        <a:lnSpc>
                          <a:spcPct val="100000"/>
                        </a:lnSpc>
                        <a:spcBef>
                          <a:spcPct val="0"/>
                        </a:spcBef>
                        <a:spcAft>
                          <a:spcPct val="0"/>
                        </a:spcAft>
                        <a:buClrTx/>
                        <a:buSzTx/>
                        <a:buFont typeface="+mj-lt" charset="0"/>
                        <a:buNone/>
                        <a:tabLst/>
                      </a:pPr>
                      <a:r>
                        <a:rPr kumimoji="0" lang="en-US" altLang="en-US" sz="1600" b="1" i="0" u="none" strike="noStrike" cap="none" normalizeH="0" baseline="0" dirty="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In patients with symptomatic bradycardia or conduction disorder, clinicians and patients should engage in a shared decision-making approach in which treatment decisions are based not only on the best available evidence, but also on the patient</a:t>
                      </a:r>
                      <a:r>
                        <a:rPr kumimoji="0" lang="ja-JP" altLang="en-US" sz="1600" b="1" i="0" u="none" strike="noStrike" cap="none" normalizeH="0" baseline="0" dirty="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a:t>
                      </a:r>
                      <a:r>
                        <a:rPr kumimoji="0" lang="en-US" altLang="ja-JP" sz="1600" b="1" i="0" u="none" strike="noStrike" cap="none" normalizeH="0" baseline="0" dirty="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s goals of care, preferences, and values.</a:t>
                      </a:r>
                      <a:endParaRPr kumimoji="0" lang="en-US" altLang="en-US" sz="16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71562906"/>
                  </a:ext>
                </a:extLst>
              </a:tr>
              <a:tr h="990600">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ctr" defTabSz="914400" rtl="0" eaLnBrk="1" fontAlgn="base" latinLnBrk="0" hangingPunct="1">
                        <a:lnSpc>
                          <a:spcPct val="150000"/>
                        </a:lnSpc>
                        <a:spcBef>
                          <a:spcPct val="0"/>
                        </a:spcBef>
                        <a:spcAft>
                          <a:spcPts val="600"/>
                        </a:spcAft>
                        <a:buClrTx/>
                        <a:buSzTx/>
                        <a:buFontTx/>
                        <a:buNone/>
                        <a:tabLst/>
                      </a:pPr>
                      <a:r>
                        <a:rPr kumimoji="0" lang="en-US" altLang="en-US" sz="1600" b="1" i="0" u="none" strike="noStrike" cap="none" normalizeH="0" baseline="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I</a:t>
                      </a:r>
                      <a:endParaRPr kumimoji="0" lang="en-US" altLang="en-US" sz="16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FC284"/>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ctr" defTabSz="914400" rtl="0" eaLnBrk="1" fontAlgn="base" latinLnBrk="0" hangingPunct="1">
                        <a:lnSpc>
                          <a:spcPct val="150000"/>
                        </a:lnSpc>
                        <a:spcBef>
                          <a:spcPct val="0"/>
                        </a:spcBef>
                        <a:spcAft>
                          <a:spcPts val="600"/>
                        </a:spcAft>
                        <a:buClrTx/>
                        <a:buSzTx/>
                        <a:buFontTx/>
                        <a:buNone/>
                        <a:tabLst/>
                      </a:pPr>
                      <a:r>
                        <a:rPr kumimoji="0" lang="en-US" altLang="en-US" sz="1600" b="1" i="0" u="none" strike="noStrike" cap="none" normalizeH="0" baseline="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C-LD</a:t>
                      </a:r>
                      <a:endParaRPr kumimoji="0" lang="en-US" altLang="en-US" sz="16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1C1E7"/>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l" defTabSz="914400" rtl="0" eaLnBrk="1" fontAlgn="base" latinLnBrk="0" hangingPunct="1">
                        <a:lnSpc>
                          <a:spcPct val="100000"/>
                        </a:lnSpc>
                        <a:spcBef>
                          <a:spcPct val="0"/>
                        </a:spcBef>
                        <a:spcAft>
                          <a:spcPct val="0"/>
                        </a:spcAft>
                        <a:buClrTx/>
                        <a:buSzTx/>
                        <a:buFont typeface="+mj-lt" charset="0"/>
                        <a:buNone/>
                        <a:tabLst/>
                      </a:pPr>
                      <a:r>
                        <a:rPr kumimoji="0" lang="en-US" altLang="en-US" sz="1600" b="1"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Patients considering implantation of a pacemaker or with a pacemaker that requires lead revision or generator change should be informed of procedural benefits and risks, including the potential short and long-term complications and possible alternative therapy, if any, in light of their goals of care, preferences, and values.</a:t>
                      </a:r>
                      <a:endParaRPr kumimoji="0" lang="en-US" altLang="en-US" sz="1600" b="0"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64130565"/>
                  </a:ext>
                </a:extLst>
              </a:tr>
              <a:tr h="1279525">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ctr" defTabSz="914400" rtl="0" eaLnBrk="1" fontAlgn="base" latinLnBrk="0" hangingPunct="1">
                        <a:lnSpc>
                          <a:spcPct val="150000"/>
                        </a:lnSpc>
                        <a:spcBef>
                          <a:spcPct val="0"/>
                        </a:spcBef>
                        <a:spcAft>
                          <a:spcPts val="600"/>
                        </a:spcAft>
                        <a:buClrTx/>
                        <a:buSzTx/>
                        <a:buFontTx/>
                        <a:buNone/>
                        <a:tabLst/>
                      </a:pPr>
                      <a:r>
                        <a:rPr kumimoji="0" lang="en-US" altLang="en-US" sz="1600" b="1"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III: No Benefit</a:t>
                      </a:r>
                      <a:endParaRPr kumimoji="0" lang="en-US" altLang="en-US" sz="1600" b="0"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15D4C"/>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ctr" defTabSz="914400" rtl="0" eaLnBrk="1" fontAlgn="base" latinLnBrk="0" hangingPunct="1">
                        <a:lnSpc>
                          <a:spcPct val="150000"/>
                        </a:lnSpc>
                        <a:spcBef>
                          <a:spcPct val="0"/>
                        </a:spcBef>
                        <a:spcAft>
                          <a:spcPts val="600"/>
                        </a:spcAft>
                        <a:buClrTx/>
                        <a:buSzTx/>
                        <a:buFontTx/>
                        <a:buNone/>
                        <a:tabLst/>
                      </a:pPr>
                      <a:r>
                        <a:rPr kumimoji="0" lang="en-US" altLang="en-US" sz="1600" b="1"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C-LD</a:t>
                      </a:r>
                      <a:endParaRPr kumimoji="0" lang="en-US" altLang="en-US" sz="1600" b="0"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1C1E7"/>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l" defTabSz="914400" rtl="0" eaLnBrk="1" fontAlgn="base" latinLnBrk="0" hangingPunct="1">
                        <a:lnSpc>
                          <a:spcPct val="100000"/>
                        </a:lnSpc>
                        <a:spcBef>
                          <a:spcPct val="0"/>
                        </a:spcBef>
                        <a:spcAft>
                          <a:spcPct val="0"/>
                        </a:spcAft>
                        <a:buClrTx/>
                        <a:buSzTx/>
                        <a:buFont typeface="+mj-lt" charset="0"/>
                        <a:buNone/>
                        <a:tabLst/>
                      </a:pPr>
                      <a:r>
                        <a:rPr kumimoji="0" lang="en-US" altLang="en-US" sz="1600" b="1" i="0" u="none" strike="noStrike" cap="none" normalizeH="0" baseline="0" dirty="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In patients with indications for permanent pacing but also with significant comorbidities such that pacing therapy is unlikely to provide meaningful clinical benefit, or if patient goals of care strongly preclude pacemaker therapy, implantation or replacement of a pacemaker should not be performed.</a:t>
                      </a:r>
                      <a:endParaRPr kumimoji="0" lang="en-US" altLang="en-US" sz="16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47213921"/>
                  </a:ext>
                </a:extLst>
              </a:tr>
            </a:tbl>
          </a:graphicData>
        </a:graphic>
      </p:graphicFrame>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ChangeArrowheads="1"/>
          </p:cNvSpPr>
          <p:nvPr/>
        </p:nvSpPr>
        <p:spPr bwMode="auto">
          <a:xfrm>
            <a:off x="990600" y="2498725"/>
            <a:ext cx="7239000" cy="1077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MS PGothic" pitchFamily="34" charset="-128"/>
                <a:cs typeface="Geneva" pitchFamily="-65" charset="0"/>
              </a:defRPr>
            </a:lvl1pPr>
            <a:lvl2pPr marL="742950" indent="-285750">
              <a:spcBef>
                <a:spcPct val="20000"/>
              </a:spcBef>
              <a:buChar char="–"/>
              <a:defRPr sz="2800">
                <a:solidFill>
                  <a:schemeClr val="tx1"/>
                </a:solidFill>
                <a:latin typeface="Arial" pitchFamily="34" charset="0"/>
                <a:ea typeface="Geneva" pitchFamily="-65" charset="0"/>
                <a:cs typeface="Geneva" pitchFamily="-65" charset="0"/>
              </a:defRPr>
            </a:lvl2pPr>
            <a:lvl3pPr marL="1143000" indent="-228600">
              <a:spcBef>
                <a:spcPct val="20000"/>
              </a:spcBef>
              <a:buChar char="•"/>
              <a:defRPr sz="2400">
                <a:solidFill>
                  <a:schemeClr val="tx1"/>
                </a:solidFill>
                <a:latin typeface="Arial" pitchFamily="34" charset="0"/>
                <a:ea typeface="Geneva" pitchFamily="-65" charset="0"/>
                <a:cs typeface="Geneva" pitchFamily="-65" charset="0"/>
              </a:defRPr>
            </a:lvl3pPr>
            <a:lvl4pPr marL="1600200" indent="-228600">
              <a:spcBef>
                <a:spcPct val="20000"/>
              </a:spcBef>
              <a:buChar char="–"/>
              <a:defRPr sz="2000">
                <a:solidFill>
                  <a:schemeClr val="tx1"/>
                </a:solidFill>
                <a:latin typeface="Arial" pitchFamily="34" charset="0"/>
                <a:ea typeface="Geneva" pitchFamily="-65" charset="0"/>
                <a:cs typeface="Geneva" pitchFamily="-65" charset="0"/>
              </a:defRPr>
            </a:lvl4pPr>
            <a:lvl5pPr marL="2057400" indent="-228600">
              <a:spcBef>
                <a:spcPct val="20000"/>
              </a:spcBef>
              <a:buChar char="»"/>
              <a:defRPr sz="2000">
                <a:solidFill>
                  <a:schemeClr val="tx1"/>
                </a:solidFill>
                <a:latin typeface="Arial" pitchFamily="34" charset="0"/>
                <a:ea typeface="Geneva" pitchFamily="-65" charset="0"/>
                <a:cs typeface="Geneva" pitchFamily="-65"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Geneva" pitchFamily="-65" charset="0"/>
                <a:cs typeface="Geneva" pitchFamily="-65"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Geneva" pitchFamily="-65" charset="0"/>
                <a:cs typeface="Geneva" pitchFamily="-65"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Geneva" pitchFamily="-65" charset="0"/>
                <a:cs typeface="Geneva" pitchFamily="-65"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Geneva" pitchFamily="-65" charset="0"/>
                <a:cs typeface="Geneva" pitchFamily="-65" charset="0"/>
              </a:defRPr>
            </a:lvl9pPr>
          </a:lstStyle>
          <a:p>
            <a:pPr>
              <a:buFontTx/>
              <a:buNone/>
            </a:pPr>
            <a:r>
              <a:rPr lang="en-US" altLang="en-US" b="1"/>
              <a:t>Discontinuation of Pacemaker Therapy</a:t>
            </a:r>
          </a:p>
        </p:txBody>
      </p:sp>
      <p:sp>
        <p:nvSpPr>
          <p:cNvPr id="8195" name="Rectangle 3">
            <a:extLst>
              <a:ext uri="{FF2B5EF4-FFF2-40B4-BE49-F238E27FC236}">
                <a16:creationId xmlns:a16="http://schemas.microsoft.com/office/drawing/2014/main" id="{63FCCA97-392E-483E-BE9A-52E25EAA1709}"/>
              </a:ext>
            </a:extLst>
          </p:cNvPr>
          <p:cNvSpPr>
            <a:spLocks noChangeArrowheads="1"/>
          </p:cNvSpPr>
          <p:nvPr/>
        </p:nvSpPr>
        <p:spPr bwMode="auto">
          <a:xfrm>
            <a:off x="0" y="371475"/>
            <a:ext cx="9144000" cy="387350"/>
          </a:xfrm>
          <a:prstGeom prst="rect">
            <a:avLst/>
          </a:prstGeom>
          <a:solidFill>
            <a:schemeClr val="accent2"/>
          </a:solidFill>
          <a:ln w="9525">
            <a:solidFill>
              <a:schemeClr val="accent2"/>
            </a:solidFill>
            <a:miter lim="800000"/>
            <a:headEnd/>
            <a:tailEnd/>
          </a:ln>
        </p:spPr>
        <p:txBody>
          <a:bodyPr>
            <a:spAutoFit/>
          </a:bodyPr>
          <a:lstStyle>
            <a:lvl1pPr eaLnBrk="0" hangingPunct="0">
              <a:spcBef>
                <a:spcPct val="20000"/>
              </a:spcBef>
              <a:buChar char="•"/>
              <a:defRPr sz="3200">
                <a:solidFill>
                  <a:schemeClr val="tx1"/>
                </a:solidFill>
                <a:latin typeface="Arial" pitchFamily="34" charset="0"/>
                <a:ea typeface="MS PGothic" pitchFamily="34" charset="-128"/>
                <a:cs typeface="Geneva" charset="0"/>
              </a:defRPr>
            </a:lvl1pPr>
            <a:lvl2pPr marL="742950" indent="-285750" eaLnBrk="0" hangingPunct="0">
              <a:spcBef>
                <a:spcPct val="20000"/>
              </a:spcBef>
              <a:buChar char="–"/>
              <a:defRPr sz="2800">
                <a:solidFill>
                  <a:schemeClr val="tx1"/>
                </a:solidFill>
                <a:latin typeface="Arial" pitchFamily="34" charset="0"/>
                <a:ea typeface="Geneva" charset="0"/>
                <a:cs typeface="Geneva" charset="0"/>
              </a:defRPr>
            </a:lvl2pPr>
            <a:lvl3pPr marL="1143000" indent="-228600" eaLnBrk="0" hangingPunct="0">
              <a:spcBef>
                <a:spcPct val="20000"/>
              </a:spcBef>
              <a:buChar char="•"/>
              <a:defRPr sz="2400">
                <a:solidFill>
                  <a:schemeClr val="tx1"/>
                </a:solidFill>
                <a:latin typeface="Arial" pitchFamily="34" charset="0"/>
                <a:ea typeface="Geneva" charset="0"/>
                <a:cs typeface="Geneva" charset="0"/>
              </a:defRPr>
            </a:lvl3pPr>
            <a:lvl4pPr marL="1600200" indent="-228600" eaLnBrk="0" hangingPunct="0">
              <a:spcBef>
                <a:spcPct val="20000"/>
              </a:spcBef>
              <a:buChar char="–"/>
              <a:defRPr sz="2000">
                <a:solidFill>
                  <a:schemeClr val="tx1"/>
                </a:solidFill>
                <a:latin typeface="Arial" pitchFamily="34" charset="0"/>
                <a:ea typeface="Geneva" charset="0"/>
                <a:cs typeface="Geneva" charset="0"/>
              </a:defRPr>
            </a:lvl4pPr>
            <a:lvl5pPr marL="2057400" indent="-228600" eaLnBrk="0" hangingPunct="0">
              <a:spcBef>
                <a:spcPct val="20000"/>
              </a:spcBef>
              <a:buChar char="»"/>
              <a:defRPr sz="2000">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9pPr>
          </a:lstStyle>
          <a:p>
            <a:pPr algn="ctr" eaLnBrk="1" hangingPunct="1">
              <a:lnSpc>
                <a:spcPct val="80000"/>
              </a:lnSpc>
              <a:spcBef>
                <a:spcPct val="0"/>
              </a:spcBef>
              <a:buFontTx/>
              <a:buNone/>
              <a:defRPr/>
            </a:pPr>
            <a:r>
              <a:rPr lang="en-US" altLang="en-US" sz="2400" b="1" dirty="0">
                <a:solidFill>
                  <a:schemeClr val="bg1"/>
                </a:solidFill>
                <a:latin typeface="+mn-lt"/>
              </a:rPr>
              <a:t>2018 Bradycardia Guideline</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a:extLst>
              <a:ext uri="{FF2B5EF4-FFF2-40B4-BE49-F238E27FC236}">
                <a16:creationId xmlns:a16="http://schemas.microsoft.com/office/drawing/2014/main" id="{C4B1B1FA-1DAA-4698-BA51-BD5830F51B9E}"/>
              </a:ext>
            </a:extLst>
          </p:cNvPr>
          <p:cNvSpPr>
            <a:spLocks noChangeArrowheads="1"/>
          </p:cNvSpPr>
          <p:nvPr/>
        </p:nvSpPr>
        <p:spPr bwMode="auto">
          <a:xfrm>
            <a:off x="0" y="381000"/>
            <a:ext cx="9144000" cy="485775"/>
          </a:xfrm>
          <a:prstGeom prst="rect">
            <a:avLst/>
          </a:prstGeom>
          <a:solidFill>
            <a:schemeClr val="accent2"/>
          </a:solidFill>
          <a:ln>
            <a:noFill/>
          </a:ln>
          <a:extLst/>
        </p:spPr>
        <p:txBody>
          <a:bodyPr>
            <a:spAutoFit/>
          </a:bodyPr>
          <a:lstStyle>
            <a:lvl1pPr eaLnBrk="0" hangingPunct="0">
              <a:spcBef>
                <a:spcPct val="20000"/>
              </a:spcBef>
              <a:buChar char="•"/>
              <a:defRPr sz="3200">
                <a:solidFill>
                  <a:schemeClr val="tx1"/>
                </a:solidFill>
                <a:latin typeface="Arial" pitchFamily="34" charset="0"/>
                <a:ea typeface="MS PGothic" pitchFamily="34" charset="-128"/>
                <a:cs typeface="Geneva" charset="0"/>
              </a:defRPr>
            </a:lvl1pPr>
            <a:lvl2pPr marL="742950" indent="-285750" eaLnBrk="0" hangingPunct="0">
              <a:spcBef>
                <a:spcPct val="20000"/>
              </a:spcBef>
              <a:buChar char="–"/>
              <a:defRPr sz="2800">
                <a:solidFill>
                  <a:schemeClr val="tx1"/>
                </a:solidFill>
                <a:latin typeface="Arial" pitchFamily="34" charset="0"/>
                <a:ea typeface="Geneva" charset="0"/>
                <a:cs typeface="Geneva" charset="0"/>
              </a:defRPr>
            </a:lvl2pPr>
            <a:lvl3pPr marL="1143000" indent="-228600" eaLnBrk="0" hangingPunct="0">
              <a:spcBef>
                <a:spcPct val="20000"/>
              </a:spcBef>
              <a:buChar char="•"/>
              <a:defRPr sz="2400">
                <a:solidFill>
                  <a:schemeClr val="tx1"/>
                </a:solidFill>
                <a:latin typeface="Arial" pitchFamily="34" charset="0"/>
                <a:ea typeface="Geneva" charset="0"/>
                <a:cs typeface="Geneva" charset="0"/>
              </a:defRPr>
            </a:lvl3pPr>
            <a:lvl4pPr marL="1600200" indent="-228600" eaLnBrk="0" hangingPunct="0">
              <a:spcBef>
                <a:spcPct val="20000"/>
              </a:spcBef>
              <a:buChar char="–"/>
              <a:defRPr sz="2000">
                <a:solidFill>
                  <a:schemeClr val="tx1"/>
                </a:solidFill>
                <a:latin typeface="Arial" pitchFamily="34" charset="0"/>
                <a:ea typeface="Geneva" charset="0"/>
                <a:cs typeface="Geneva" charset="0"/>
              </a:defRPr>
            </a:lvl4pPr>
            <a:lvl5pPr marL="2057400" indent="-228600" eaLnBrk="0" hangingPunct="0">
              <a:spcBef>
                <a:spcPct val="20000"/>
              </a:spcBef>
              <a:buChar char="»"/>
              <a:defRPr sz="2000">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9pPr>
          </a:lstStyle>
          <a:p>
            <a:pPr algn="ctr" eaLnBrk="1" hangingPunct="1">
              <a:lnSpc>
                <a:spcPct val="80000"/>
              </a:lnSpc>
              <a:spcBef>
                <a:spcPct val="0"/>
              </a:spcBef>
              <a:buFontTx/>
              <a:buNone/>
              <a:defRPr/>
            </a:pPr>
            <a:r>
              <a:rPr lang="en-US" dirty="0">
                <a:solidFill>
                  <a:schemeClr val="bg1"/>
                </a:solidFill>
              </a:rPr>
              <a:t>Discontinuation of Pacemaker Therapy</a:t>
            </a:r>
            <a:endParaRPr lang="en-US" altLang="en-US" sz="2400" b="1" dirty="0">
              <a:solidFill>
                <a:schemeClr val="bg1"/>
              </a:solidFill>
              <a:latin typeface="+mn-lt"/>
            </a:endParaRPr>
          </a:p>
        </p:txBody>
      </p:sp>
      <p:graphicFrame>
        <p:nvGraphicFramePr>
          <p:cNvPr id="3" name="Table 2">
            <a:extLst>
              <a:ext uri="{FF2B5EF4-FFF2-40B4-BE49-F238E27FC236}">
                <a16:creationId xmlns:a16="http://schemas.microsoft.com/office/drawing/2014/main" id="{EC36AA67-36E7-4B88-BFBE-4CFA2D0ED45E}"/>
              </a:ext>
            </a:extLst>
          </p:cNvPr>
          <p:cNvGraphicFramePr>
            <a:graphicFrameLocks noGrp="1"/>
          </p:cNvGraphicFramePr>
          <p:nvPr/>
        </p:nvGraphicFramePr>
        <p:xfrm>
          <a:off x="457200" y="1905000"/>
          <a:ext cx="8229600" cy="3200400"/>
        </p:xfrm>
        <a:graphic>
          <a:graphicData uri="http://schemas.openxmlformats.org/drawingml/2006/table">
            <a:tbl>
              <a:tblPr/>
              <a:tblGrid>
                <a:gridCol w="952500">
                  <a:extLst>
                    <a:ext uri="{9D8B030D-6E8A-4147-A177-3AD203B41FA5}">
                      <a16:colId xmlns:a16="http://schemas.microsoft.com/office/drawing/2014/main" val="1494499956"/>
                    </a:ext>
                  </a:extLst>
                </a:gridCol>
                <a:gridCol w="887413">
                  <a:extLst>
                    <a:ext uri="{9D8B030D-6E8A-4147-A177-3AD203B41FA5}">
                      <a16:colId xmlns:a16="http://schemas.microsoft.com/office/drawing/2014/main" val="1655853391"/>
                    </a:ext>
                  </a:extLst>
                </a:gridCol>
                <a:gridCol w="6389687">
                  <a:extLst>
                    <a:ext uri="{9D8B030D-6E8A-4147-A177-3AD203B41FA5}">
                      <a16:colId xmlns:a16="http://schemas.microsoft.com/office/drawing/2014/main" val="394096360"/>
                    </a:ext>
                  </a:extLst>
                </a:gridCol>
              </a:tblGrid>
              <a:tr h="545179">
                <a:tc gridSpan="3">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Recommendation for Discontinuation of Pacemaker Therapy</a:t>
                      </a:r>
                      <a:endParaRPr kumimoji="0" lang="en-US" altLang="en-US" sz="1800" b="0"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28863137"/>
                  </a:ext>
                </a:extLst>
              </a:tr>
              <a:tr h="512367">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COR</a:t>
                      </a:r>
                      <a:endParaRPr kumimoji="0" lang="en-US" altLang="en-US" sz="1800" b="0"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LOE</a:t>
                      </a:r>
                      <a:endParaRPr kumimoji="0" lang="en-US" altLang="en-US" sz="1800" b="0"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Recommendation</a:t>
                      </a:r>
                      <a:endParaRPr kumimoji="0" lang="en-US" altLang="en-US" sz="1800" b="0"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09177151"/>
                  </a:ext>
                </a:extLst>
              </a:tr>
              <a:tr h="2142854">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IIa</a:t>
                      </a:r>
                      <a:endParaRPr kumimoji="0" lang="en-US" altLang="en-US" sz="1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D54F"/>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C-LD</a:t>
                      </a:r>
                      <a:endParaRPr kumimoji="0" lang="en-US" altLang="en-US" sz="1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1C1E7"/>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In patients who present for pacemaker pulse generator replacement, or for management of pacemaker related complications, in whom the original pacing indication has resolved or is in question, discontinuation of pacemaker therapy is reasonable after evaluation of symptoms during a period of monitoring while pacing therapy is off.</a:t>
                      </a:r>
                      <a:endParaRPr kumimoji="0" lang="en-US" altLang="en-US" sz="18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104784"/>
                  </a:ext>
                </a:extLst>
              </a:tr>
            </a:tbl>
          </a:graphicData>
        </a:graphic>
      </p:graphicFrame>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ChangeArrowheads="1"/>
          </p:cNvSpPr>
          <p:nvPr/>
        </p:nvSpPr>
        <p:spPr bwMode="auto">
          <a:xfrm>
            <a:off x="990600" y="2498725"/>
            <a:ext cx="7239000" cy="1077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MS PGothic" pitchFamily="34" charset="-128"/>
                <a:cs typeface="Geneva" pitchFamily="-65" charset="0"/>
              </a:defRPr>
            </a:lvl1pPr>
            <a:lvl2pPr marL="742950" indent="-285750">
              <a:spcBef>
                <a:spcPct val="20000"/>
              </a:spcBef>
              <a:buChar char="–"/>
              <a:defRPr sz="2800">
                <a:solidFill>
                  <a:schemeClr val="tx1"/>
                </a:solidFill>
                <a:latin typeface="Arial" pitchFamily="34" charset="0"/>
                <a:ea typeface="Geneva" pitchFamily="-65" charset="0"/>
                <a:cs typeface="Geneva" pitchFamily="-65" charset="0"/>
              </a:defRPr>
            </a:lvl2pPr>
            <a:lvl3pPr marL="1143000" indent="-228600">
              <a:spcBef>
                <a:spcPct val="20000"/>
              </a:spcBef>
              <a:buChar char="•"/>
              <a:defRPr sz="2400">
                <a:solidFill>
                  <a:schemeClr val="tx1"/>
                </a:solidFill>
                <a:latin typeface="Arial" pitchFamily="34" charset="0"/>
                <a:ea typeface="Geneva" pitchFamily="-65" charset="0"/>
                <a:cs typeface="Geneva" pitchFamily="-65" charset="0"/>
              </a:defRPr>
            </a:lvl3pPr>
            <a:lvl4pPr marL="1600200" indent="-228600">
              <a:spcBef>
                <a:spcPct val="20000"/>
              </a:spcBef>
              <a:buChar char="–"/>
              <a:defRPr sz="2000">
                <a:solidFill>
                  <a:schemeClr val="tx1"/>
                </a:solidFill>
                <a:latin typeface="Arial" pitchFamily="34" charset="0"/>
                <a:ea typeface="Geneva" pitchFamily="-65" charset="0"/>
                <a:cs typeface="Geneva" pitchFamily="-65" charset="0"/>
              </a:defRPr>
            </a:lvl4pPr>
            <a:lvl5pPr marL="2057400" indent="-228600">
              <a:spcBef>
                <a:spcPct val="20000"/>
              </a:spcBef>
              <a:buChar char="»"/>
              <a:defRPr sz="2000">
                <a:solidFill>
                  <a:schemeClr val="tx1"/>
                </a:solidFill>
                <a:latin typeface="Arial" pitchFamily="34" charset="0"/>
                <a:ea typeface="Geneva" pitchFamily="-65" charset="0"/>
                <a:cs typeface="Geneva" pitchFamily="-65"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Geneva" pitchFamily="-65" charset="0"/>
                <a:cs typeface="Geneva" pitchFamily="-65"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Geneva" pitchFamily="-65" charset="0"/>
                <a:cs typeface="Geneva" pitchFamily="-65"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Geneva" pitchFamily="-65" charset="0"/>
                <a:cs typeface="Geneva" pitchFamily="-65"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Geneva" pitchFamily="-65" charset="0"/>
                <a:cs typeface="Geneva" pitchFamily="-65" charset="0"/>
              </a:defRPr>
            </a:lvl9pPr>
          </a:lstStyle>
          <a:p>
            <a:pPr>
              <a:buFontTx/>
              <a:buNone/>
            </a:pPr>
            <a:r>
              <a:rPr lang="en-US" altLang="en-US" b="1"/>
              <a:t>Knowledge Gaps and Future Research</a:t>
            </a:r>
          </a:p>
        </p:txBody>
      </p:sp>
      <p:sp>
        <p:nvSpPr>
          <p:cNvPr id="8195" name="Rectangle 3">
            <a:extLst>
              <a:ext uri="{FF2B5EF4-FFF2-40B4-BE49-F238E27FC236}">
                <a16:creationId xmlns:a16="http://schemas.microsoft.com/office/drawing/2014/main" id="{EAA35CEA-5C8B-4B26-9778-F3064EA9B731}"/>
              </a:ext>
            </a:extLst>
          </p:cNvPr>
          <p:cNvSpPr>
            <a:spLocks noChangeArrowheads="1"/>
          </p:cNvSpPr>
          <p:nvPr/>
        </p:nvSpPr>
        <p:spPr bwMode="auto">
          <a:xfrm>
            <a:off x="0" y="371475"/>
            <a:ext cx="9144000" cy="387350"/>
          </a:xfrm>
          <a:prstGeom prst="rect">
            <a:avLst/>
          </a:prstGeom>
          <a:solidFill>
            <a:schemeClr val="accent2"/>
          </a:solidFill>
          <a:ln w="9525">
            <a:solidFill>
              <a:schemeClr val="accent2"/>
            </a:solidFill>
            <a:miter lim="800000"/>
            <a:headEnd/>
            <a:tailEnd/>
          </a:ln>
        </p:spPr>
        <p:txBody>
          <a:bodyPr>
            <a:spAutoFit/>
          </a:bodyPr>
          <a:lstStyle>
            <a:lvl1pPr eaLnBrk="0" hangingPunct="0">
              <a:spcBef>
                <a:spcPct val="20000"/>
              </a:spcBef>
              <a:buChar char="•"/>
              <a:defRPr sz="3200">
                <a:solidFill>
                  <a:schemeClr val="tx1"/>
                </a:solidFill>
                <a:latin typeface="Arial" pitchFamily="34" charset="0"/>
                <a:ea typeface="MS PGothic" pitchFamily="34" charset="-128"/>
                <a:cs typeface="Geneva" charset="0"/>
              </a:defRPr>
            </a:lvl1pPr>
            <a:lvl2pPr marL="742950" indent="-285750" eaLnBrk="0" hangingPunct="0">
              <a:spcBef>
                <a:spcPct val="20000"/>
              </a:spcBef>
              <a:buChar char="–"/>
              <a:defRPr sz="2800">
                <a:solidFill>
                  <a:schemeClr val="tx1"/>
                </a:solidFill>
                <a:latin typeface="Arial" pitchFamily="34" charset="0"/>
                <a:ea typeface="Geneva" charset="0"/>
                <a:cs typeface="Geneva" charset="0"/>
              </a:defRPr>
            </a:lvl2pPr>
            <a:lvl3pPr marL="1143000" indent="-228600" eaLnBrk="0" hangingPunct="0">
              <a:spcBef>
                <a:spcPct val="20000"/>
              </a:spcBef>
              <a:buChar char="•"/>
              <a:defRPr sz="2400">
                <a:solidFill>
                  <a:schemeClr val="tx1"/>
                </a:solidFill>
                <a:latin typeface="Arial" pitchFamily="34" charset="0"/>
                <a:ea typeface="Geneva" charset="0"/>
                <a:cs typeface="Geneva" charset="0"/>
              </a:defRPr>
            </a:lvl3pPr>
            <a:lvl4pPr marL="1600200" indent="-228600" eaLnBrk="0" hangingPunct="0">
              <a:spcBef>
                <a:spcPct val="20000"/>
              </a:spcBef>
              <a:buChar char="–"/>
              <a:defRPr sz="2000">
                <a:solidFill>
                  <a:schemeClr val="tx1"/>
                </a:solidFill>
                <a:latin typeface="Arial" pitchFamily="34" charset="0"/>
                <a:ea typeface="Geneva" charset="0"/>
                <a:cs typeface="Geneva" charset="0"/>
              </a:defRPr>
            </a:lvl4pPr>
            <a:lvl5pPr marL="2057400" indent="-228600" eaLnBrk="0" hangingPunct="0">
              <a:spcBef>
                <a:spcPct val="20000"/>
              </a:spcBef>
              <a:buChar char="»"/>
              <a:defRPr sz="2000">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9pPr>
          </a:lstStyle>
          <a:p>
            <a:pPr algn="ctr" eaLnBrk="1" hangingPunct="1">
              <a:lnSpc>
                <a:spcPct val="80000"/>
              </a:lnSpc>
              <a:spcBef>
                <a:spcPct val="0"/>
              </a:spcBef>
              <a:buFontTx/>
              <a:buNone/>
              <a:defRPr/>
            </a:pPr>
            <a:r>
              <a:rPr lang="en-US" altLang="en-US" sz="2400" b="1" dirty="0">
                <a:solidFill>
                  <a:schemeClr val="bg1"/>
                </a:solidFill>
                <a:latin typeface="+mn-lt"/>
              </a:rPr>
              <a:t>2018 Bradycardia Guideline</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ChangeArrowheads="1"/>
          </p:cNvSpPr>
          <p:nvPr/>
        </p:nvSpPr>
        <p:spPr bwMode="auto">
          <a:xfrm>
            <a:off x="723900" y="758825"/>
            <a:ext cx="7696200" cy="5780044"/>
          </a:xfrm>
          <a:prstGeom prst="rect">
            <a:avLst/>
          </a:prstGeom>
          <a:solidFill>
            <a:srgbClr val="FFFFFF"/>
          </a:solidFill>
          <a:ln>
            <a:noFill/>
          </a:ln>
          <a:extLst/>
        </p:spPr>
        <p:txBody>
          <a:bodyPr wrap="square">
            <a:spAutoFit/>
          </a:bodyPr>
          <a:lstStyle>
            <a:lvl1pPr marL="342900" indent="-342900">
              <a:spcBef>
                <a:spcPct val="20000"/>
              </a:spcBef>
              <a:buChar char="•"/>
              <a:defRPr sz="3200">
                <a:solidFill>
                  <a:schemeClr val="tx1"/>
                </a:solidFill>
                <a:latin typeface="Arial" pitchFamily="34" charset="0"/>
                <a:ea typeface="MS PGothic" pitchFamily="34" charset="-128"/>
                <a:cs typeface="Geneva" pitchFamily="-65" charset="0"/>
              </a:defRPr>
            </a:lvl1pPr>
            <a:lvl2pPr marL="742950" indent="-285750">
              <a:spcBef>
                <a:spcPct val="20000"/>
              </a:spcBef>
              <a:buChar char="–"/>
              <a:defRPr sz="2800">
                <a:solidFill>
                  <a:schemeClr val="tx1"/>
                </a:solidFill>
                <a:latin typeface="Arial" pitchFamily="34" charset="0"/>
                <a:ea typeface="Geneva" pitchFamily="-65" charset="0"/>
                <a:cs typeface="Geneva" pitchFamily="-65" charset="0"/>
              </a:defRPr>
            </a:lvl2pPr>
            <a:lvl3pPr marL="1143000" indent="-228600">
              <a:spcBef>
                <a:spcPct val="20000"/>
              </a:spcBef>
              <a:buChar char="•"/>
              <a:defRPr sz="2400">
                <a:solidFill>
                  <a:schemeClr val="tx1"/>
                </a:solidFill>
                <a:latin typeface="Arial" pitchFamily="34" charset="0"/>
                <a:ea typeface="Geneva" pitchFamily="-65" charset="0"/>
                <a:cs typeface="Geneva" pitchFamily="-65" charset="0"/>
              </a:defRPr>
            </a:lvl3pPr>
            <a:lvl4pPr marL="1600200" indent="-228600">
              <a:spcBef>
                <a:spcPct val="20000"/>
              </a:spcBef>
              <a:buChar char="–"/>
              <a:defRPr sz="2000">
                <a:solidFill>
                  <a:schemeClr val="tx1"/>
                </a:solidFill>
                <a:latin typeface="Arial" pitchFamily="34" charset="0"/>
                <a:ea typeface="Geneva" pitchFamily="-65" charset="0"/>
                <a:cs typeface="Geneva" pitchFamily="-65" charset="0"/>
              </a:defRPr>
            </a:lvl4pPr>
            <a:lvl5pPr marL="2057400" indent="-228600">
              <a:spcBef>
                <a:spcPct val="20000"/>
              </a:spcBef>
              <a:buChar char="»"/>
              <a:defRPr sz="2000">
                <a:solidFill>
                  <a:schemeClr val="tx1"/>
                </a:solidFill>
                <a:latin typeface="Arial" pitchFamily="34" charset="0"/>
                <a:ea typeface="Geneva" pitchFamily="-65" charset="0"/>
                <a:cs typeface="Geneva" pitchFamily="-65"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Geneva" pitchFamily="-65" charset="0"/>
                <a:cs typeface="Geneva" pitchFamily="-65"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Geneva" pitchFamily="-65" charset="0"/>
                <a:cs typeface="Geneva" pitchFamily="-65"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Geneva" pitchFamily="-65" charset="0"/>
                <a:cs typeface="Geneva" pitchFamily="-65"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Geneva" pitchFamily="-65" charset="0"/>
                <a:cs typeface="Geneva" pitchFamily="-65" charset="0"/>
              </a:defRPr>
            </a:lvl9pPr>
          </a:lstStyle>
          <a:p>
            <a:pPr>
              <a:spcBef>
                <a:spcPct val="0"/>
              </a:spcBef>
            </a:pPr>
            <a:r>
              <a:rPr lang="en-US" altLang="en-US" sz="2400" dirty="0">
                <a:latin typeface="Calibri" pitchFamily="34" charset="0"/>
              </a:rPr>
              <a:t>His bundle pacing is an emerging area of interest and is particularly relevant in patients who require significant amounts of ventricular pacing, but the long-term outcomes for this approach in large populations of patients remain uncertain</a:t>
            </a:r>
            <a:r>
              <a:rPr lang="en-US" altLang="en-US" sz="2400" dirty="0">
                <a:solidFill>
                  <a:srgbClr val="000000"/>
                </a:solidFill>
                <a:latin typeface="Helvetica" pitchFamily="-65" charset="0"/>
                <a:cs typeface="Times New Roman" pitchFamily="18" charset="0"/>
              </a:rPr>
              <a:t> </a:t>
            </a:r>
            <a:r>
              <a:rPr lang="en-US" altLang="en-US" sz="2400" dirty="0">
                <a:latin typeface="Calibri" pitchFamily="34" charset="0"/>
              </a:rPr>
              <a:t>(S15-1, S15-2). </a:t>
            </a:r>
          </a:p>
          <a:p>
            <a:r>
              <a:rPr lang="en-US" altLang="en-US" sz="2400" dirty="0">
                <a:latin typeface="Calibri" pitchFamily="34" charset="0"/>
              </a:rPr>
              <a:t>Although cardiac resynchronization pacing is associated with improvement in outcomes among patients with </a:t>
            </a:r>
            <a:r>
              <a:rPr lang="en-US" altLang="en-US" sz="2400" dirty="0" err="1">
                <a:latin typeface="Calibri" pitchFamily="34" charset="0"/>
              </a:rPr>
              <a:t>atrioventricular</a:t>
            </a:r>
            <a:r>
              <a:rPr lang="en-US" altLang="en-US" sz="2400" dirty="0">
                <a:latin typeface="Calibri" pitchFamily="34" charset="0"/>
              </a:rPr>
              <a:t> block and heart failure in general </a:t>
            </a:r>
            <a:r>
              <a:rPr lang="en-US" altLang="en-US" sz="2400" dirty="0">
                <a:solidFill>
                  <a:srgbClr val="000000"/>
                </a:solidFill>
                <a:latin typeface="Calibri" pitchFamily="34" charset="0"/>
              </a:rPr>
              <a:t>(</a:t>
            </a:r>
            <a:r>
              <a:rPr lang="en-US" altLang="en-US" sz="2400" dirty="0">
                <a:latin typeface="Calibri" pitchFamily="34" charset="0"/>
              </a:rPr>
              <a:t>S15-</a:t>
            </a:r>
            <a:r>
              <a:rPr lang="en-US" altLang="en-US" sz="2400" dirty="0">
                <a:solidFill>
                  <a:srgbClr val="000000"/>
                </a:solidFill>
                <a:latin typeface="Calibri" pitchFamily="34" charset="0"/>
              </a:rPr>
              <a:t>5, </a:t>
            </a:r>
            <a:r>
              <a:rPr lang="en-US" altLang="en-US" sz="2400" dirty="0">
                <a:latin typeface="Calibri" pitchFamily="34" charset="0"/>
              </a:rPr>
              <a:t>S15-</a:t>
            </a:r>
            <a:r>
              <a:rPr lang="en-US" altLang="en-US" sz="2400" dirty="0">
                <a:solidFill>
                  <a:srgbClr val="000000"/>
                </a:solidFill>
                <a:latin typeface="Calibri" pitchFamily="34" charset="0"/>
              </a:rPr>
              <a:t>6)</a:t>
            </a:r>
            <a:r>
              <a:rPr lang="en-US" altLang="en-US" sz="2400" dirty="0">
                <a:latin typeface="Calibri" pitchFamily="34" charset="0"/>
              </a:rPr>
              <a:t>, the role of cardiac resynchronization in the subgroup of patients with an LVEF of &gt;35% remains incompletely understood. </a:t>
            </a:r>
          </a:p>
          <a:p>
            <a:r>
              <a:rPr lang="en-US" altLang="en-US" sz="2400" dirty="0">
                <a:latin typeface="Calibri" pitchFamily="34" charset="0"/>
              </a:rPr>
              <a:t>The relative merits of His bundle pacing, cardiac resynchronization, or other pacing strategies for maintaining or improving left ventricular function in patients with </a:t>
            </a:r>
            <a:r>
              <a:rPr lang="en-US" altLang="en-US" sz="2400" dirty="0" err="1">
                <a:latin typeface="Calibri" pitchFamily="34" charset="0"/>
              </a:rPr>
              <a:t>atrioventricular</a:t>
            </a:r>
            <a:r>
              <a:rPr lang="en-US" altLang="en-US" sz="2400" dirty="0">
                <a:latin typeface="Calibri" pitchFamily="34" charset="0"/>
              </a:rPr>
              <a:t> block is unknown. </a:t>
            </a:r>
          </a:p>
        </p:txBody>
      </p:sp>
      <p:sp>
        <p:nvSpPr>
          <p:cNvPr id="8195" name="Rectangle 3">
            <a:extLst>
              <a:ext uri="{FF2B5EF4-FFF2-40B4-BE49-F238E27FC236}">
                <a16:creationId xmlns:a16="http://schemas.microsoft.com/office/drawing/2014/main" id="{D87F1068-522A-4056-AD3E-4AD8E92CE885}"/>
              </a:ext>
            </a:extLst>
          </p:cNvPr>
          <p:cNvSpPr>
            <a:spLocks noChangeArrowheads="1"/>
          </p:cNvSpPr>
          <p:nvPr/>
        </p:nvSpPr>
        <p:spPr bwMode="auto">
          <a:xfrm>
            <a:off x="0" y="371475"/>
            <a:ext cx="9144000" cy="387350"/>
          </a:xfrm>
          <a:prstGeom prst="rect">
            <a:avLst/>
          </a:prstGeom>
          <a:solidFill>
            <a:schemeClr val="accent2"/>
          </a:solidFill>
          <a:ln w="9525">
            <a:solidFill>
              <a:schemeClr val="accent2"/>
            </a:solidFill>
            <a:miter lim="800000"/>
            <a:headEnd/>
            <a:tailEnd/>
          </a:ln>
        </p:spPr>
        <p:txBody>
          <a:bodyPr>
            <a:spAutoFit/>
          </a:bodyPr>
          <a:lstStyle>
            <a:lvl1pPr eaLnBrk="0" hangingPunct="0">
              <a:spcBef>
                <a:spcPct val="20000"/>
              </a:spcBef>
              <a:buChar char="•"/>
              <a:defRPr sz="3200">
                <a:solidFill>
                  <a:schemeClr val="tx1"/>
                </a:solidFill>
                <a:latin typeface="Arial" pitchFamily="34" charset="0"/>
                <a:ea typeface="MS PGothic" pitchFamily="34" charset="-128"/>
                <a:cs typeface="Geneva" charset="0"/>
              </a:defRPr>
            </a:lvl1pPr>
            <a:lvl2pPr marL="742950" indent="-285750" eaLnBrk="0" hangingPunct="0">
              <a:spcBef>
                <a:spcPct val="20000"/>
              </a:spcBef>
              <a:buChar char="–"/>
              <a:defRPr sz="2800">
                <a:solidFill>
                  <a:schemeClr val="tx1"/>
                </a:solidFill>
                <a:latin typeface="Arial" pitchFamily="34" charset="0"/>
                <a:ea typeface="Geneva" charset="0"/>
                <a:cs typeface="Geneva" charset="0"/>
              </a:defRPr>
            </a:lvl2pPr>
            <a:lvl3pPr marL="1143000" indent="-228600" eaLnBrk="0" hangingPunct="0">
              <a:spcBef>
                <a:spcPct val="20000"/>
              </a:spcBef>
              <a:buChar char="•"/>
              <a:defRPr sz="2400">
                <a:solidFill>
                  <a:schemeClr val="tx1"/>
                </a:solidFill>
                <a:latin typeface="Arial" pitchFamily="34" charset="0"/>
                <a:ea typeface="Geneva" charset="0"/>
                <a:cs typeface="Geneva" charset="0"/>
              </a:defRPr>
            </a:lvl3pPr>
            <a:lvl4pPr marL="1600200" indent="-228600" eaLnBrk="0" hangingPunct="0">
              <a:spcBef>
                <a:spcPct val="20000"/>
              </a:spcBef>
              <a:buChar char="–"/>
              <a:defRPr sz="2000">
                <a:solidFill>
                  <a:schemeClr val="tx1"/>
                </a:solidFill>
                <a:latin typeface="Arial" pitchFamily="34" charset="0"/>
                <a:ea typeface="Geneva" charset="0"/>
                <a:cs typeface="Geneva" charset="0"/>
              </a:defRPr>
            </a:lvl4pPr>
            <a:lvl5pPr marL="2057400" indent="-228600" eaLnBrk="0" hangingPunct="0">
              <a:spcBef>
                <a:spcPct val="20000"/>
              </a:spcBef>
              <a:buChar char="»"/>
              <a:defRPr sz="2000">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9pPr>
          </a:lstStyle>
          <a:p>
            <a:pPr algn="ctr" eaLnBrk="1" hangingPunct="1">
              <a:lnSpc>
                <a:spcPct val="80000"/>
              </a:lnSpc>
              <a:spcBef>
                <a:spcPct val="0"/>
              </a:spcBef>
              <a:buFontTx/>
              <a:buNone/>
              <a:defRPr/>
            </a:pPr>
            <a:r>
              <a:rPr lang="en-US" altLang="en-US" sz="2400" b="1" dirty="0">
                <a:solidFill>
                  <a:schemeClr val="bg1"/>
                </a:solidFill>
                <a:latin typeface="+mn-lt"/>
              </a:rPr>
              <a:t>2018 Bradycardia Guideline</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a:extLst>
              <a:ext uri="{FF2B5EF4-FFF2-40B4-BE49-F238E27FC236}">
                <a16:creationId xmlns:a16="http://schemas.microsoft.com/office/drawing/2014/main" id="{6E8D19D6-4E68-4EAB-AC7A-E017B2155BD0}"/>
              </a:ext>
            </a:extLst>
          </p:cNvPr>
          <p:cNvSpPr>
            <a:spLocks noChangeArrowheads="1"/>
          </p:cNvSpPr>
          <p:nvPr/>
        </p:nvSpPr>
        <p:spPr bwMode="auto">
          <a:xfrm>
            <a:off x="0" y="371475"/>
            <a:ext cx="9144000" cy="387350"/>
          </a:xfrm>
          <a:prstGeom prst="rect">
            <a:avLst/>
          </a:prstGeom>
          <a:solidFill>
            <a:schemeClr val="accent2"/>
          </a:solidFill>
          <a:ln w="9525">
            <a:solidFill>
              <a:schemeClr val="accent2"/>
            </a:solidFill>
            <a:miter lim="800000"/>
            <a:headEnd/>
            <a:tailEnd/>
          </a:ln>
        </p:spPr>
        <p:txBody>
          <a:bodyPr>
            <a:spAutoFit/>
          </a:bodyPr>
          <a:lstStyle>
            <a:lvl1pPr eaLnBrk="0" hangingPunct="0">
              <a:spcBef>
                <a:spcPct val="20000"/>
              </a:spcBef>
              <a:buChar char="•"/>
              <a:defRPr sz="3200">
                <a:solidFill>
                  <a:schemeClr val="tx1"/>
                </a:solidFill>
                <a:latin typeface="Arial" pitchFamily="34" charset="0"/>
                <a:ea typeface="MS PGothic" pitchFamily="34" charset="-128"/>
                <a:cs typeface="Geneva" charset="0"/>
              </a:defRPr>
            </a:lvl1pPr>
            <a:lvl2pPr marL="742950" indent="-285750" eaLnBrk="0" hangingPunct="0">
              <a:spcBef>
                <a:spcPct val="20000"/>
              </a:spcBef>
              <a:buChar char="–"/>
              <a:defRPr sz="2800">
                <a:solidFill>
                  <a:schemeClr val="tx1"/>
                </a:solidFill>
                <a:latin typeface="Arial" pitchFamily="34" charset="0"/>
                <a:ea typeface="Geneva" charset="0"/>
                <a:cs typeface="Geneva" charset="0"/>
              </a:defRPr>
            </a:lvl2pPr>
            <a:lvl3pPr marL="1143000" indent="-228600" eaLnBrk="0" hangingPunct="0">
              <a:spcBef>
                <a:spcPct val="20000"/>
              </a:spcBef>
              <a:buChar char="•"/>
              <a:defRPr sz="2400">
                <a:solidFill>
                  <a:schemeClr val="tx1"/>
                </a:solidFill>
                <a:latin typeface="Arial" pitchFamily="34" charset="0"/>
                <a:ea typeface="Geneva" charset="0"/>
                <a:cs typeface="Geneva" charset="0"/>
              </a:defRPr>
            </a:lvl3pPr>
            <a:lvl4pPr marL="1600200" indent="-228600" eaLnBrk="0" hangingPunct="0">
              <a:spcBef>
                <a:spcPct val="20000"/>
              </a:spcBef>
              <a:buChar char="–"/>
              <a:defRPr sz="2000">
                <a:solidFill>
                  <a:schemeClr val="tx1"/>
                </a:solidFill>
                <a:latin typeface="Arial" pitchFamily="34" charset="0"/>
                <a:ea typeface="Geneva" charset="0"/>
                <a:cs typeface="Geneva" charset="0"/>
              </a:defRPr>
            </a:lvl4pPr>
            <a:lvl5pPr marL="2057400" indent="-228600" eaLnBrk="0" hangingPunct="0">
              <a:spcBef>
                <a:spcPct val="20000"/>
              </a:spcBef>
              <a:buChar char="»"/>
              <a:defRPr sz="2000">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9pPr>
          </a:lstStyle>
          <a:p>
            <a:pPr algn="ctr" eaLnBrk="1" hangingPunct="1">
              <a:lnSpc>
                <a:spcPct val="80000"/>
              </a:lnSpc>
              <a:spcBef>
                <a:spcPct val="0"/>
              </a:spcBef>
              <a:buFontTx/>
              <a:buNone/>
              <a:defRPr/>
            </a:pPr>
            <a:r>
              <a:rPr lang="en-US" altLang="en-US" sz="2400" b="1" dirty="0">
                <a:solidFill>
                  <a:schemeClr val="bg1"/>
                </a:solidFill>
                <a:latin typeface="+mn-lt"/>
              </a:rPr>
              <a:t>2018 Bradycardia Guideline</a:t>
            </a:r>
          </a:p>
        </p:txBody>
      </p:sp>
      <p:sp>
        <p:nvSpPr>
          <p:cNvPr id="162819" name="Rectangle 1"/>
          <p:cNvSpPr>
            <a:spLocks noChangeArrowheads="1"/>
          </p:cNvSpPr>
          <p:nvPr/>
        </p:nvSpPr>
        <p:spPr bwMode="auto">
          <a:xfrm>
            <a:off x="457200" y="981868"/>
            <a:ext cx="7391400" cy="4894263"/>
          </a:xfrm>
          <a:prstGeom prst="rect">
            <a:avLst/>
          </a:prstGeom>
          <a:solidFill>
            <a:schemeClr val="bg1"/>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285750" indent="-285750">
              <a:spcBef>
                <a:spcPct val="20000"/>
              </a:spcBef>
              <a:buChar char="•"/>
              <a:defRPr sz="3200">
                <a:solidFill>
                  <a:schemeClr val="tx1"/>
                </a:solidFill>
                <a:latin typeface="Arial" pitchFamily="34" charset="0"/>
                <a:ea typeface="MS PGothic" pitchFamily="34" charset="-128"/>
                <a:cs typeface="Geneva" pitchFamily="-65" charset="0"/>
              </a:defRPr>
            </a:lvl1pPr>
            <a:lvl2pPr marL="742950" indent="-285750">
              <a:spcBef>
                <a:spcPct val="20000"/>
              </a:spcBef>
              <a:buChar char="–"/>
              <a:defRPr sz="2800">
                <a:solidFill>
                  <a:schemeClr val="tx1"/>
                </a:solidFill>
                <a:latin typeface="Arial" pitchFamily="34" charset="0"/>
                <a:ea typeface="Geneva" pitchFamily="-65" charset="0"/>
                <a:cs typeface="Geneva" pitchFamily="-65" charset="0"/>
              </a:defRPr>
            </a:lvl2pPr>
            <a:lvl3pPr marL="1143000" indent="-228600">
              <a:spcBef>
                <a:spcPct val="20000"/>
              </a:spcBef>
              <a:buChar char="•"/>
              <a:defRPr sz="2400">
                <a:solidFill>
                  <a:schemeClr val="tx1"/>
                </a:solidFill>
                <a:latin typeface="Arial" pitchFamily="34" charset="0"/>
                <a:ea typeface="Geneva" pitchFamily="-65" charset="0"/>
                <a:cs typeface="Geneva" pitchFamily="-65" charset="0"/>
              </a:defRPr>
            </a:lvl3pPr>
            <a:lvl4pPr marL="1600200" indent="-228600">
              <a:spcBef>
                <a:spcPct val="20000"/>
              </a:spcBef>
              <a:buChar char="–"/>
              <a:defRPr sz="2000">
                <a:solidFill>
                  <a:schemeClr val="tx1"/>
                </a:solidFill>
                <a:latin typeface="Arial" pitchFamily="34" charset="0"/>
                <a:ea typeface="Geneva" pitchFamily="-65" charset="0"/>
                <a:cs typeface="Geneva" pitchFamily="-65" charset="0"/>
              </a:defRPr>
            </a:lvl4pPr>
            <a:lvl5pPr marL="2057400" indent="-228600">
              <a:spcBef>
                <a:spcPct val="20000"/>
              </a:spcBef>
              <a:buChar char="»"/>
              <a:defRPr sz="2000">
                <a:solidFill>
                  <a:schemeClr val="tx1"/>
                </a:solidFill>
                <a:latin typeface="Arial" pitchFamily="34" charset="0"/>
                <a:ea typeface="Geneva" pitchFamily="-65" charset="0"/>
                <a:cs typeface="Geneva" pitchFamily="-65"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Geneva" pitchFamily="-65" charset="0"/>
                <a:cs typeface="Geneva" pitchFamily="-65"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Geneva" pitchFamily="-65" charset="0"/>
                <a:cs typeface="Geneva" pitchFamily="-65"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Geneva" pitchFamily="-65" charset="0"/>
                <a:cs typeface="Geneva" pitchFamily="-65"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Geneva" pitchFamily="-65" charset="0"/>
                <a:cs typeface="Geneva" pitchFamily="-65" charset="0"/>
              </a:defRPr>
            </a:lvl9pPr>
          </a:lstStyle>
          <a:p>
            <a:pPr algn="just">
              <a:spcBef>
                <a:spcPct val="0"/>
              </a:spcBef>
            </a:pPr>
            <a:r>
              <a:rPr lang="en-US" altLang="en-US" sz="2400" dirty="0">
                <a:latin typeface="Calibri" pitchFamily="34" charset="0"/>
              </a:rPr>
              <a:t>The role of pacing among patients with transient bradycardia with reflex-mediated syncope beyond those with documented transient asystole is uncertain</a:t>
            </a:r>
            <a:r>
              <a:rPr lang="en-US" altLang="en-US" sz="2400" dirty="0">
                <a:solidFill>
                  <a:srgbClr val="000000"/>
                </a:solidFill>
                <a:latin typeface="Calibri" pitchFamily="34" charset="0"/>
              </a:rPr>
              <a:t> (</a:t>
            </a:r>
            <a:r>
              <a:rPr lang="en-US" altLang="en-US" sz="2400" dirty="0">
                <a:latin typeface="Calibri" pitchFamily="34" charset="0"/>
              </a:rPr>
              <a:t>S15-</a:t>
            </a:r>
            <a:r>
              <a:rPr lang="en-US" altLang="en-US" sz="2400" dirty="0">
                <a:solidFill>
                  <a:srgbClr val="000000"/>
                </a:solidFill>
                <a:latin typeface="Calibri" pitchFamily="34" charset="0"/>
              </a:rPr>
              <a:t>3, </a:t>
            </a:r>
            <a:r>
              <a:rPr lang="en-US" altLang="en-US" sz="2400" dirty="0">
                <a:latin typeface="Calibri" pitchFamily="34" charset="0"/>
              </a:rPr>
              <a:t>S15-</a:t>
            </a:r>
            <a:r>
              <a:rPr lang="en-US" altLang="en-US" sz="2400" dirty="0">
                <a:solidFill>
                  <a:srgbClr val="000000"/>
                </a:solidFill>
                <a:latin typeface="Calibri" pitchFamily="34" charset="0"/>
              </a:rPr>
              <a:t>4)</a:t>
            </a:r>
            <a:r>
              <a:rPr lang="en-US" altLang="en-US" sz="2400" dirty="0">
                <a:latin typeface="Calibri" pitchFamily="34" charset="0"/>
              </a:rPr>
              <a:t>. </a:t>
            </a:r>
          </a:p>
          <a:p>
            <a:pPr algn="just">
              <a:spcBef>
                <a:spcPct val="0"/>
              </a:spcBef>
            </a:pPr>
            <a:r>
              <a:rPr lang="en-US" altLang="en-US" sz="2400" dirty="0">
                <a:latin typeface="Calibri" pitchFamily="34" charset="0"/>
              </a:rPr>
              <a:t>Pacing with entirely leadless devices is an emerging area of interest</a:t>
            </a:r>
            <a:r>
              <a:rPr lang="en-US" altLang="en-US" sz="2400" dirty="0">
                <a:solidFill>
                  <a:srgbClr val="000000"/>
                </a:solidFill>
                <a:latin typeface="Calibri" pitchFamily="34" charset="0"/>
              </a:rPr>
              <a:t> (</a:t>
            </a:r>
            <a:r>
              <a:rPr lang="en-US" altLang="en-US" sz="2400" dirty="0">
                <a:latin typeface="Calibri" pitchFamily="34" charset="0"/>
              </a:rPr>
              <a:t>S15-</a:t>
            </a:r>
            <a:r>
              <a:rPr lang="en-US" altLang="en-US" sz="2400" dirty="0">
                <a:solidFill>
                  <a:srgbClr val="000000"/>
                </a:solidFill>
                <a:latin typeface="Calibri" pitchFamily="34" charset="0"/>
              </a:rPr>
              <a:t>7, </a:t>
            </a:r>
            <a:r>
              <a:rPr lang="en-US" altLang="en-US" sz="2400" dirty="0">
                <a:latin typeface="Calibri" pitchFamily="34" charset="0"/>
              </a:rPr>
              <a:t>S15-</a:t>
            </a:r>
            <a:r>
              <a:rPr lang="en-US" altLang="en-US" sz="2400" dirty="0">
                <a:solidFill>
                  <a:srgbClr val="000000"/>
                </a:solidFill>
                <a:latin typeface="Calibri" pitchFamily="34" charset="0"/>
              </a:rPr>
              <a:t>8)</a:t>
            </a:r>
            <a:r>
              <a:rPr lang="en-US" altLang="en-US" sz="2400" dirty="0">
                <a:latin typeface="Calibri" pitchFamily="34" charset="0"/>
              </a:rPr>
              <a:t>, but the roles of these new devices in real-world practice, and their potential interaction with other cardiac devices is not yet clear. </a:t>
            </a:r>
          </a:p>
          <a:p>
            <a:pPr algn="just">
              <a:spcBef>
                <a:spcPct val="0"/>
              </a:spcBef>
            </a:pPr>
            <a:r>
              <a:rPr lang="en-US" altLang="en-US" sz="2400" dirty="0">
                <a:latin typeface="Calibri" pitchFamily="34" charset="0"/>
              </a:rPr>
              <a:t>Regardless of technology, for the foreseeable future, pacing therapy requires implantation of a medical device and future studies will be required to focus on the long-term implications associated with lifelong therapy.</a:t>
            </a:r>
            <a:endParaRPr lang="en-US" altLang="en-US" sz="4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noChangeArrowheads="1"/>
          </p:cNvSpPr>
          <p:nvPr>
            <p:ph type="title"/>
          </p:nvPr>
        </p:nvSpPr>
        <p:spPr/>
        <p:txBody>
          <a:bodyPr/>
          <a:lstStyle/>
          <a:p>
            <a:r>
              <a:rPr lang="en-US" altLang="en-US">
                <a:cs typeface="Geneva" pitchFamily="-65" charset="0"/>
              </a:rPr>
              <a:t>Top 10 Take Home Messages</a:t>
            </a:r>
          </a:p>
        </p:txBody>
      </p:sp>
      <p:sp>
        <p:nvSpPr>
          <p:cNvPr id="26627" name="Content Placeholder 2"/>
          <p:cNvSpPr>
            <a:spLocks noGrp="1" noChangeArrowheads="1"/>
          </p:cNvSpPr>
          <p:nvPr>
            <p:ph idx="1"/>
          </p:nvPr>
        </p:nvSpPr>
        <p:spPr/>
        <p:txBody>
          <a:bodyPr/>
          <a:lstStyle/>
          <a:p>
            <a:pPr>
              <a:buFontTx/>
              <a:buAutoNum type="arabicPeriod" startAt="6"/>
            </a:pPr>
            <a:r>
              <a:rPr lang="en-US" altLang="en-US" sz="1800" b="1" dirty="0">
                <a:cs typeface="Geneva" pitchFamily="-65" charset="0"/>
              </a:rPr>
              <a:t>In patients with a left ventricular ejection fraction between 36% to 50% and atrioventricular block, who have an indication for permanent pacing and are expected to require ventricular pacing &gt;40% of the time, techniques that provide more physiologic ventricular activation (e.g., cardiac resynchronization therapy, His bundle pacing) are preferred to right ventricular pacing to prevent heart failure.</a:t>
            </a:r>
          </a:p>
          <a:p>
            <a:endParaRPr lang="en-US" altLang="en-US" sz="1800" b="1" dirty="0">
              <a:cs typeface="Geneva" pitchFamily="-65"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noChangeArrowheads="1"/>
          </p:cNvSpPr>
          <p:nvPr>
            <p:ph type="title"/>
          </p:nvPr>
        </p:nvSpPr>
        <p:spPr/>
        <p:txBody>
          <a:bodyPr/>
          <a:lstStyle/>
          <a:p>
            <a:r>
              <a:rPr lang="en-US" altLang="en-US">
                <a:cs typeface="Geneva" pitchFamily="-65" charset="0"/>
              </a:rPr>
              <a:t>Top 10 Take Home Messages</a:t>
            </a:r>
          </a:p>
        </p:txBody>
      </p:sp>
      <p:sp>
        <p:nvSpPr>
          <p:cNvPr id="27651" name="Content Placeholder 2"/>
          <p:cNvSpPr>
            <a:spLocks noGrp="1" noChangeArrowheads="1"/>
          </p:cNvSpPr>
          <p:nvPr>
            <p:ph idx="1"/>
          </p:nvPr>
        </p:nvSpPr>
        <p:spPr/>
        <p:txBody>
          <a:bodyPr/>
          <a:lstStyle/>
          <a:p>
            <a:pPr marL="457200" indent="-457200">
              <a:buFontTx/>
              <a:buAutoNum type="arabicPeriod" startAt="7"/>
            </a:pPr>
            <a:r>
              <a:rPr lang="en-US" altLang="en-US" sz="2000" b="1" dirty="0">
                <a:cs typeface="Geneva" pitchFamily="-65" charset="0"/>
              </a:rPr>
              <a:t>Because conduction system abnormalities are common after </a:t>
            </a:r>
            <a:r>
              <a:rPr lang="en-US" altLang="en-US" sz="2000" b="1" dirty="0" err="1">
                <a:cs typeface="Geneva" pitchFamily="-65" charset="0"/>
              </a:rPr>
              <a:t>transcatheter</a:t>
            </a:r>
            <a:r>
              <a:rPr lang="en-US" altLang="en-US" sz="2000" b="1" dirty="0">
                <a:cs typeface="Geneva" pitchFamily="-65" charset="0"/>
              </a:rPr>
              <a:t> aortic valve replacement, recommendations on </a:t>
            </a:r>
            <a:r>
              <a:rPr lang="en-US" altLang="en-US" sz="2000" b="1" dirty="0" err="1">
                <a:cs typeface="Geneva" pitchFamily="-65" charset="0"/>
              </a:rPr>
              <a:t>postprocedure</a:t>
            </a:r>
            <a:r>
              <a:rPr lang="en-US" altLang="en-US" sz="2000" b="1" dirty="0">
                <a:cs typeface="Geneva" pitchFamily="-65" charset="0"/>
              </a:rPr>
              <a:t> surveillance and pacemaker implantation are made in this guideline.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noChangeArrowheads="1"/>
          </p:cNvSpPr>
          <p:nvPr>
            <p:ph type="title"/>
          </p:nvPr>
        </p:nvSpPr>
        <p:spPr/>
        <p:txBody>
          <a:bodyPr/>
          <a:lstStyle/>
          <a:p>
            <a:r>
              <a:rPr lang="en-US" altLang="en-US">
                <a:cs typeface="Geneva" pitchFamily="-65" charset="0"/>
              </a:rPr>
              <a:t>Top 10 Take Home Messages</a:t>
            </a:r>
          </a:p>
        </p:txBody>
      </p:sp>
      <p:sp>
        <p:nvSpPr>
          <p:cNvPr id="28675" name="Content Placeholder 2"/>
          <p:cNvSpPr>
            <a:spLocks noGrp="1" noChangeArrowheads="1"/>
          </p:cNvSpPr>
          <p:nvPr>
            <p:ph idx="1"/>
          </p:nvPr>
        </p:nvSpPr>
        <p:spPr/>
        <p:txBody>
          <a:bodyPr/>
          <a:lstStyle/>
          <a:p>
            <a:pPr marL="457200" indent="-457200">
              <a:buFontTx/>
              <a:buAutoNum type="arabicPeriod" startAt="8"/>
            </a:pPr>
            <a:r>
              <a:rPr lang="en-US" altLang="en-US" sz="2000" b="1" dirty="0">
                <a:cs typeface="Geneva" pitchFamily="-65" charset="0"/>
              </a:rPr>
              <a:t>In patients with </a:t>
            </a:r>
            <a:r>
              <a:rPr lang="en-US" altLang="en-US" sz="2000" b="1" dirty="0" err="1">
                <a:cs typeface="Geneva" pitchFamily="-65" charset="0"/>
              </a:rPr>
              <a:t>bradycardia</a:t>
            </a:r>
            <a:r>
              <a:rPr lang="en-US" altLang="en-US" sz="2000" b="1" dirty="0">
                <a:cs typeface="Geneva" pitchFamily="-65" charset="0"/>
              </a:rPr>
              <a:t> who have indications for pacemaker implantation, shared decision-making and patient-centered care are endorsed and emphasized in this guideline. Treatment decisions are based on the best available evidence and on the patient’s goals of care and preferences.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noChangeArrowheads="1"/>
          </p:cNvSpPr>
          <p:nvPr>
            <p:ph type="title"/>
          </p:nvPr>
        </p:nvSpPr>
        <p:spPr/>
        <p:txBody>
          <a:bodyPr/>
          <a:lstStyle/>
          <a:p>
            <a:r>
              <a:rPr lang="en-US" altLang="en-US">
                <a:cs typeface="Geneva" pitchFamily="-65" charset="0"/>
              </a:rPr>
              <a:t>Top 10 Take Home Messages</a:t>
            </a:r>
          </a:p>
        </p:txBody>
      </p:sp>
      <p:sp>
        <p:nvSpPr>
          <p:cNvPr id="29699" name="Content Placeholder 2"/>
          <p:cNvSpPr>
            <a:spLocks noGrp="1" noChangeArrowheads="1"/>
          </p:cNvSpPr>
          <p:nvPr>
            <p:ph idx="1"/>
          </p:nvPr>
        </p:nvSpPr>
        <p:spPr/>
        <p:txBody>
          <a:bodyPr/>
          <a:lstStyle/>
          <a:p>
            <a:pPr marL="457200" indent="-457200">
              <a:buFontTx/>
              <a:buAutoNum type="arabicPeriod" startAt="9"/>
            </a:pPr>
            <a:r>
              <a:rPr lang="en-US" altLang="en-US" sz="2000" b="1" dirty="0">
                <a:cs typeface="Geneva" pitchFamily="-65" charset="0"/>
              </a:rPr>
              <a:t>Using the principles of shared decision-making and informed consent/refusal, patients with decision-making capacity or his/her legally defined surrogate has the right to refuse or request withdrawal of pacemaker therapy, even if the patient is pacemaker dependent, which should be considered palliative, end-of-life care, and not physician-assisted suicide. However, any decision is complex, should involve all stakeholders, and will always be patient specific.</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noChangeArrowheads="1"/>
          </p:cNvSpPr>
          <p:nvPr>
            <p:ph type="title"/>
          </p:nvPr>
        </p:nvSpPr>
        <p:spPr/>
        <p:txBody>
          <a:bodyPr/>
          <a:lstStyle/>
          <a:p>
            <a:r>
              <a:rPr lang="en-US" altLang="en-US" dirty="0">
                <a:cs typeface="Geneva" pitchFamily="-65" charset="0"/>
              </a:rPr>
              <a:t>Top 10 Take Home Messages</a:t>
            </a:r>
          </a:p>
        </p:txBody>
      </p:sp>
      <p:sp>
        <p:nvSpPr>
          <p:cNvPr id="30723" name="Content Placeholder 2"/>
          <p:cNvSpPr>
            <a:spLocks noGrp="1" noChangeArrowheads="1"/>
          </p:cNvSpPr>
          <p:nvPr>
            <p:ph idx="1"/>
          </p:nvPr>
        </p:nvSpPr>
        <p:spPr/>
        <p:txBody>
          <a:bodyPr/>
          <a:lstStyle/>
          <a:p>
            <a:pPr marL="457200" indent="-457200">
              <a:buFontTx/>
              <a:buAutoNum type="arabicPeriod" startAt="10"/>
            </a:pPr>
            <a:r>
              <a:rPr lang="en-US" altLang="en-US" sz="2000" b="1" dirty="0">
                <a:cs typeface="Geneva" pitchFamily="-65" charset="0"/>
              </a:rPr>
              <a:t>Identifying patient populations that will benefit the most from emerging pacing technologies (e.g., His bundle pacing, transcatheter leadless pacing systems) will require further investigation as these modalities are incorporated into clinical practice.</a:t>
            </a:r>
          </a:p>
          <a:p>
            <a:pPr marL="457200" indent="-457200">
              <a:buFontTx/>
              <a:buNone/>
            </a:pPr>
            <a:endParaRPr lang="en-US" altLang="en-US" sz="2000" b="1" dirty="0">
              <a:cs typeface="Geneva" pitchFamily="-65"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990600" y="2498725"/>
            <a:ext cx="7239000" cy="2062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MS PGothic" pitchFamily="34" charset="-128"/>
                <a:cs typeface="Geneva" pitchFamily="-65" charset="0"/>
              </a:defRPr>
            </a:lvl1pPr>
            <a:lvl2pPr marL="742950" indent="-285750">
              <a:spcBef>
                <a:spcPct val="20000"/>
              </a:spcBef>
              <a:buChar char="–"/>
              <a:defRPr sz="2800">
                <a:solidFill>
                  <a:schemeClr val="tx1"/>
                </a:solidFill>
                <a:latin typeface="Arial" pitchFamily="34" charset="0"/>
                <a:ea typeface="Geneva" pitchFamily="-65" charset="0"/>
                <a:cs typeface="Geneva" pitchFamily="-65" charset="0"/>
              </a:defRPr>
            </a:lvl2pPr>
            <a:lvl3pPr marL="1143000" indent="-228600">
              <a:spcBef>
                <a:spcPct val="20000"/>
              </a:spcBef>
              <a:buChar char="•"/>
              <a:defRPr sz="2400">
                <a:solidFill>
                  <a:schemeClr val="tx1"/>
                </a:solidFill>
                <a:latin typeface="Arial" pitchFamily="34" charset="0"/>
                <a:ea typeface="Geneva" pitchFamily="-65" charset="0"/>
                <a:cs typeface="Geneva" pitchFamily="-65" charset="0"/>
              </a:defRPr>
            </a:lvl3pPr>
            <a:lvl4pPr marL="1600200" indent="-228600">
              <a:spcBef>
                <a:spcPct val="20000"/>
              </a:spcBef>
              <a:buChar char="–"/>
              <a:defRPr sz="2000">
                <a:solidFill>
                  <a:schemeClr val="tx1"/>
                </a:solidFill>
                <a:latin typeface="Arial" pitchFamily="34" charset="0"/>
                <a:ea typeface="Geneva" pitchFamily="-65" charset="0"/>
                <a:cs typeface="Geneva" pitchFamily="-65" charset="0"/>
              </a:defRPr>
            </a:lvl4pPr>
            <a:lvl5pPr marL="2057400" indent="-228600">
              <a:spcBef>
                <a:spcPct val="20000"/>
              </a:spcBef>
              <a:buChar char="»"/>
              <a:defRPr sz="2000">
                <a:solidFill>
                  <a:schemeClr val="tx1"/>
                </a:solidFill>
                <a:latin typeface="Arial" pitchFamily="34" charset="0"/>
                <a:ea typeface="Geneva" pitchFamily="-65" charset="0"/>
                <a:cs typeface="Geneva" pitchFamily="-65"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Geneva" pitchFamily="-65" charset="0"/>
                <a:cs typeface="Geneva" pitchFamily="-65"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Geneva" pitchFamily="-65" charset="0"/>
                <a:cs typeface="Geneva" pitchFamily="-65"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Geneva" pitchFamily="-65" charset="0"/>
                <a:cs typeface="Geneva" pitchFamily="-65"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Geneva" pitchFamily="-65" charset="0"/>
                <a:cs typeface="Geneva" pitchFamily="-65" charset="0"/>
              </a:defRPr>
            </a:lvl9pPr>
          </a:lstStyle>
          <a:p>
            <a:pPr>
              <a:buFontTx/>
              <a:buNone/>
            </a:pPr>
            <a:r>
              <a:rPr lang="en-US" altLang="en-US" b="1"/>
              <a:t>General Evaluation of Patients With Documented or Suspected Bradycardia or Conduction Disorders</a:t>
            </a:r>
          </a:p>
        </p:txBody>
      </p:sp>
      <p:sp>
        <p:nvSpPr>
          <p:cNvPr id="8195" name="Rectangle 3">
            <a:extLst>
              <a:ext uri="{FF2B5EF4-FFF2-40B4-BE49-F238E27FC236}">
                <a16:creationId xmlns:a16="http://schemas.microsoft.com/office/drawing/2014/main" id="{C35BCA3C-C616-4DDB-B2EC-FBDFD801B941}"/>
              </a:ext>
            </a:extLst>
          </p:cNvPr>
          <p:cNvSpPr>
            <a:spLocks noChangeArrowheads="1"/>
          </p:cNvSpPr>
          <p:nvPr/>
        </p:nvSpPr>
        <p:spPr bwMode="auto">
          <a:xfrm>
            <a:off x="0" y="371475"/>
            <a:ext cx="9144000" cy="387350"/>
          </a:xfrm>
          <a:prstGeom prst="rect">
            <a:avLst/>
          </a:prstGeom>
          <a:solidFill>
            <a:schemeClr val="accent2"/>
          </a:solidFill>
          <a:ln w="9525">
            <a:solidFill>
              <a:schemeClr val="accent2"/>
            </a:solidFill>
            <a:miter lim="800000"/>
            <a:headEnd/>
            <a:tailEnd/>
          </a:ln>
        </p:spPr>
        <p:txBody>
          <a:bodyPr>
            <a:spAutoFit/>
          </a:bodyPr>
          <a:lstStyle>
            <a:lvl1pPr eaLnBrk="0" hangingPunct="0">
              <a:spcBef>
                <a:spcPct val="20000"/>
              </a:spcBef>
              <a:buChar char="•"/>
              <a:defRPr sz="3200">
                <a:solidFill>
                  <a:schemeClr val="tx1"/>
                </a:solidFill>
                <a:latin typeface="Arial" pitchFamily="34" charset="0"/>
                <a:ea typeface="MS PGothic" pitchFamily="34" charset="-128"/>
                <a:cs typeface="Geneva" charset="0"/>
              </a:defRPr>
            </a:lvl1pPr>
            <a:lvl2pPr marL="742950" indent="-285750" eaLnBrk="0" hangingPunct="0">
              <a:spcBef>
                <a:spcPct val="20000"/>
              </a:spcBef>
              <a:buChar char="–"/>
              <a:defRPr sz="2800">
                <a:solidFill>
                  <a:schemeClr val="tx1"/>
                </a:solidFill>
                <a:latin typeface="Arial" pitchFamily="34" charset="0"/>
                <a:ea typeface="Geneva" charset="0"/>
                <a:cs typeface="Geneva" charset="0"/>
              </a:defRPr>
            </a:lvl2pPr>
            <a:lvl3pPr marL="1143000" indent="-228600" eaLnBrk="0" hangingPunct="0">
              <a:spcBef>
                <a:spcPct val="20000"/>
              </a:spcBef>
              <a:buChar char="•"/>
              <a:defRPr sz="2400">
                <a:solidFill>
                  <a:schemeClr val="tx1"/>
                </a:solidFill>
                <a:latin typeface="Arial" pitchFamily="34" charset="0"/>
                <a:ea typeface="Geneva" charset="0"/>
                <a:cs typeface="Geneva" charset="0"/>
              </a:defRPr>
            </a:lvl3pPr>
            <a:lvl4pPr marL="1600200" indent="-228600" eaLnBrk="0" hangingPunct="0">
              <a:spcBef>
                <a:spcPct val="20000"/>
              </a:spcBef>
              <a:buChar char="–"/>
              <a:defRPr sz="2000">
                <a:solidFill>
                  <a:schemeClr val="tx1"/>
                </a:solidFill>
                <a:latin typeface="Arial" pitchFamily="34" charset="0"/>
                <a:ea typeface="Geneva" charset="0"/>
                <a:cs typeface="Geneva" charset="0"/>
              </a:defRPr>
            </a:lvl4pPr>
            <a:lvl5pPr marL="2057400" indent="-228600" eaLnBrk="0" hangingPunct="0">
              <a:spcBef>
                <a:spcPct val="20000"/>
              </a:spcBef>
              <a:buChar char="»"/>
              <a:defRPr sz="2000">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9pPr>
          </a:lstStyle>
          <a:p>
            <a:pPr algn="ctr" eaLnBrk="1" hangingPunct="1">
              <a:lnSpc>
                <a:spcPct val="80000"/>
              </a:lnSpc>
              <a:spcBef>
                <a:spcPct val="0"/>
              </a:spcBef>
              <a:buFontTx/>
              <a:buNone/>
              <a:defRPr/>
            </a:pPr>
            <a:r>
              <a:rPr lang="en-US" altLang="en-US" sz="2400" b="1" dirty="0">
                <a:solidFill>
                  <a:schemeClr val="bg1"/>
                </a:solidFill>
                <a:latin typeface="+mn-lt"/>
              </a:rPr>
              <a:t>2018 Bradycardia Guideline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a:extLst>
              <a:ext uri="{FF2B5EF4-FFF2-40B4-BE49-F238E27FC236}">
                <a16:creationId xmlns:a16="http://schemas.microsoft.com/office/drawing/2014/main" id="{C521FF81-F11E-41EC-B62C-2851B0D3D7C8}"/>
              </a:ext>
            </a:extLst>
          </p:cNvPr>
          <p:cNvSpPr>
            <a:spLocks noChangeArrowheads="1"/>
          </p:cNvSpPr>
          <p:nvPr/>
        </p:nvSpPr>
        <p:spPr bwMode="auto">
          <a:xfrm>
            <a:off x="0" y="381000"/>
            <a:ext cx="9144000" cy="485775"/>
          </a:xfrm>
          <a:prstGeom prst="rect">
            <a:avLst/>
          </a:prstGeom>
          <a:solidFill>
            <a:schemeClr val="accent2"/>
          </a:solidFill>
          <a:ln>
            <a:noFill/>
          </a:ln>
          <a:extLst/>
        </p:spPr>
        <p:txBody>
          <a:bodyPr>
            <a:spAutoFit/>
          </a:bodyPr>
          <a:lstStyle>
            <a:lvl1pPr eaLnBrk="0" hangingPunct="0">
              <a:spcBef>
                <a:spcPct val="20000"/>
              </a:spcBef>
              <a:buChar char="•"/>
              <a:defRPr sz="3200">
                <a:solidFill>
                  <a:schemeClr val="tx1"/>
                </a:solidFill>
                <a:latin typeface="Arial" pitchFamily="34" charset="0"/>
                <a:ea typeface="MS PGothic" pitchFamily="34" charset="-128"/>
                <a:cs typeface="Geneva" charset="0"/>
              </a:defRPr>
            </a:lvl1pPr>
            <a:lvl2pPr marL="742950" indent="-285750" eaLnBrk="0" hangingPunct="0">
              <a:spcBef>
                <a:spcPct val="20000"/>
              </a:spcBef>
              <a:buChar char="–"/>
              <a:defRPr sz="2800">
                <a:solidFill>
                  <a:schemeClr val="tx1"/>
                </a:solidFill>
                <a:latin typeface="Arial" pitchFamily="34" charset="0"/>
                <a:ea typeface="Geneva" charset="0"/>
                <a:cs typeface="Geneva" charset="0"/>
              </a:defRPr>
            </a:lvl2pPr>
            <a:lvl3pPr marL="1143000" indent="-228600" eaLnBrk="0" hangingPunct="0">
              <a:spcBef>
                <a:spcPct val="20000"/>
              </a:spcBef>
              <a:buChar char="•"/>
              <a:defRPr sz="2400">
                <a:solidFill>
                  <a:schemeClr val="tx1"/>
                </a:solidFill>
                <a:latin typeface="Arial" pitchFamily="34" charset="0"/>
                <a:ea typeface="Geneva" charset="0"/>
                <a:cs typeface="Geneva" charset="0"/>
              </a:defRPr>
            </a:lvl3pPr>
            <a:lvl4pPr marL="1600200" indent="-228600" eaLnBrk="0" hangingPunct="0">
              <a:spcBef>
                <a:spcPct val="20000"/>
              </a:spcBef>
              <a:buChar char="–"/>
              <a:defRPr sz="2000">
                <a:solidFill>
                  <a:schemeClr val="tx1"/>
                </a:solidFill>
                <a:latin typeface="Arial" pitchFamily="34" charset="0"/>
                <a:ea typeface="Geneva" charset="0"/>
                <a:cs typeface="Geneva" charset="0"/>
              </a:defRPr>
            </a:lvl4pPr>
            <a:lvl5pPr marL="2057400" indent="-228600" eaLnBrk="0" hangingPunct="0">
              <a:spcBef>
                <a:spcPct val="20000"/>
              </a:spcBef>
              <a:buChar char="»"/>
              <a:defRPr sz="2000">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9pPr>
          </a:lstStyle>
          <a:p>
            <a:pPr algn="ctr" eaLnBrk="1" hangingPunct="1">
              <a:lnSpc>
                <a:spcPct val="80000"/>
              </a:lnSpc>
              <a:spcBef>
                <a:spcPct val="0"/>
              </a:spcBef>
              <a:buFontTx/>
              <a:buNone/>
              <a:defRPr/>
            </a:pPr>
            <a:r>
              <a:rPr lang="en-US" dirty="0">
                <a:solidFill>
                  <a:schemeClr val="bg1"/>
                </a:solidFill>
              </a:rPr>
              <a:t>History and Physical Examination</a:t>
            </a:r>
            <a:endParaRPr lang="en-US" altLang="en-US" sz="2400" b="1" dirty="0">
              <a:solidFill>
                <a:schemeClr val="bg1"/>
              </a:solidFill>
              <a:latin typeface="+mn-lt"/>
            </a:endParaRPr>
          </a:p>
        </p:txBody>
      </p:sp>
      <p:graphicFrame>
        <p:nvGraphicFramePr>
          <p:cNvPr id="3" name="Table 2">
            <a:extLst>
              <a:ext uri="{FF2B5EF4-FFF2-40B4-BE49-F238E27FC236}">
                <a16:creationId xmlns:a16="http://schemas.microsoft.com/office/drawing/2014/main" id="{C581C2A7-7C55-49F1-9444-C568F194E9CF}"/>
              </a:ext>
            </a:extLst>
          </p:cNvPr>
          <p:cNvGraphicFramePr>
            <a:graphicFrameLocks noGrp="1"/>
          </p:cNvGraphicFramePr>
          <p:nvPr/>
        </p:nvGraphicFramePr>
        <p:xfrm>
          <a:off x="457200" y="1828800"/>
          <a:ext cx="8229600" cy="2976564"/>
        </p:xfrm>
        <a:graphic>
          <a:graphicData uri="http://schemas.openxmlformats.org/drawingml/2006/table">
            <a:tbl>
              <a:tblPr firstRow="1" firstCol="1" bandRow="1"/>
              <a:tblGrid>
                <a:gridCol w="952988">
                  <a:extLst>
                    <a:ext uri="{9D8B030D-6E8A-4147-A177-3AD203B41FA5}">
                      <a16:colId xmlns:a16="http://schemas.microsoft.com/office/drawing/2014/main" val="20000"/>
                    </a:ext>
                  </a:extLst>
                </a:gridCol>
                <a:gridCol w="887151">
                  <a:extLst>
                    <a:ext uri="{9D8B030D-6E8A-4147-A177-3AD203B41FA5}">
                      <a16:colId xmlns:a16="http://schemas.microsoft.com/office/drawing/2014/main" val="20001"/>
                    </a:ext>
                  </a:extLst>
                </a:gridCol>
                <a:gridCol w="6389461">
                  <a:extLst>
                    <a:ext uri="{9D8B030D-6E8A-4147-A177-3AD203B41FA5}">
                      <a16:colId xmlns:a16="http://schemas.microsoft.com/office/drawing/2014/main" val="20002"/>
                    </a:ext>
                  </a:extLst>
                </a:gridCol>
              </a:tblGrid>
              <a:tr h="1262084">
                <a:tc gridSpan="3">
                  <a:txBody>
                    <a:bodyPr/>
                    <a:lstStyle/>
                    <a:p>
                      <a:pPr marL="0" marR="0" algn="l">
                        <a:lnSpc>
                          <a:spcPct val="115000"/>
                        </a:lnSpc>
                        <a:spcBef>
                          <a:spcPts val="0"/>
                        </a:spcBef>
                        <a:spcAft>
                          <a:spcPts val="0"/>
                        </a:spcAft>
                      </a:pPr>
                      <a:r>
                        <a:rPr lang="en-US" sz="2000" b="1" dirty="0">
                          <a:effectLst/>
                          <a:latin typeface="Calibri" panose="020F0502020204030204" pitchFamily="34" charset="0"/>
                          <a:ea typeface="Times New Roman" panose="02020603050405020304" pitchFamily="18" charset="0"/>
                          <a:cs typeface="Times New Roman" panose="02020603050405020304" pitchFamily="18" charset="0"/>
                        </a:rPr>
                        <a:t>Recommendation for History and Physical Examination in Patients With Documented or Suspected Bradycardia or Conduction Disorders</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42323">
                <a:tc>
                  <a:txBody>
                    <a:bodyPr/>
                    <a:lstStyle/>
                    <a:p>
                      <a:pPr marL="0" marR="0" algn="ctr">
                        <a:lnSpc>
                          <a:spcPct val="115000"/>
                        </a:lnSpc>
                        <a:spcBef>
                          <a:spcPts val="0"/>
                        </a:spcBef>
                        <a:spcAft>
                          <a:spcPts val="0"/>
                        </a:spcAft>
                      </a:pPr>
                      <a:r>
                        <a:rPr lang="en-US" sz="2000" b="1">
                          <a:effectLst/>
                          <a:latin typeface="Calibri" panose="020F0502020204030204" pitchFamily="34" charset="0"/>
                          <a:ea typeface="Times New Roman" panose="02020603050405020304" pitchFamily="18" charset="0"/>
                          <a:cs typeface="Times New Roman" panose="02020603050405020304" pitchFamily="18" charset="0"/>
                        </a:rPr>
                        <a:t>COR</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dirty="0">
                          <a:effectLst/>
                          <a:latin typeface="Calibri" panose="020F0502020204030204" pitchFamily="34" charset="0"/>
                          <a:ea typeface="Times New Roman" panose="02020603050405020304" pitchFamily="18" charset="0"/>
                          <a:cs typeface="Times New Roman" panose="02020603050405020304" pitchFamily="18" charset="0"/>
                        </a:rPr>
                        <a:t>LOE</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dirty="0">
                          <a:effectLst/>
                          <a:latin typeface="Calibri" panose="020F0502020204030204" pitchFamily="34" charset="0"/>
                          <a:ea typeface="Times New Roman" panose="02020603050405020304" pitchFamily="18" charset="0"/>
                          <a:cs typeface="Times New Roman" panose="02020603050405020304" pitchFamily="18" charset="0"/>
                        </a:rPr>
                        <a:t>Recommendation</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072157">
                <a:tc>
                  <a:txBody>
                    <a:bodyPr/>
                    <a:lstStyle/>
                    <a:p>
                      <a:pPr marL="0" marR="0" algn="ctr">
                        <a:lnSpc>
                          <a:spcPct val="115000"/>
                        </a:lnSpc>
                        <a:spcBef>
                          <a:spcPts val="0"/>
                        </a:spcBef>
                        <a:spcAft>
                          <a:spcPts val="0"/>
                        </a:spcAft>
                      </a:pPr>
                      <a:r>
                        <a:rPr lang="en-US" sz="2000" b="1" dirty="0">
                          <a:effectLst/>
                          <a:latin typeface="Calibri" panose="020F0502020204030204" pitchFamily="34" charset="0"/>
                          <a:ea typeface="Times New Roman" panose="02020603050405020304" pitchFamily="18" charset="0"/>
                          <a:cs typeface="Times New Roman" panose="02020603050405020304" pitchFamily="18" charset="0"/>
                        </a:rPr>
                        <a:t>I</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EC284"/>
                    </a:solidFill>
                  </a:tcPr>
                </a:tc>
                <a:tc>
                  <a:txBody>
                    <a:bodyPr/>
                    <a:lstStyle/>
                    <a:p>
                      <a:pPr marL="0" marR="0" algn="ctr">
                        <a:lnSpc>
                          <a:spcPct val="115000"/>
                        </a:lnSpc>
                        <a:spcBef>
                          <a:spcPts val="0"/>
                        </a:spcBef>
                        <a:spcAft>
                          <a:spcPts val="0"/>
                        </a:spcAft>
                      </a:pPr>
                      <a:r>
                        <a:rPr lang="en-US" sz="2000" b="1" dirty="0">
                          <a:effectLst/>
                          <a:latin typeface="Calibri" panose="020F0502020204030204" pitchFamily="34" charset="0"/>
                          <a:ea typeface="Times New Roman" panose="02020603050405020304" pitchFamily="18" charset="0"/>
                          <a:cs typeface="Times New Roman" panose="02020603050405020304" pitchFamily="18" charset="0"/>
                        </a:rPr>
                        <a:t>C-EO</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1C1E7"/>
                    </a:solidFill>
                  </a:tcPr>
                </a:tc>
                <a:tc>
                  <a:txBody>
                    <a:bodyPr/>
                    <a:lstStyle/>
                    <a:p>
                      <a:pPr marL="0" marR="0" lvl="0" indent="0" algn="l">
                        <a:lnSpc>
                          <a:spcPct val="107000"/>
                        </a:lnSpc>
                        <a:spcBef>
                          <a:spcPts val="0"/>
                        </a:spcBef>
                        <a:spcAft>
                          <a:spcPts val="0"/>
                        </a:spcAft>
                        <a:buFont typeface="+mj-lt"/>
                        <a:buNone/>
                      </a:pPr>
                      <a:r>
                        <a:rPr lang="en-US" sz="2000" b="1" dirty="0">
                          <a:effectLst/>
                          <a:latin typeface="Calibri" panose="020F0502020204030204" pitchFamily="34" charset="0"/>
                          <a:cs typeface="Times New Roman" panose="02020603050405020304" pitchFamily="18" charset="0"/>
                        </a:rPr>
                        <a:t>In patients with suspected bradycardia or conduction disorders a comprehensive history and physical examination should be performed.</a:t>
                      </a:r>
                      <a:endParaRPr lang="en-US" sz="2000" dirty="0">
                        <a:effectLst/>
                        <a:latin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noChangeArrowheads="1"/>
          </p:cNvSpPr>
          <p:nvPr>
            <p:ph type="title"/>
          </p:nvPr>
        </p:nvSpPr>
        <p:spPr/>
        <p:txBody>
          <a:bodyPr/>
          <a:lstStyle/>
          <a:p>
            <a:r>
              <a:rPr lang="en-US" altLang="en-US" sz="3200" b="1">
                <a:cs typeface="Geneva" pitchFamily="-65" charset="0"/>
              </a:rPr>
              <a:t>Figure 1. Evaluation of Bradycardia and Conduction Disease Algorithm</a:t>
            </a:r>
            <a:br>
              <a:rPr lang="en-US" altLang="en-US" sz="3200">
                <a:cs typeface="Geneva" pitchFamily="-65" charset="0"/>
              </a:rPr>
            </a:br>
            <a:endParaRPr lang="en-US" altLang="en-US" sz="3200">
              <a:cs typeface="Geneva" pitchFamily="-65" charset="0"/>
            </a:endParaRPr>
          </a:p>
        </p:txBody>
      </p:sp>
      <p:sp>
        <p:nvSpPr>
          <p:cNvPr id="33795" name="Rectangle 4"/>
          <p:cNvSpPr>
            <a:spLocks noChangeArrowheads="1"/>
          </p:cNvSpPr>
          <p:nvPr/>
        </p:nvSpPr>
        <p:spPr bwMode="auto">
          <a:xfrm>
            <a:off x="1676400" y="121920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endParaRPr lang="en-US" altLang="en-US"/>
          </a:p>
        </p:txBody>
      </p:sp>
      <p:graphicFrame>
        <p:nvGraphicFramePr>
          <p:cNvPr id="33796" name="Object 6"/>
          <p:cNvGraphicFramePr>
            <a:graphicFrameLocks noChangeAspect="1"/>
          </p:cNvGraphicFramePr>
          <p:nvPr/>
        </p:nvGraphicFramePr>
        <p:xfrm>
          <a:off x="1676400" y="1219200"/>
          <a:ext cx="5943600" cy="5143500"/>
        </p:xfrm>
        <a:graphic>
          <a:graphicData uri="http://schemas.openxmlformats.org/presentationml/2006/ole">
            <mc:AlternateContent xmlns:mc="http://schemas.openxmlformats.org/markup-compatibility/2006">
              <mc:Choice xmlns:v="urn:schemas-microsoft-com:vml" Requires="v">
                <p:oleObj spid="_x0000_s1026" name="Visio" r:id="rId4" imgW="7734300" imgH="6731000" progId="Visio.Drawing.15">
                  <p:embed/>
                </p:oleObj>
              </mc:Choice>
              <mc:Fallback>
                <p:oleObj name="Visio" r:id="rId4" imgW="7734300" imgH="6731000" progId="Visio.Drawing.15">
                  <p:embed/>
                  <p:pic>
                    <p:nvPicPr>
                      <p:cNvPr id="33796"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1219200"/>
                        <a:ext cx="5943600" cy="5143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noChangeArrowheads="1"/>
          </p:cNvSpPr>
          <p:nvPr>
            <p:ph type="title"/>
          </p:nvPr>
        </p:nvSpPr>
        <p:spPr/>
        <p:txBody>
          <a:bodyPr/>
          <a:lstStyle/>
          <a:p>
            <a:r>
              <a:rPr lang="en-US" altLang="en-US" sz="3200" b="1">
                <a:cs typeface="Geneva" pitchFamily="-65" charset="0"/>
              </a:rPr>
              <a:t>Figure 2. Initial Evaluation of Suspected or Documented SND Algorithm</a:t>
            </a:r>
            <a:endParaRPr lang="en-US" altLang="en-US" sz="3200">
              <a:cs typeface="Geneva" pitchFamily="-65" charset="0"/>
            </a:endParaRPr>
          </a:p>
        </p:txBody>
      </p:sp>
      <p:sp>
        <p:nvSpPr>
          <p:cNvPr id="35843" name="Rectangle 2"/>
          <p:cNvSpPr>
            <a:spLocks noChangeArrowheads="1"/>
          </p:cNvSpPr>
          <p:nvPr/>
        </p:nvSpPr>
        <p:spPr bwMode="auto">
          <a:xfrm flipV="1">
            <a:off x="5391150" y="-1487488"/>
            <a:ext cx="4891088" cy="46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endParaRPr lang="en-US" altLang="en-US"/>
          </a:p>
        </p:txBody>
      </p:sp>
      <p:graphicFrame>
        <p:nvGraphicFramePr>
          <p:cNvPr id="35844" name="Object 4"/>
          <p:cNvGraphicFramePr>
            <a:graphicFrameLocks noChangeAspect="1"/>
          </p:cNvGraphicFramePr>
          <p:nvPr>
            <p:extLst>
              <p:ext uri="{D42A27DB-BD31-4B8C-83A1-F6EECF244321}">
                <p14:modId xmlns:p14="http://schemas.microsoft.com/office/powerpoint/2010/main" val="50581826"/>
              </p:ext>
            </p:extLst>
          </p:nvPr>
        </p:nvGraphicFramePr>
        <p:xfrm>
          <a:off x="2819400" y="1417638"/>
          <a:ext cx="2909888" cy="5029200"/>
        </p:xfrm>
        <a:graphic>
          <a:graphicData uri="http://schemas.openxmlformats.org/presentationml/2006/ole">
            <mc:AlternateContent xmlns:mc="http://schemas.openxmlformats.org/markup-compatibility/2006">
              <mc:Choice xmlns:v="urn:schemas-microsoft-com:vml" Requires="v">
                <p:oleObj spid="_x0000_s2050" name="Visio" r:id="rId4" imgW="5727700" imgH="9893300" progId="Visio.Drawing.15">
                  <p:embed/>
                </p:oleObj>
              </mc:Choice>
              <mc:Fallback>
                <p:oleObj name="Visio" r:id="rId4" imgW="5727700" imgH="9893300" progId="Visio.Drawing.15">
                  <p:embed/>
                  <p:pic>
                    <p:nvPicPr>
                      <p:cNvPr id="35844"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9400" y="1417638"/>
                        <a:ext cx="2909888" cy="502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
        <p:nvSpPr>
          <p:cNvPr id="5" name="TextBox 4">
            <a:extLst>
              <a:ext uri="{FF2B5EF4-FFF2-40B4-BE49-F238E27FC236}">
                <a16:creationId xmlns:a16="http://schemas.microsoft.com/office/drawing/2014/main" id="{1EBAC1E6-BAC8-46DF-A526-D7F0CB830D4C}"/>
              </a:ext>
            </a:extLst>
          </p:cNvPr>
          <p:cNvSpPr txBox="1"/>
          <p:nvPr/>
        </p:nvSpPr>
        <p:spPr>
          <a:xfrm>
            <a:off x="5181600" y="1734234"/>
            <a:ext cx="3307556"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a:ln w="0"/>
                <a:effectLst>
                  <a:outerShdw blurRad="38100" dist="19050" dir="2700000" algn="tl" rotWithShape="0">
                    <a:schemeClr val="dk1">
                      <a:alpha val="40000"/>
                    </a:schemeClr>
                  </a:outerShdw>
                </a:effectLst>
              </a:rPr>
              <a:t>Can we make these lines even?</a:t>
            </a:r>
          </a:p>
        </p:txBody>
      </p:sp>
      <p:cxnSp>
        <p:nvCxnSpPr>
          <p:cNvPr id="3" name="Straight Arrow Connector 2">
            <a:extLst>
              <a:ext uri="{FF2B5EF4-FFF2-40B4-BE49-F238E27FC236}">
                <a16:creationId xmlns:a16="http://schemas.microsoft.com/office/drawing/2014/main" id="{8824319A-4518-4734-8441-44602CFCEB4C}"/>
              </a:ext>
            </a:extLst>
          </p:cNvPr>
          <p:cNvCxnSpPr>
            <a:cxnSpLocks/>
          </p:cNvCxnSpPr>
          <p:nvPr/>
        </p:nvCxnSpPr>
        <p:spPr>
          <a:xfrm flipH="1">
            <a:off x="4495800" y="1981200"/>
            <a:ext cx="533400" cy="76199"/>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10" name="TextBox 9">
            <a:extLst>
              <a:ext uri="{FF2B5EF4-FFF2-40B4-BE49-F238E27FC236}">
                <a16:creationId xmlns:a16="http://schemas.microsoft.com/office/drawing/2014/main" id="{E8D8FA23-1B41-42E5-A6F8-1EE8254463FA}"/>
              </a:ext>
            </a:extLst>
          </p:cNvPr>
          <p:cNvSpPr txBox="1"/>
          <p:nvPr/>
        </p:nvSpPr>
        <p:spPr>
          <a:xfrm>
            <a:off x="970955" y="1828800"/>
            <a:ext cx="1410890"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a:ln w="0"/>
                <a:effectLst>
                  <a:outerShdw blurRad="38100" dist="19050" dir="2700000" algn="tl" rotWithShape="0">
                    <a:schemeClr val="dk1">
                      <a:alpha val="40000"/>
                    </a:schemeClr>
                  </a:outerShdw>
                </a:effectLst>
              </a:rPr>
              <a:t>Can we fix this arrow?</a:t>
            </a:r>
          </a:p>
        </p:txBody>
      </p:sp>
      <p:cxnSp>
        <p:nvCxnSpPr>
          <p:cNvPr id="11" name="Straight Arrow Connector 10">
            <a:extLst>
              <a:ext uri="{FF2B5EF4-FFF2-40B4-BE49-F238E27FC236}">
                <a16:creationId xmlns:a16="http://schemas.microsoft.com/office/drawing/2014/main" id="{96994F98-B33F-4028-B44C-E041C694D826}"/>
              </a:ext>
            </a:extLst>
          </p:cNvPr>
          <p:cNvCxnSpPr>
            <a:cxnSpLocks/>
          </p:cNvCxnSpPr>
          <p:nvPr/>
        </p:nvCxnSpPr>
        <p:spPr>
          <a:xfrm>
            <a:off x="2421732" y="2260585"/>
            <a:ext cx="1111209" cy="25415"/>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a:xfrm>
            <a:off x="1108075" y="381000"/>
            <a:ext cx="7010400" cy="563563"/>
          </a:xfrm>
        </p:spPr>
        <p:txBody>
          <a:bodyPr/>
          <a:lstStyle/>
          <a:p>
            <a:pPr eaLnBrk="1" hangingPunct="1"/>
            <a:r>
              <a:rPr lang="en-US" altLang="en-US" sz="2400" b="1">
                <a:solidFill>
                  <a:schemeClr val="accent2"/>
                </a:solidFill>
                <a:cs typeface="Geneva" pitchFamily="-65" charset="0"/>
              </a:rPr>
              <a:t>Citation</a:t>
            </a:r>
          </a:p>
        </p:txBody>
      </p:sp>
      <p:sp>
        <p:nvSpPr>
          <p:cNvPr id="4099" name="Text Box 3">
            <a:extLst>
              <a:ext uri="{FF2B5EF4-FFF2-40B4-BE49-F238E27FC236}">
                <a16:creationId xmlns:a16="http://schemas.microsoft.com/office/drawing/2014/main" id="{9B19BCEB-04E8-4F91-A771-2322D417FCCA}"/>
              </a:ext>
            </a:extLst>
          </p:cNvPr>
          <p:cNvSpPr txBox="1">
            <a:spLocks noChangeArrowheads="1"/>
          </p:cNvSpPr>
          <p:nvPr/>
        </p:nvSpPr>
        <p:spPr bwMode="auto">
          <a:xfrm>
            <a:off x="762000" y="1289050"/>
            <a:ext cx="7467600" cy="4386263"/>
          </a:xfrm>
          <a:prstGeom prst="rect">
            <a:avLst/>
          </a:prstGeom>
          <a:noFill/>
          <a:ln>
            <a:noFill/>
          </a:ln>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cs typeface="Geneva" charset="0"/>
              </a:defRPr>
            </a:lvl1pPr>
            <a:lvl2pPr marL="742950" indent="-285750" eaLnBrk="0" hangingPunct="0">
              <a:spcBef>
                <a:spcPct val="20000"/>
              </a:spcBef>
              <a:buChar char="–"/>
              <a:defRPr sz="2800">
                <a:solidFill>
                  <a:schemeClr val="tx1"/>
                </a:solidFill>
                <a:latin typeface="Arial" panose="020B0604020202020204" pitchFamily="34" charset="0"/>
                <a:ea typeface="Geneva" charset="0"/>
                <a:cs typeface="Geneva" charset="0"/>
              </a:defRPr>
            </a:lvl2pPr>
            <a:lvl3pPr marL="1143000" indent="-228600" eaLnBrk="0" hangingPunct="0">
              <a:spcBef>
                <a:spcPct val="20000"/>
              </a:spcBef>
              <a:buChar char="•"/>
              <a:defRPr sz="2400">
                <a:solidFill>
                  <a:schemeClr val="tx1"/>
                </a:solidFill>
                <a:latin typeface="Arial" panose="020B0604020202020204" pitchFamily="34" charset="0"/>
                <a:ea typeface="Geneva" charset="0"/>
                <a:cs typeface="Geneva" charset="0"/>
              </a:defRPr>
            </a:lvl3pPr>
            <a:lvl4pPr marL="1600200" indent="-228600" eaLnBrk="0" hangingPunct="0">
              <a:spcBef>
                <a:spcPct val="20000"/>
              </a:spcBef>
              <a:buChar char="–"/>
              <a:defRPr sz="2000">
                <a:solidFill>
                  <a:schemeClr val="tx1"/>
                </a:solidFill>
                <a:latin typeface="Arial" panose="020B0604020202020204" pitchFamily="34" charset="0"/>
                <a:ea typeface="Geneva" charset="0"/>
                <a:cs typeface="Geneva" charset="0"/>
              </a:defRPr>
            </a:lvl4pPr>
            <a:lvl5pPr marL="2057400" indent="-228600" eaLnBrk="0" hangingPunct="0">
              <a:spcBef>
                <a:spcPct val="20000"/>
              </a:spcBef>
              <a:buChar char="»"/>
              <a:defRPr sz="2000">
                <a:solidFill>
                  <a:schemeClr val="tx1"/>
                </a:solidFill>
                <a:latin typeface="Arial" panose="020B0604020202020204"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charset="0"/>
                <a:cs typeface="Geneva" charset="0"/>
              </a:defRPr>
            </a:lvl9pPr>
          </a:lstStyle>
          <a:p>
            <a:pPr>
              <a:spcBef>
                <a:spcPts val="600"/>
              </a:spcBef>
              <a:buFontTx/>
              <a:buNone/>
              <a:defRPr/>
            </a:pPr>
            <a:r>
              <a:rPr lang="en-US" altLang="en-US" sz="2400" dirty="0"/>
              <a:t>This slide set is adapted from the </a:t>
            </a:r>
            <a:r>
              <a:rPr lang="fr-FR" sz="2400" b="1" cap="small" dirty="0"/>
              <a:t>2018 ACC/AHA/HRS </a:t>
            </a:r>
            <a:r>
              <a:rPr lang="fr-FR" sz="2400" b="1" dirty="0"/>
              <a:t>Guideline on the Evaluation and Management of Patients </a:t>
            </a:r>
            <a:r>
              <a:rPr lang="fr-FR" sz="2400" b="1" dirty="0" err="1"/>
              <a:t>With</a:t>
            </a:r>
            <a:r>
              <a:rPr lang="fr-FR" sz="2400" b="1" dirty="0"/>
              <a:t> Bradycardia and Cardiac Conduction Delay</a:t>
            </a:r>
            <a:r>
              <a:rPr lang="en-US" altLang="en-US" sz="2400" i="1" dirty="0">
                <a:solidFill>
                  <a:schemeClr val="accent2"/>
                </a:solidFill>
              </a:rPr>
              <a:t>.</a:t>
            </a:r>
            <a:r>
              <a:rPr lang="en-US" altLang="en-US" sz="2400" dirty="0">
                <a:solidFill>
                  <a:schemeClr val="accent2"/>
                </a:solidFill>
              </a:rPr>
              <a:t> </a:t>
            </a:r>
            <a:r>
              <a:rPr lang="en-US" altLang="en-US" sz="2400" dirty="0"/>
              <a:t>Published on </a:t>
            </a:r>
            <a:r>
              <a:rPr lang="en-US" altLang="en-US" sz="2400" dirty="0">
                <a:solidFill>
                  <a:schemeClr val="accent2"/>
                </a:solidFill>
              </a:rPr>
              <a:t>November 6, 2018, </a:t>
            </a:r>
            <a:r>
              <a:rPr lang="en-US" altLang="en-US" sz="2400" dirty="0"/>
              <a:t>available at: </a:t>
            </a:r>
            <a:r>
              <a:rPr lang="en-US" altLang="en-US" sz="2400" i="1" dirty="0"/>
              <a:t>Journal of the American College of Cardiology </a:t>
            </a:r>
            <a:r>
              <a:rPr lang="en-US" altLang="en-US" sz="2400" dirty="0">
                <a:solidFill>
                  <a:schemeClr val="accent2"/>
                </a:solidFill>
              </a:rPr>
              <a:t>[(insert full link)] </a:t>
            </a:r>
            <a:r>
              <a:rPr lang="en-US" altLang="en-US" sz="2400" dirty="0"/>
              <a:t>and </a:t>
            </a:r>
            <a:r>
              <a:rPr lang="en-US" altLang="en-US" sz="2400" i="1" dirty="0"/>
              <a:t>Circulation</a:t>
            </a:r>
            <a:r>
              <a:rPr lang="en-US" altLang="en-US" sz="2400" dirty="0"/>
              <a:t> </a:t>
            </a:r>
            <a:r>
              <a:rPr lang="en-US" altLang="en-US" sz="2400" dirty="0">
                <a:solidFill>
                  <a:schemeClr val="accent2"/>
                </a:solidFill>
              </a:rPr>
              <a:t>[(</a:t>
            </a:r>
            <a:r>
              <a:rPr lang="en-US" altLang="en-US" sz="2400" u="sng" dirty="0">
                <a:solidFill>
                  <a:schemeClr val="accent2"/>
                </a:solidFill>
              </a:rPr>
              <a:t>insert full link)] </a:t>
            </a:r>
          </a:p>
          <a:p>
            <a:pPr>
              <a:spcBef>
                <a:spcPts val="600"/>
              </a:spcBef>
              <a:buFontTx/>
              <a:buNone/>
              <a:defRPr/>
            </a:pPr>
            <a:endParaRPr lang="en-US" altLang="en-US" sz="2400" dirty="0">
              <a:solidFill>
                <a:schemeClr val="accent2"/>
              </a:solidFill>
            </a:endParaRPr>
          </a:p>
          <a:p>
            <a:pPr>
              <a:spcBef>
                <a:spcPts val="600"/>
              </a:spcBef>
              <a:buFontTx/>
              <a:buNone/>
              <a:defRPr/>
            </a:pPr>
            <a:r>
              <a:rPr lang="en-US" altLang="en-US" sz="2400" dirty="0"/>
              <a:t>The full-text guidelines are also available on the following Web sites: ACC (</a:t>
            </a:r>
            <a:r>
              <a:rPr lang="en-US" altLang="en-US" sz="2400" dirty="0">
                <a:hlinkClick r:id="rId2"/>
              </a:rPr>
              <a:t>www.acc.org</a:t>
            </a:r>
            <a:r>
              <a:rPr lang="en-US" altLang="en-US" sz="2400" dirty="0"/>
              <a:t>) and </a:t>
            </a:r>
          </a:p>
          <a:p>
            <a:pPr>
              <a:spcBef>
                <a:spcPts val="600"/>
              </a:spcBef>
              <a:buFontTx/>
              <a:buNone/>
              <a:defRPr/>
            </a:pPr>
            <a:r>
              <a:rPr lang="en-US" altLang="en-US" sz="2400" dirty="0"/>
              <a:t>AHA (</a:t>
            </a:r>
            <a:r>
              <a:rPr lang="en-US" altLang="en-US" sz="2400" dirty="0">
                <a:hlinkClick r:id="rId3" action="ppaction://hlinkfile"/>
              </a:rPr>
              <a:t>professional.heart.org</a:t>
            </a:r>
            <a:r>
              <a:rPr lang="en-US" altLang="en-US" sz="2400" dirty="0"/>
              <a: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noChangeArrowheads="1"/>
          </p:cNvSpPr>
          <p:nvPr>
            <p:ph type="title"/>
          </p:nvPr>
        </p:nvSpPr>
        <p:spPr/>
        <p:txBody>
          <a:bodyPr/>
          <a:lstStyle/>
          <a:p>
            <a:r>
              <a:rPr lang="en-US" altLang="en-US" sz="3200" b="1">
                <a:cs typeface="Geneva" pitchFamily="-65" charset="0"/>
              </a:rPr>
              <a:t>Figure 3. Initial Evaluation of Suspected Atrioventricular Block Algorithm</a:t>
            </a:r>
            <a:endParaRPr lang="en-US" altLang="en-US" sz="3200">
              <a:cs typeface="Geneva" pitchFamily="-65" charset="0"/>
            </a:endParaRPr>
          </a:p>
        </p:txBody>
      </p:sp>
      <p:sp>
        <p:nvSpPr>
          <p:cNvPr id="37891" name="Rectangle 2"/>
          <p:cNvSpPr>
            <a:spLocks noChangeArrowheads="1"/>
          </p:cNvSpPr>
          <p:nvPr/>
        </p:nvSpPr>
        <p:spPr bwMode="auto">
          <a:xfrm flipV="1">
            <a:off x="4611688" y="-1249363"/>
            <a:ext cx="4724400" cy="46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endParaRPr lang="en-US" altLang="en-US"/>
          </a:p>
        </p:txBody>
      </p:sp>
      <p:graphicFrame>
        <p:nvGraphicFramePr>
          <p:cNvPr id="37892" name="Object 4"/>
          <p:cNvGraphicFramePr>
            <a:graphicFrameLocks noChangeAspect="1"/>
          </p:cNvGraphicFramePr>
          <p:nvPr/>
        </p:nvGraphicFramePr>
        <p:xfrm>
          <a:off x="2286000" y="1417638"/>
          <a:ext cx="4211638" cy="5362575"/>
        </p:xfrm>
        <a:graphic>
          <a:graphicData uri="http://schemas.openxmlformats.org/presentationml/2006/ole">
            <mc:AlternateContent xmlns:mc="http://schemas.openxmlformats.org/markup-compatibility/2006">
              <mc:Choice xmlns:v="urn:schemas-microsoft-com:vml" Requires="v">
                <p:oleObj spid="_x0000_s3074" name="Visio" r:id="rId4" imgW="7734300" imgH="9855200" progId="Visio.Drawing.15">
                  <p:embed/>
                </p:oleObj>
              </mc:Choice>
              <mc:Fallback>
                <p:oleObj name="Visio" r:id="rId4" imgW="7734300" imgH="9855200" progId="Visio.Drawing.15">
                  <p:embed/>
                  <p:pic>
                    <p:nvPicPr>
                      <p:cNvPr id="37892"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0" y="1417638"/>
                        <a:ext cx="4211638" cy="5362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noChangeArrowheads="1"/>
          </p:cNvSpPr>
          <p:nvPr>
            <p:ph type="title"/>
          </p:nvPr>
        </p:nvSpPr>
        <p:spPr/>
        <p:txBody>
          <a:bodyPr/>
          <a:lstStyle/>
          <a:p>
            <a:r>
              <a:rPr lang="en-US" altLang="en-US" sz="3200" b="1">
                <a:cs typeface="Geneva" pitchFamily="-65" charset="0"/>
              </a:rPr>
              <a:t>Table 4. Medications That Can Induce/Exacerbate Bradycardia or Conduction</a:t>
            </a:r>
            <a:r>
              <a:rPr lang="en-US" altLang="en-US" sz="3200">
                <a:cs typeface="Geneva" pitchFamily="-65" charset="0"/>
              </a:rPr>
              <a:t> </a:t>
            </a:r>
            <a:r>
              <a:rPr lang="en-US" altLang="en-US" sz="3200" b="1">
                <a:cs typeface="Geneva" pitchFamily="-65" charset="0"/>
              </a:rPr>
              <a:t>Disorders</a:t>
            </a:r>
            <a:endParaRPr lang="en-US" altLang="en-US" sz="3200">
              <a:cs typeface="Geneva" pitchFamily="-65" charset="0"/>
            </a:endParaRPr>
          </a:p>
        </p:txBody>
      </p:sp>
      <p:graphicFrame>
        <p:nvGraphicFramePr>
          <p:cNvPr id="5" name="Table 4">
            <a:extLst>
              <a:ext uri="{FF2B5EF4-FFF2-40B4-BE49-F238E27FC236}">
                <a16:creationId xmlns:a16="http://schemas.microsoft.com/office/drawing/2014/main" id="{B76B74C4-7637-41E6-801D-10CA6006F540}"/>
              </a:ext>
            </a:extLst>
          </p:cNvPr>
          <p:cNvGraphicFramePr>
            <a:graphicFrameLocks noGrp="1"/>
          </p:cNvGraphicFramePr>
          <p:nvPr/>
        </p:nvGraphicFramePr>
        <p:xfrm>
          <a:off x="492125" y="1752600"/>
          <a:ext cx="8423274" cy="4191000"/>
        </p:xfrm>
        <a:graphic>
          <a:graphicData uri="http://schemas.openxmlformats.org/drawingml/2006/table">
            <a:tbl>
              <a:tblPr firstRow="1" firstCol="1" bandRow="1"/>
              <a:tblGrid>
                <a:gridCol w="2501189">
                  <a:extLst>
                    <a:ext uri="{9D8B030D-6E8A-4147-A177-3AD203B41FA5}">
                      <a16:colId xmlns:a16="http://schemas.microsoft.com/office/drawing/2014/main" val="20000"/>
                    </a:ext>
                  </a:extLst>
                </a:gridCol>
                <a:gridCol w="1903043">
                  <a:extLst>
                    <a:ext uri="{9D8B030D-6E8A-4147-A177-3AD203B41FA5}">
                      <a16:colId xmlns:a16="http://schemas.microsoft.com/office/drawing/2014/main" val="20001"/>
                    </a:ext>
                  </a:extLst>
                </a:gridCol>
                <a:gridCol w="2037786">
                  <a:extLst>
                    <a:ext uri="{9D8B030D-6E8A-4147-A177-3AD203B41FA5}">
                      <a16:colId xmlns:a16="http://schemas.microsoft.com/office/drawing/2014/main" val="20002"/>
                    </a:ext>
                  </a:extLst>
                </a:gridCol>
                <a:gridCol w="1981256">
                  <a:extLst>
                    <a:ext uri="{9D8B030D-6E8A-4147-A177-3AD203B41FA5}">
                      <a16:colId xmlns:a16="http://schemas.microsoft.com/office/drawing/2014/main" val="20003"/>
                    </a:ext>
                  </a:extLst>
                </a:gridCol>
              </a:tblGrid>
              <a:tr h="395171">
                <a:tc>
                  <a:txBody>
                    <a:bodyPr/>
                    <a:lstStyle/>
                    <a:p>
                      <a:pPr marL="0" marR="0" algn="ctr">
                        <a:lnSpc>
                          <a:spcPct val="150000"/>
                        </a:lnSpc>
                        <a:spcBef>
                          <a:spcPts val="0"/>
                        </a:spcBef>
                        <a:spcAft>
                          <a:spcPts val="0"/>
                        </a:spcAft>
                      </a:pPr>
                      <a:r>
                        <a:rPr lang="en-US" sz="1600" b="1">
                          <a:effectLst/>
                          <a:latin typeface="Calibri" panose="020F0502020204030204" pitchFamily="34" charset="0"/>
                          <a:ea typeface="Times New Roman" panose="02020603050405020304" pitchFamily="18" charset="0"/>
                          <a:cs typeface="Times New Roman" panose="02020603050405020304" pitchFamily="18" charset="0"/>
                        </a:rPr>
                        <a:t>Antihypertensive</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600" b="1">
                          <a:effectLst/>
                          <a:latin typeface="Calibri" panose="020F0502020204030204" pitchFamily="34" charset="0"/>
                          <a:ea typeface="Times New Roman" panose="02020603050405020304" pitchFamily="18" charset="0"/>
                          <a:cs typeface="Times New Roman" panose="02020603050405020304" pitchFamily="18" charset="0"/>
                        </a:rPr>
                        <a:t>Antiarrhythmic</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600" b="1">
                          <a:effectLst/>
                          <a:latin typeface="Calibri" panose="020F0502020204030204" pitchFamily="34" charset="0"/>
                          <a:ea typeface="Times New Roman" panose="02020603050405020304" pitchFamily="18" charset="0"/>
                          <a:cs typeface="Times New Roman" panose="02020603050405020304" pitchFamily="18" charset="0"/>
                        </a:rPr>
                        <a:t>Psychoactive</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600" b="1">
                          <a:effectLst/>
                          <a:latin typeface="Calibri" panose="020F0502020204030204" pitchFamily="34" charset="0"/>
                          <a:ea typeface="Times New Roman" panose="02020603050405020304" pitchFamily="18" charset="0"/>
                          <a:cs typeface="Times New Roman" panose="02020603050405020304" pitchFamily="18" charset="0"/>
                        </a:rPr>
                        <a:t>Other</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795829">
                <a:tc>
                  <a:txBody>
                    <a:bodyPr/>
                    <a:lstStyle/>
                    <a:p>
                      <a:pPr marL="342900" marR="0" lvl="0" indent="-342900">
                        <a:lnSpc>
                          <a:spcPct val="107000"/>
                        </a:lnSpc>
                        <a:spcBef>
                          <a:spcPts val="0"/>
                        </a:spcBef>
                        <a:spcAft>
                          <a:spcPts val="0"/>
                        </a:spcAft>
                        <a:buFont typeface="Symbol" panose="05050102010706020507" pitchFamily="18" charset="2"/>
                        <a:buChar char=""/>
                      </a:pPr>
                      <a:r>
                        <a:rPr lang="en-US" sz="1600">
                          <a:effectLst/>
                          <a:latin typeface="Calibri" panose="020F0502020204030204" pitchFamily="34" charset="0"/>
                          <a:ea typeface="Times New Roman" panose="02020603050405020304" pitchFamily="18" charset="0"/>
                          <a:cs typeface="Times New Roman" panose="02020603050405020304" pitchFamily="18" charset="0"/>
                        </a:rPr>
                        <a:t>Beta-adrenergic receptor blockers (including beta-adrenergic blocking eye drops used for glaucoma)</a:t>
                      </a: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600">
                          <a:effectLst/>
                          <a:latin typeface="Calibri" panose="020F0502020204030204" pitchFamily="34" charset="0"/>
                          <a:ea typeface="Times New Roman" panose="02020603050405020304" pitchFamily="18" charset="0"/>
                          <a:cs typeface="Times New Roman" panose="02020603050405020304" pitchFamily="18" charset="0"/>
                        </a:rPr>
                        <a:t>Clonidine</a:t>
                      </a: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600">
                          <a:effectLst/>
                          <a:latin typeface="Calibri" panose="020F0502020204030204" pitchFamily="34" charset="0"/>
                          <a:ea typeface="Times New Roman" panose="02020603050405020304" pitchFamily="18" charset="0"/>
                          <a:cs typeface="Times New Roman" panose="02020603050405020304" pitchFamily="18" charset="0"/>
                        </a:rPr>
                        <a:t>Methyldopa </a:t>
                      </a: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600">
                          <a:effectLst/>
                          <a:latin typeface="Calibri" panose="020F0502020204030204" pitchFamily="34" charset="0"/>
                          <a:ea typeface="Times New Roman" panose="02020603050405020304" pitchFamily="18" charset="0"/>
                          <a:cs typeface="Times New Roman" panose="02020603050405020304" pitchFamily="18" charset="0"/>
                        </a:rPr>
                        <a:t>Non-dihydropyridine calcium channel blockers</a:t>
                      </a: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600">
                          <a:effectLst/>
                          <a:latin typeface="Calibri" panose="020F0502020204030204" pitchFamily="34" charset="0"/>
                          <a:ea typeface="Times New Roman" panose="02020603050405020304" pitchFamily="18" charset="0"/>
                          <a:cs typeface="Times New Roman" panose="02020603050405020304" pitchFamily="18" charset="0"/>
                        </a:rPr>
                        <a:t>Reserpine</a:t>
                      </a: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07000"/>
                        </a:lnSpc>
                        <a:spcBef>
                          <a:spcPts val="0"/>
                        </a:spcBef>
                        <a:spcAft>
                          <a:spcPts val="0"/>
                        </a:spcAft>
                        <a:buFont typeface="Symbol" panose="05050102010706020507" pitchFamily="18" charset="2"/>
                        <a:buChar char=""/>
                      </a:pP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Adenosine</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Amiodarone</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Dronedarone</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Flecainide</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Procainamide</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Propafenone</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Quinidine</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Sotalol</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07000"/>
                        </a:lnSpc>
                        <a:spcBef>
                          <a:spcPts val="0"/>
                        </a:spcBef>
                        <a:spcAft>
                          <a:spcPts val="0"/>
                        </a:spcAft>
                        <a:buFont typeface="Symbol" panose="05050102010706020507" pitchFamily="18" charset="2"/>
                        <a:buChar char=""/>
                      </a:pPr>
                      <a:r>
                        <a:rPr lang="en-US" sz="1600">
                          <a:effectLst/>
                          <a:latin typeface="Calibri" panose="020F0502020204030204" pitchFamily="34" charset="0"/>
                          <a:ea typeface="Times New Roman" panose="02020603050405020304" pitchFamily="18" charset="0"/>
                          <a:cs typeface="Times New Roman" panose="02020603050405020304" pitchFamily="18" charset="0"/>
                        </a:rPr>
                        <a:t>Donepezil</a:t>
                      </a: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600">
                          <a:effectLst/>
                          <a:latin typeface="Calibri" panose="020F0502020204030204" pitchFamily="34" charset="0"/>
                          <a:ea typeface="Times New Roman" panose="02020603050405020304" pitchFamily="18" charset="0"/>
                          <a:cs typeface="Times New Roman" panose="02020603050405020304" pitchFamily="18" charset="0"/>
                        </a:rPr>
                        <a:t>Lithium</a:t>
                      </a: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600">
                          <a:effectLst/>
                          <a:latin typeface="Calibri" panose="020F0502020204030204" pitchFamily="34" charset="0"/>
                          <a:ea typeface="Times New Roman" panose="02020603050405020304" pitchFamily="18" charset="0"/>
                          <a:cs typeface="Times New Roman" panose="02020603050405020304" pitchFamily="18" charset="0"/>
                        </a:rPr>
                        <a:t>Opioid analgesics</a:t>
                      </a: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600">
                          <a:effectLst/>
                          <a:latin typeface="Calibri" panose="020F0502020204030204" pitchFamily="34" charset="0"/>
                          <a:ea typeface="Times New Roman" panose="02020603050405020304" pitchFamily="18" charset="0"/>
                          <a:cs typeface="Times New Roman" panose="02020603050405020304" pitchFamily="18" charset="0"/>
                        </a:rPr>
                        <a:t>Phenothiazine antiemetics and antipsychotics</a:t>
                      </a: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600">
                          <a:effectLst/>
                          <a:latin typeface="Calibri" panose="020F0502020204030204" pitchFamily="34" charset="0"/>
                          <a:ea typeface="Times New Roman" panose="02020603050405020304" pitchFamily="18" charset="0"/>
                          <a:cs typeface="Times New Roman" panose="02020603050405020304" pitchFamily="18" charset="0"/>
                        </a:rPr>
                        <a:t>Phenytoin</a:t>
                      </a: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600">
                          <a:effectLst/>
                          <a:latin typeface="Calibri" panose="020F0502020204030204" pitchFamily="34" charset="0"/>
                          <a:ea typeface="Times New Roman" panose="02020603050405020304" pitchFamily="18" charset="0"/>
                          <a:cs typeface="Times New Roman" panose="02020603050405020304" pitchFamily="18" charset="0"/>
                        </a:rPr>
                        <a:t>Selective serotonin reuptake inhibitors</a:t>
                      </a: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600">
                          <a:effectLst/>
                          <a:latin typeface="Calibri" panose="020F0502020204030204" pitchFamily="34" charset="0"/>
                          <a:ea typeface="Times New Roman" panose="02020603050405020304" pitchFamily="18" charset="0"/>
                          <a:cs typeface="Times New Roman" panose="02020603050405020304" pitchFamily="18" charset="0"/>
                        </a:rPr>
                        <a:t>Tricyclic antidepressants</a:t>
                      </a: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07000"/>
                        </a:lnSpc>
                        <a:spcBef>
                          <a:spcPts val="0"/>
                        </a:spcBef>
                        <a:spcAft>
                          <a:spcPts val="0"/>
                        </a:spcAft>
                        <a:buFont typeface="Symbol" panose="05050102010706020507" pitchFamily="18" charset="2"/>
                        <a:buChar char=""/>
                      </a:pP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Anesthetic drugs (propofol)</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Cannabis </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Digoxin</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Ivabradine</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Muscle relaxants (e.g., succinylcholine)</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noChangeArrowheads="1"/>
          </p:cNvSpPr>
          <p:nvPr>
            <p:ph type="title"/>
          </p:nvPr>
        </p:nvSpPr>
        <p:spPr/>
        <p:txBody>
          <a:bodyPr/>
          <a:lstStyle/>
          <a:p>
            <a:r>
              <a:rPr lang="en-US" altLang="en-US" sz="3200" b="1">
                <a:cs typeface="Geneva" pitchFamily="-65" charset="0"/>
              </a:rPr>
              <a:t>Table 5. Conditions Associated With Bradycardia and Conduction Disorders</a:t>
            </a:r>
            <a:endParaRPr lang="en-US" altLang="en-US" sz="3200">
              <a:cs typeface="Geneva" pitchFamily="-65" charset="0"/>
            </a:endParaRPr>
          </a:p>
        </p:txBody>
      </p:sp>
      <p:graphicFrame>
        <p:nvGraphicFramePr>
          <p:cNvPr id="6" name="Table 5">
            <a:extLst>
              <a:ext uri="{FF2B5EF4-FFF2-40B4-BE49-F238E27FC236}">
                <a16:creationId xmlns:a16="http://schemas.microsoft.com/office/drawing/2014/main" id="{A177C4D8-C542-4144-9177-B4FA86B9ED1B}"/>
              </a:ext>
            </a:extLst>
          </p:cNvPr>
          <p:cNvGraphicFramePr>
            <a:graphicFrameLocks noGrp="1"/>
          </p:cNvGraphicFramePr>
          <p:nvPr>
            <p:extLst>
              <p:ext uri="{D42A27DB-BD31-4B8C-83A1-F6EECF244321}">
                <p14:modId xmlns:p14="http://schemas.microsoft.com/office/powerpoint/2010/main" val="1052914631"/>
              </p:ext>
            </p:extLst>
          </p:nvPr>
        </p:nvGraphicFramePr>
        <p:xfrm>
          <a:off x="533400" y="1371600"/>
          <a:ext cx="4114800" cy="4724400"/>
        </p:xfrm>
        <a:graphic>
          <a:graphicData uri="http://schemas.openxmlformats.org/drawingml/2006/table">
            <a:tbl>
              <a:tblPr firstRow="1" firstCol="1" bandRow="1"/>
              <a:tblGrid>
                <a:gridCol w="4114800">
                  <a:extLst>
                    <a:ext uri="{9D8B030D-6E8A-4147-A177-3AD203B41FA5}">
                      <a16:colId xmlns:a16="http://schemas.microsoft.com/office/drawing/2014/main" val="20000"/>
                    </a:ext>
                  </a:extLst>
                </a:gridCol>
              </a:tblGrid>
              <a:tr h="162426">
                <a:tc>
                  <a:txBody>
                    <a:bodyPr/>
                    <a:lstStyle/>
                    <a:p>
                      <a:pPr marL="0" marR="0">
                        <a:lnSpc>
                          <a:spcPct val="100000"/>
                        </a:lnSpc>
                        <a:spcBef>
                          <a:spcPts val="0"/>
                        </a:spcBef>
                        <a:spcAft>
                          <a:spcPts val="0"/>
                        </a:spcAft>
                      </a:pPr>
                      <a:r>
                        <a:rPr lang="en-US" sz="1100" b="1" dirty="0">
                          <a:effectLst/>
                          <a:latin typeface="Calibri" panose="020F0502020204030204" pitchFamily="34" charset="0"/>
                          <a:ea typeface="Times New Roman" panose="02020603050405020304" pitchFamily="18" charset="0"/>
                          <a:cs typeface="Times New Roman" panose="02020603050405020304" pitchFamily="18" charset="0"/>
                        </a:rPr>
                        <a:t>Intrinsic</a:t>
                      </a:r>
                    </a:p>
                  </a:txBody>
                  <a:tcPr marL="55908" marR="559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10000"/>
                  </a:ext>
                </a:extLst>
              </a:tr>
              <a:tr h="162426">
                <a:tc>
                  <a:txBody>
                    <a:bodyPr/>
                    <a:lstStyle/>
                    <a:p>
                      <a:pPr marL="0" marR="0">
                        <a:lnSpc>
                          <a:spcPct val="100000"/>
                        </a:lnSpc>
                        <a:spcBef>
                          <a:spcPts val="0"/>
                        </a:spcBef>
                        <a:spcAft>
                          <a:spcPts val="0"/>
                        </a:spcAft>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Cardiomyopathy (ischemic or nonischemic)</a:t>
                      </a:r>
                    </a:p>
                  </a:txBody>
                  <a:tcPr marL="55908" marR="559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62426">
                <a:tc>
                  <a:txBody>
                    <a:bodyPr/>
                    <a:lstStyle/>
                    <a:p>
                      <a:pPr marL="0" marR="0">
                        <a:lnSpc>
                          <a:spcPct val="100000"/>
                        </a:lnSpc>
                        <a:spcBef>
                          <a:spcPts val="0"/>
                        </a:spcBef>
                        <a:spcAft>
                          <a:spcPts val="0"/>
                        </a:spcAft>
                      </a:pPr>
                      <a:r>
                        <a:rPr lang="en-US" sz="1100">
                          <a:effectLst/>
                          <a:latin typeface="Calibri" panose="020F0502020204030204" pitchFamily="34" charset="0"/>
                          <a:ea typeface="Times New Roman" panose="02020603050405020304" pitchFamily="18" charset="0"/>
                          <a:cs typeface="Times New Roman" panose="02020603050405020304" pitchFamily="18" charset="0"/>
                        </a:rPr>
                        <a:t>Congenital heart disease</a:t>
                      </a:r>
                    </a:p>
                  </a:txBody>
                  <a:tcPr marL="55908" marR="559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62426">
                <a:tc>
                  <a:txBody>
                    <a:bodyPr/>
                    <a:lstStyle/>
                    <a:p>
                      <a:pPr marL="0" marR="0">
                        <a:lnSpc>
                          <a:spcPct val="100000"/>
                        </a:lnSpc>
                        <a:spcBef>
                          <a:spcPts val="0"/>
                        </a:spcBef>
                        <a:spcAft>
                          <a:spcPts val="0"/>
                        </a:spcAft>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Degenerative fibrosis</a:t>
                      </a:r>
                    </a:p>
                  </a:txBody>
                  <a:tcPr marL="55908" marR="559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299408">
                <a:tc>
                  <a:txBody>
                    <a:bodyPr/>
                    <a:lstStyle/>
                    <a:p>
                      <a:pPr marL="0" marR="0">
                        <a:lnSpc>
                          <a:spcPct val="100000"/>
                        </a:lnSpc>
                        <a:spcBef>
                          <a:spcPts val="0"/>
                        </a:spcBef>
                        <a:spcAft>
                          <a:spcPts val="0"/>
                        </a:spcAft>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Infection/inflammation</a:t>
                      </a:r>
                    </a:p>
                    <a:p>
                      <a:pPr marL="342900" marR="0" lvl="0" indent="-342900">
                        <a:lnSpc>
                          <a:spcPct val="100000"/>
                        </a:lnSpc>
                        <a:spcBef>
                          <a:spcPts val="0"/>
                        </a:spcBef>
                        <a:spcAft>
                          <a:spcPts val="0"/>
                        </a:spcAft>
                        <a:buFont typeface="Symbol" panose="05050102010706020507" pitchFamily="18" charset="2"/>
                        <a:buChar char=""/>
                        <a:tabLst>
                          <a:tab pos="320040" algn="l"/>
                        </a:tabLst>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Chagas disease</a:t>
                      </a:r>
                    </a:p>
                    <a:p>
                      <a:pPr marL="342900" marR="0" lvl="0" indent="-342900">
                        <a:lnSpc>
                          <a:spcPct val="100000"/>
                        </a:lnSpc>
                        <a:spcBef>
                          <a:spcPts val="0"/>
                        </a:spcBef>
                        <a:spcAft>
                          <a:spcPts val="0"/>
                        </a:spcAft>
                        <a:buFont typeface="Symbol" panose="05050102010706020507" pitchFamily="18" charset="2"/>
                        <a:buChar char=""/>
                        <a:tabLst>
                          <a:tab pos="320040" algn="l"/>
                        </a:tabLst>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Diphtheria</a:t>
                      </a:r>
                    </a:p>
                    <a:p>
                      <a:pPr marL="342900" marR="0" lvl="0" indent="-342900">
                        <a:lnSpc>
                          <a:spcPct val="100000"/>
                        </a:lnSpc>
                        <a:spcBef>
                          <a:spcPts val="0"/>
                        </a:spcBef>
                        <a:spcAft>
                          <a:spcPts val="0"/>
                        </a:spcAft>
                        <a:buFont typeface="Symbol" panose="05050102010706020507" pitchFamily="18" charset="2"/>
                        <a:buChar char=""/>
                        <a:tabLst>
                          <a:tab pos="320040" algn="l"/>
                        </a:tabLst>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Infectious endocarditis</a:t>
                      </a:r>
                    </a:p>
                    <a:p>
                      <a:pPr marL="342900" marR="0" lvl="0" indent="-342900">
                        <a:lnSpc>
                          <a:spcPct val="100000"/>
                        </a:lnSpc>
                        <a:spcBef>
                          <a:spcPts val="0"/>
                        </a:spcBef>
                        <a:spcAft>
                          <a:spcPts val="0"/>
                        </a:spcAft>
                        <a:buFont typeface="Symbol" panose="05050102010706020507" pitchFamily="18" charset="2"/>
                        <a:buChar char=""/>
                        <a:tabLst>
                          <a:tab pos="320040" algn="l"/>
                        </a:tabLst>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Lyme disease</a:t>
                      </a:r>
                    </a:p>
                    <a:p>
                      <a:pPr marL="342900" marR="0" lvl="0" indent="-342900">
                        <a:lnSpc>
                          <a:spcPct val="100000"/>
                        </a:lnSpc>
                        <a:spcBef>
                          <a:spcPts val="0"/>
                        </a:spcBef>
                        <a:spcAft>
                          <a:spcPts val="0"/>
                        </a:spcAft>
                        <a:buFont typeface="Symbol" panose="05050102010706020507" pitchFamily="18" charset="2"/>
                        <a:buChar char=""/>
                        <a:tabLst>
                          <a:tab pos="320040" algn="l"/>
                        </a:tabLst>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Myocarditis</a:t>
                      </a:r>
                    </a:p>
                    <a:p>
                      <a:pPr marL="342900" marR="0" lvl="0" indent="-342900">
                        <a:lnSpc>
                          <a:spcPct val="100000"/>
                        </a:lnSpc>
                        <a:spcBef>
                          <a:spcPts val="0"/>
                        </a:spcBef>
                        <a:spcAft>
                          <a:spcPts val="0"/>
                        </a:spcAft>
                        <a:buFont typeface="Symbol" panose="05050102010706020507" pitchFamily="18" charset="2"/>
                        <a:buChar char=""/>
                        <a:tabLst>
                          <a:tab pos="320040" algn="l"/>
                        </a:tabLst>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Sarcoidosis</a:t>
                      </a:r>
                    </a:p>
                    <a:p>
                      <a:pPr marL="342900" marR="0" lvl="0" indent="-342900">
                        <a:lnSpc>
                          <a:spcPct val="100000"/>
                        </a:lnSpc>
                        <a:spcBef>
                          <a:spcPts val="0"/>
                        </a:spcBef>
                        <a:spcAft>
                          <a:spcPts val="0"/>
                        </a:spcAft>
                        <a:buFont typeface="Symbol" panose="05050102010706020507" pitchFamily="18" charset="2"/>
                        <a:buChar char=""/>
                        <a:tabLst>
                          <a:tab pos="320040" algn="l"/>
                        </a:tabLst>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Toxoplasmosis</a:t>
                      </a:r>
                    </a:p>
                  </a:txBody>
                  <a:tcPr marL="55908" marR="559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649704">
                <a:tc>
                  <a:txBody>
                    <a:bodyPr/>
                    <a:lstStyle/>
                    <a:p>
                      <a:pPr marL="0" marR="0">
                        <a:lnSpc>
                          <a:spcPct val="100000"/>
                        </a:lnSpc>
                        <a:spcBef>
                          <a:spcPts val="0"/>
                        </a:spcBef>
                        <a:spcAft>
                          <a:spcPts val="0"/>
                        </a:spcAft>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Infiltrative disorders</a:t>
                      </a:r>
                    </a:p>
                    <a:p>
                      <a:pPr marL="342900" marR="0" lvl="0" indent="-342900">
                        <a:lnSpc>
                          <a:spcPct val="100000"/>
                        </a:lnSpc>
                        <a:spcBef>
                          <a:spcPts val="0"/>
                        </a:spcBef>
                        <a:spcAft>
                          <a:spcPts val="0"/>
                        </a:spcAft>
                        <a:buFont typeface="Symbol" panose="05050102010706020507" pitchFamily="18" charset="2"/>
                        <a:buChar char=""/>
                        <a:tabLst>
                          <a:tab pos="320040" algn="l"/>
                        </a:tabLst>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Amyloidosis</a:t>
                      </a:r>
                    </a:p>
                    <a:p>
                      <a:pPr marL="342900" marR="0" lvl="0" indent="-342900">
                        <a:lnSpc>
                          <a:spcPct val="100000"/>
                        </a:lnSpc>
                        <a:spcBef>
                          <a:spcPts val="0"/>
                        </a:spcBef>
                        <a:spcAft>
                          <a:spcPts val="0"/>
                        </a:spcAft>
                        <a:buFont typeface="Symbol" panose="05050102010706020507" pitchFamily="18" charset="2"/>
                        <a:buChar char=""/>
                        <a:tabLst>
                          <a:tab pos="320040" algn="l"/>
                        </a:tabLst>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Hemochromatosis</a:t>
                      </a:r>
                    </a:p>
                    <a:p>
                      <a:pPr marL="342900" marR="0" lvl="0" indent="-342900">
                        <a:lnSpc>
                          <a:spcPct val="100000"/>
                        </a:lnSpc>
                        <a:spcBef>
                          <a:spcPts val="0"/>
                        </a:spcBef>
                        <a:spcAft>
                          <a:spcPts val="0"/>
                        </a:spcAft>
                        <a:buFont typeface="Symbol" panose="05050102010706020507" pitchFamily="18" charset="2"/>
                        <a:buChar char=""/>
                        <a:tabLst>
                          <a:tab pos="320040" algn="l"/>
                        </a:tabLst>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Lymphoma</a:t>
                      </a:r>
                    </a:p>
                  </a:txBody>
                  <a:tcPr marL="55908" marR="559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62426">
                <a:tc>
                  <a:txBody>
                    <a:bodyPr/>
                    <a:lstStyle/>
                    <a:p>
                      <a:pPr marL="0" marR="0">
                        <a:lnSpc>
                          <a:spcPct val="100000"/>
                        </a:lnSpc>
                        <a:spcBef>
                          <a:spcPts val="0"/>
                        </a:spcBef>
                        <a:spcAft>
                          <a:spcPts val="0"/>
                        </a:spcAft>
                      </a:pPr>
                      <a:r>
                        <a:rPr lang="en-US" sz="1100">
                          <a:effectLst/>
                          <a:latin typeface="Calibri" panose="020F0502020204030204" pitchFamily="34" charset="0"/>
                          <a:ea typeface="Times New Roman" panose="02020603050405020304" pitchFamily="18" charset="0"/>
                          <a:cs typeface="Times New Roman" panose="02020603050405020304" pitchFamily="18" charset="0"/>
                        </a:rPr>
                        <a:t>Ischemia/infarction</a:t>
                      </a:r>
                    </a:p>
                  </a:txBody>
                  <a:tcPr marL="55908" marR="559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649704">
                <a:tc>
                  <a:txBody>
                    <a:bodyPr/>
                    <a:lstStyle/>
                    <a:p>
                      <a:pPr marL="0" marR="0">
                        <a:lnSpc>
                          <a:spcPct val="100000"/>
                        </a:lnSpc>
                        <a:spcBef>
                          <a:spcPts val="0"/>
                        </a:spcBef>
                        <a:spcAft>
                          <a:spcPts val="0"/>
                        </a:spcAft>
                      </a:pPr>
                      <a:r>
                        <a:rPr lang="en-US" sz="1100" dirty="0" err="1">
                          <a:effectLst/>
                          <a:latin typeface="Calibri" panose="020F0502020204030204" pitchFamily="34" charset="0"/>
                          <a:ea typeface="Times New Roman" panose="02020603050405020304" pitchFamily="18" charset="0"/>
                          <a:cs typeface="Times New Roman" panose="02020603050405020304" pitchFamily="18" charset="0"/>
                        </a:rPr>
                        <a:t>Rheumatological</a:t>
                      </a: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 conditions</a:t>
                      </a:r>
                    </a:p>
                    <a:p>
                      <a:pPr marL="342900" marR="0" lvl="0" indent="-342900">
                        <a:lnSpc>
                          <a:spcPct val="100000"/>
                        </a:lnSpc>
                        <a:spcBef>
                          <a:spcPts val="0"/>
                        </a:spcBef>
                        <a:spcAft>
                          <a:spcPts val="0"/>
                        </a:spcAft>
                        <a:buFont typeface="Symbol" panose="05050102010706020507" pitchFamily="18" charset="2"/>
                        <a:buChar char=""/>
                        <a:tabLst>
                          <a:tab pos="320040" algn="l"/>
                        </a:tabLst>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Rheumatoid arthritis</a:t>
                      </a:r>
                    </a:p>
                    <a:p>
                      <a:pPr marL="342900" marR="0" lvl="0" indent="-342900">
                        <a:lnSpc>
                          <a:spcPct val="100000"/>
                        </a:lnSpc>
                        <a:spcBef>
                          <a:spcPts val="0"/>
                        </a:spcBef>
                        <a:spcAft>
                          <a:spcPts val="0"/>
                        </a:spcAft>
                        <a:buFont typeface="Symbol" panose="05050102010706020507" pitchFamily="18" charset="2"/>
                        <a:buChar char=""/>
                        <a:tabLst>
                          <a:tab pos="320040" algn="l"/>
                        </a:tabLst>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Scleroderma</a:t>
                      </a:r>
                    </a:p>
                    <a:p>
                      <a:pPr marL="342900" marR="0" lvl="0" indent="-342900">
                        <a:lnSpc>
                          <a:spcPct val="100000"/>
                        </a:lnSpc>
                        <a:spcBef>
                          <a:spcPts val="0"/>
                        </a:spcBef>
                        <a:spcAft>
                          <a:spcPts val="0"/>
                        </a:spcAft>
                        <a:buFont typeface="Symbol" panose="05050102010706020507" pitchFamily="18" charset="2"/>
                        <a:buChar char=""/>
                        <a:tabLst>
                          <a:tab pos="320040" algn="l"/>
                        </a:tabLst>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Systemic lupus </a:t>
                      </a:r>
                      <a:r>
                        <a:rPr lang="en-US" sz="1100" dirty="0" err="1">
                          <a:effectLst/>
                          <a:latin typeface="Calibri" panose="020F0502020204030204" pitchFamily="34" charset="0"/>
                          <a:ea typeface="Times New Roman" panose="02020603050405020304" pitchFamily="18" charset="0"/>
                          <a:cs typeface="Times New Roman" panose="02020603050405020304" pitchFamily="18" charset="0"/>
                        </a:rPr>
                        <a:t>erythematosus</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908" marR="559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203960">
                <a:tc>
                  <a:txBody>
                    <a:bodyPr/>
                    <a:lstStyle/>
                    <a:p>
                      <a:pPr marL="0" marR="0">
                        <a:lnSpc>
                          <a:spcPct val="100000"/>
                        </a:lnSpc>
                        <a:spcBef>
                          <a:spcPts val="0"/>
                        </a:spcBef>
                        <a:spcAft>
                          <a:spcPts val="0"/>
                        </a:spcAft>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Surgical or procedural trauma </a:t>
                      </a:r>
                    </a:p>
                    <a:p>
                      <a:pPr marL="342900" marR="0" lvl="0" indent="-342900">
                        <a:lnSpc>
                          <a:spcPct val="100000"/>
                        </a:lnSpc>
                        <a:spcBef>
                          <a:spcPts val="0"/>
                        </a:spcBef>
                        <a:spcAft>
                          <a:spcPts val="0"/>
                        </a:spcAft>
                        <a:buFont typeface="Symbol" panose="05050102010706020507" pitchFamily="18" charset="2"/>
                        <a:buChar char=""/>
                        <a:tabLst>
                          <a:tab pos="320040" algn="l"/>
                        </a:tabLst>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Cardiac procedures such as ablation or cardiac catheterization</a:t>
                      </a:r>
                    </a:p>
                    <a:p>
                      <a:pPr marL="342900" marR="0" lvl="0" indent="-342900">
                        <a:lnSpc>
                          <a:spcPct val="100000"/>
                        </a:lnSpc>
                        <a:spcBef>
                          <a:spcPts val="0"/>
                        </a:spcBef>
                        <a:spcAft>
                          <a:spcPts val="0"/>
                        </a:spcAft>
                        <a:buFont typeface="Symbol" panose="05050102010706020507" pitchFamily="18" charset="2"/>
                        <a:buChar char=""/>
                        <a:tabLst>
                          <a:tab pos="320040" algn="l"/>
                        </a:tabLst>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Congenital heart disease surgery</a:t>
                      </a:r>
                    </a:p>
                    <a:p>
                      <a:pPr marL="342900" marR="0" lvl="0" indent="-342900">
                        <a:lnSpc>
                          <a:spcPct val="100000"/>
                        </a:lnSpc>
                        <a:spcBef>
                          <a:spcPts val="0"/>
                        </a:spcBef>
                        <a:spcAft>
                          <a:spcPts val="0"/>
                        </a:spcAft>
                        <a:buFont typeface="Symbol" panose="05050102010706020507" pitchFamily="18" charset="2"/>
                        <a:buChar char=""/>
                        <a:tabLst>
                          <a:tab pos="320040" algn="l"/>
                        </a:tabLst>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Septal myomectomy for hypertrophic obstructive cardiomyopathy </a:t>
                      </a:r>
                    </a:p>
                    <a:p>
                      <a:pPr marL="342900" marR="0" lvl="0" indent="-342900">
                        <a:lnSpc>
                          <a:spcPct val="100000"/>
                        </a:lnSpc>
                        <a:spcBef>
                          <a:spcPts val="0"/>
                        </a:spcBef>
                        <a:spcAft>
                          <a:spcPts val="0"/>
                        </a:spcAft>
                        <a:buFont typeface="Symbol" panose="05050102010706020507" pitchFamily="18" charset="2"/>
                        <a:buChar char=""/>
                        <a:tabLst>
                          <a:tab pos="320040" algn="l"/>
                        </a:tabLst>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Valve surgery (including percutaneous valve replacement)</a:t>
                      </a:r>
                    </a:p>
                  </a:txBody>
                  <a:tcPr marL="55908" marR="559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graphicFrame>
        <p:nvGraphicFramePr>
          <p:cNvPr id="4" name="Table 3">
            <a:extLst>
              <a:ext uri="{FF2B5EF4-FFF2-40B4-BE49-F238E27FC236}">
                <a16:creationId xmlns:a16="http://schemas.microsoft.com/office/drawing/2014/main" id="{FBF52EAE-9DB9-4849-AF1F-03201B0A89BB}"/>
              </a:ext>
            </a:extLst>
          </p:cNvPr>
          <p:cNvGraphicFramePr>
            <a:graphicFrameLocks noGrp="1"/>
          </p:cNvGraphicFramePr>
          <p:nvPr>
            <p:extLst>
              <p:ext uri="{D42A27DB-BD31-4B8C-83A1-F6EECF244321}">
                <p14:modId xmlns:p14="http://schemas.microsoft.com/office/powerpoint/2010/main" val="3503713101"/>
              </p:ext>
            </p:extLst>
          </p:nvPr>
        </p:nvGraphicFramePr>
        <p:xfrm>
          <a:off x="4953000" y="1371600"/>
          <a:ext cx="3962400" cy="4724400"/>
        </p:xfrm>
        <a:graphic>
          <a:graphicData uri="http://schemas.openxmlformats.org/drawingml/2006/table">
            <a:tbl>
              <a:tblPr firstRow="1" firstCol="1" bandRow="1"/>
              <a:tblGrid>
                <a:gridCol w="3962400">
                  <a:extLst>
                    <a:ext uri="{9D8B030D-6E8A-4147-A177-3AD203B41FA5}">
                      <a16:colId xmlns:a16="http://schemas.microsoft.com/office/drawing/2014/main" val="20000"/>
                    </a:ext>
                  </a:extLst>
                </a:gridCol>
              </a:tblGrid>
              <a:tr h="164592">
                <a:tc>
                  <a:txBody>
                    <a:bodyPr/>
                    <a:lstStyle/>
                    <a:p>
                      <a:pPr marL="0" marR="0">
                        <a:lnSpc>
                          <a:spcPct val="100000"/>
                        </a:lnSpc>
                        <a:spcBef>
                          <a:spcPts val="0"/>
                        </a:spcBef>
                        <a:spcAft>
                          <a:spcPts val="0"/>
                        </a:spcAft>
                      </a:pPr>
                      <a:r>
                        <a:rPr lang="en-US" sz="1200" b="1" dirty="0">
                          <a:effectLst/>
                          <a:latin typeface="Calibri" panose="020F0502020204030204" pitchFamily="34" charset="0"/>
                          <a:ea typeface="Times New Roman" panose="02020603050405020304" pitchFamily="18" charset="0"/>
                          <a:cs typeface="Times New Roman" panose="02020603050405020304" pitchFamily="18" charset="0"/>
                        </a:rPr>
                        <a:t>Extrinsic</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10000"/>
                  </a:ext>
                </a:extLst>
              </a:tr>
              <a:tr h="2520932">
                <a:tc>
                  <a:txBody>
                    <a:bodyPr/>
                    <a:lstStyle/>
                    <a:p>
                      <a:pPr marL="0" marR="0">
                        <a:lnSpc>
                          <a:spcPct val="100000"/>
                        </a:lnSpc>
                        <a:spcBef>
                          <a:spcPts val="0"/>
                        </a:spcBef>
                        <a:spcAft>
                          <a:spcPts val="0"/>
                        </a:spcAft>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Autonomic perturbation</a:t>
                      </a:r>
                    </a:p>
                    <a:p>
                      <a:pPr marL="342900" marR="0" lvl="0" indent="-342900">
                        <a:lnSpc>
                          <a:spcPct val="100000"/>
                        </a:lnSpc>
                        <a:spcBef>
                          <a:spcPts val="0"/>
                        </a:spcBef>
                        <a:spcAft>
                          <a:spcPts val="0"/>
                        </a:spcAft>
                        <a:buFont typeface="Symbol" panose="05050102010706020507" pitchFamily="18" charset="2"/>
                        <a:buChar char=""/>
                        <a:tabLst>
                          <a:tab pos="320040" algn="l"/>
                        </a:tabLst>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Carotid sinus hypersensitivity</a:t>
                      </a:r>
                    </a:p>
                    <a:p>
                      <a:pPr marL="342900" marR="0" lvl="0" indent="-342900">
                        <a:lnSpc>
                          <a:spcPct val="100000"/>
                        </a:lnSpc>
                        <a:spcBef>
                          <a:spcPts val="0"/>
                        </a:spcBef>
                        <a:spcAft>
                          <a:spcPts val="0"/>
                        </a:spcAft>
                        <a:buFont typeface="Symbol" panose="05050102010706020507" pitchFamily="18" charset="2"/>
                        <a:buChar char=""/>
                        <a:tabLst>
                          <a:tab pos="320040" algn="l"/>
                        </a:tabLst>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Neurally-mediated syncope/presyncope </a:t>
                      </a:r>
                    </a:p>
                    <a:p>
                      <a:pPr marL="342900" marR="0" lvl="0" indent="-342900">
                        <a:lnSpc>
                          <a:spcPct val="100000"/>
                        </a:lnSpc>
                        <a:spcBef>
                          <a:spcPts val="0"/>
                        </a:spcBef>
                        <a:spcAft>
                          <a:spcPts val="0"/>
                        </a:spcAft>
                        <a:buFont typeface="Symbol" panose="05050102010706020507" pitchFamily="18" charset="2"/>
                        <a:buChar char=""/>
                        <a:tabLst>
                          <a:tab pos="320040" algn="l"/>
                        </a:tabLst>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Physical conditioning</a:t>
                      </a:r>
                    </a:p>
                    <a:p>
                      <a:pPr marL="342900" marR="0" lvl="0" indent="-342900">
                        <a:lnSpc>
                          <a:spcPct val="100000"/>
                        </a:lnSpc>
                        <a:spcBef>
                          <a:spcPts val="0"/>
                        </a:spcBef>
                        <a:spcAft>
                          <a:spcPts val="0"/>
                        </a:spcAft>
                        <a:buFont typeface="Symbol" panose="05050102010706020507" pitchFamily="18" charset="2"/>
                        <a:buChar char=""/>
                        <a:tabLst>
                          <a:tab pos="320040" algn="l"/>
                        </a:tabLst>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Situational syncope </a:t>
                      </a:r>
                    </a:p>
                    <a:p>
                      <a:pPr marL="742950" marR="0" lvl="1" indent="-285750">
                        <a:lnSpc>
                          <a:spcPct val="100000"/>
                        </a:lnSpc>
                        <a:spcBef>
                          <a:spcPts val="0"/>
                        </a:spcBef>
                        <a:spcAft>
                          <a:spcPts val="0"/>
                        </a:spcAft>
                        <a:buFont typeface="Courier New" panose="02070309020205020404" pitchFamily="49" charset="0"/>
                        <a:buChar char="o"/>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Cough</a:t>
                      </a:r>
                    </a:p>
                    <a:p>
                      <a:pPr marL="742950" marR="0" lvl="1" indent="-285750">
                        <a:lnSpc>
                          <a:spcPct val="100000"/>
                        </a:lnSpc>
                        <a:spcBef>
                          <a:spcPts val="0"/>
                        </a:spcBef>
                        <a:spcAft>
                          <a:spcPts val="0"/>
                        </a:spcAft>
                        <a:buFont typeface="Courier New" panose="02070309020205020404" pitchFamily="49" charset="0"/>
                        <a:buChar char="o"/>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Defecation</a:t>
                      </a:r>
                    </a:p>
                    <a:p>
                      <a:pPr marL="742950" marR="0" lvl="1" indent="-285750">
                        <a:lnSpc>
                          <a:spcPct val="100000"/>
                        </a:lnSpc>
                        <a:spcBef>
                          <a:spcPts val="0"/>
                        </a:spcBef>
                        <a:spcAft>
                          <a:spcPts val="0"/>
                        </a:spcAft>
                        <a:buFont typeface="Courier New" panose="02070309020205020404" pitchFamily="49" charset="0"/>
                        <a:buChar char="o"/>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Glottic stimulation</a:t>
                      </a:r>
                    </a:p>
                    <a:p>
                      <a:pPr marL="742950" marR="0" lvl="1" indent="-285750">
                        <a:lnSpc>
                          <a:spcPct val="100000"/>
                        </a:lnSpc>
                        <a:spcBef>
                          <a:spcPts val="0"/>
                        </a:spcBef>
                        <a:spcAft>
                          <a:spcPts val="0"/>
                        </a:spcAft>
                        <a:buFont typeface="Courier New" panose="02070309020205020404" pitchFamily="49" charset="0"/>
                        <a:buChar char="o"/>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Medical procedures</a:t>
                      </a:r>
                    </a:p>
                    <a:p>
                      <a:pPr marL="742950" marR="0" lvl="1" indent="-285750">
                        <a:lnSpc>
                          <a:spcPct val="100000"/>
                        </a:lnSpc>
                        <a:spcBef>
                          <a:spcPts val="0"/>
                        </a:spcBef>
                        <a:spcAft>
                          <a:spcPts val="0"/>
                        </a:spcAft>
                        <a:buFont typeface="Courier New" panose="02070309020205020404" pitchFamily="49" charset="0"/>
                        <a:buChar char="o"/>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Micturition</a:t>
                      </a:r>
                    </a:p>
                    <a:p>
                      <a:pPr marL="742950" marR="0" lvl="1" indent="-285750">
                        <a:lnSpc>
                          <a:spcPct val="100000"/>
                        </a:lnSpc>
                        <a:spcBef>
                          <a:spcPts val="0"/>
                        </a:spcBef>
                        <a:spcAft>
                          <a:spcPts val="0"/>
                        </a:spcAft>
                        <a:buFont typeface="Courier New" panose="02070309020205020404" pitchFamily="49" charset="0"/>
                        <a:buChar char="o"/>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Vomiting</a:t>
                      </a:r>
                    </a:p>
                    <a:p>
                      <a:pPr marL="342900" marR="0" lvl="0" indent="-342900">
                        <a:lnSpc>
                          <a:spcPct val="100000"/>
                        </a:lnSpc>
                        <a:spcBef>
                          <a:spcPts val="0"/>
                        </a:spcBef>
                        <a:spcAft>
                          <a:spcPts val="0"/>
                        </a:spcAft>
                        <a:buFont typeface="Symbol" panose="05050102010706020507" pitchFamily="18" charset="2"/>
                        <a:buChar char=""/>
                        <a:tabLst>
                          <a:tab pos="320040" algn="l"/>
                        </a:tabLst>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Sleep (with or without sleep apnea)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020588">
                <a:tc>
                  <a:txBody>
                    <a:bodyPr/>
                    <a:lstStyle/>
                    <a:p>
                      <a:pPr marL="0" marR="0">
                        <a:lnSpc>
                          <a:spcPct val="100000"/>
                        </a:lnSpc>
                        <a:spcBef>
                          <a:spcPts val="0"/>
                        </a:spcBef>
                        <a:spcAft>
                          <a:spcPts val="0"/>
                        </a:spcAft>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Metabolic</a:t>
                      </a:r>
                    </a:p>
                    <a:p>
                      <a:pPr marL="342900" marR="0" lvl="0" indent="-342900">
                        <a:lnSpc>
                          <a:spcPct val="100000"/>
                        </a:lnSpc>
                        <a:spcBef>
                          <a:spcPts val="0"/>
                        </a:spcBef>
                        <a:spcAft>
                          <a:spcPts val="0"/>
                        </a:spcAft>
                        <a:buFont typeface="Symbol" panose="05050102010706020507" pitchFamily="18" charset="2"/>
                        <a:buChar char=""/>
                        <a:tabLst>
                          <a:tab pos="320040" algn="l"/>
                        </a:tabLst>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Acidosis</a:t>
                      </a:r>
                    </a:p>
                    <a:p>
                      <a:pPr marL="342900" marR="0" lvl="0" indent="-342900">
                        <a:lnSpc>
                          <a:spcPct val="100000"/>
                        </a:lnSpc>
                        <a:spcBef>
                          <a:spcPts val="0"/>
                        </a:spcBef>
                        <a:spcAft>
                          <a:spcPts val="0"/>
                        </a:spcAft>
                        <a:buFont typeface="Symbol" panose="05050102010706020507" pitchFamily="18" charset="2"/>
                        <a:buChar char=""/>
                        <a:tabLst>
                          <a:tab pos="320040" algn="l"/>
                        </a:tabLst>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Hyperkalemia</a:t>
                      </a:r>
                    </a:p>
                    <a:p>
                      <a:pPr marL="342900" marR="0" lvl="0" indent="-342900">
                        <a:lnSpc>
                          <a:spcPct val="100000"/>
                        </a:lnSpc>
                        <a:spcBef>
                          <a:spcPts val="0"/>
                        </a:spcBef>
                        <a:spcAft>
                          <a:spcPts val="0"/>
                        </a:spcAft>
                        <a:buFont typeface="Symbol" panose="05050102010706020507" pitchFamily="18" charset="2"/>
                        <a:buChar char=""/>
                        <a:tabLst>
                          <a:tab pos="320040" algn="l"/>
                        </a:tabLst>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Hypokalemia</a:t>
                      </a:r>
                    </a:p>
                    <a:p>
                      <a:pPr marL="342900" marR="0" lvl="0" indent="-342900">
                        <a:lnSpc>
                          <a:spcPct val="100000"/>
                        </a:lnSpc>
                        <a:spcBef>
                          <a:spcPts val="0"/>
                        </a:spcBef>
                        <a:spcAft>
                          <a:spcPts val="0"/>
                        </a:spcAft>
                        <a:buFont typeface="Symbol" panose="05050102010706020507" pitchFamily="18" charset="2"/>
                        <a:buChar char=""/>
                        <a:tabLst>
                          <a:tab pos="320040" algn="l"/>
                        </a:tabLst>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Hypothermia</a:t>
                      </a:r>
                    </a:p>
                    <a:p>
                      <a:pPr marL="342900" marR="0" lvl="0" indent="-342900">
                        <a:lnSpc>
                          <a:spcPct val="100000"/>
                        </a:lnSpc>
                        <a:spcBef>
                          <a:spcPts val="0"/>
                        </a:spcBef>
                        <a:spcAft>
                          <a:spcPts val="0"/>
                        </a:spcAft>
                        <a:buFont typeface="Symbol" panose="05050102010706020507" pitchFamily="18" charset="2"/>
                        <a:buChar char=""/>
                        <a:tabLst>
                          <a:tab pos="320040" algn="l"/>
                        </a:tabLst>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Hypothyroidism</a:t>
                      </a:r>
                    </a:p>
                    <a:p>
                      <a:pPr marL="342900" marR="0" lvl="0" indent="-342900">
                        <a:lnSpc>
                          <a:spcPct val="100000"/>
                        </a:lnSpc>
                        <a:spcBef>
                          <a:spcPts val="0"/>
                        </a:spcBef>
                        <a:spcAft>
                          <a:spcPts val="0"/>
                        </a:spcAft>
                        <a:buFont typeface="Symbol" panose="05050102010706020507" pitchFamily="18" charset="2"/>
                        <a:buChar char=""/>
                        <a:tabLst>
                          <a:tab pos="320040" algn="l"/>
                        </a:tabLst>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Hypoxia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990600" y="2498725"/>
            <a:ext cx="72390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MS PGothic" pitchFamily="34" charset="-128"/>
                <a:cs typeface="Geneva" pitchFamily="-65" charset="0"/>
              </a:defRPr>
            </a:lvl1pPr>
            <a:lvl2pPr marL="742950" indent="-285750">
              <a:spcBef>
                <a:spcPct val="20000"/>
              </a:spcBef>
              <a:buChar char="–"/>
              <a:defRPr sz="2800">
                <a:solidFill>
                  <a:schemeClr val="tx1"/>
                </a:solidFill>
                <a:latin typeface="Arial" pitchFamily="34" charset="0"/>
                <a:ea typeface="Geneva" pitchFamily="-65" charset="0"/>
                <a:cs typeface="Geneva" pitchFamily="-65" charset="0"/>
              </a:defRPr>
            </a:lvl2pPr>
            <a:lvl3pPr marL="1143000" indent="-228600">
              <a:spcBef>
                <a:spcPct val="20000"/>
              </a:spcBef>
              <a:buChar char="•"/>
              <a:defRPr sz="2400">
                <a:solidFill>
                  <a:schemeClr val="tx1"/>
                </a:solidFill>
                <a:latin typeface="Arial" pitchFamily="34" charset="0"/>
                <a:ea typeface="Geneva" pitchFamily="-65" charset="0"/>
                <a:cs typeface="Geneva" pitchFamily="-65" charset="0"/>
              </a:defRPr>
            </a:lvl3pPr>
            <a:lvl4pPr marL="1600200" indent="-228600">
              <a:spcBef>
                <a:spcPct val="20000"/>
              </a:spcBef>
              <a:buChar char="–"/>
              <a:defRPr sz="2000">
                <a:solidFill>
                  <a:schemeClr val="tx1"/>
                </a:solidFill>
                <a:latin typeface="Arial" pitchFamily="34" charset="0"/>
                <a:ea typeface="Geneva" pitchFamily="-65" charset="0"/>
                <a:cs typeface="Geneva" pitchFamily="-65" charset="0"/>
              </a:defRPr>
            </a:lvl4pPr>
            <a:lvl5pPr marL="2057400" indent="-228600">
              <a:spcBef>
                <a:spcPct val="20000"/>
              </a:spcBef>
              <a:buChar char="»"/>
              <a:defRPr sz="2000">
                <a:solidFill>
                  <a:schemeClr val="tx1"/>
                </a:solidFill>
                <a:latin typeface="Arial" pitchFamily="34" charset="0"/>
                <a:ea typeface="Geneva" pitchFamily="-65" charset="0"/>
                <a:cs typeface="Geneva" pitchFamily="-65"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Geneva" pitchFamily="-65" charset="0"/>
                <a:cs typeface="Geneva" pitchFamily="-65"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Geneva" pitchFamily="-65" charset="0"/>
                <a:cs typeface="Geneva" pitchFamily="-65"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Geneva" pitchFamily="-65" charset="0"/>
                <a:cs typeface="Geneva" pitchFamily="-65"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Geneva" pitchFamily="-65" charset="0"/>
                <a:cs typeface="Geneva" pitchFamily="-65" charset="0"/>
              </a:defRPr>
            </a:lvl9pPr>
          </a:lstStyle>
          <a:p>
            <a:pPr>
              <a:buFontTx/>
              <a:buNone/>
            </a:pPr>
            <a:r>
              <a:rPr lang="en-US" altLang="en-US" b="1"/>
              <a:t>Noninvasive Evaluation</a:t>
            </a:r>
          </a:p>
        </p:txBody>
      </p:sp>
      <p:sp>
        <p:nvSpPr>
          <p:cNvPr id="8195" name="Rectangle 3">
            <a:extLst>
              <a:ext uri="{FF2B5EF4-FFF2-40B4-BE49-F238E27FC236}">
                <a16:creationId xmlns:a16="http://schemas.microsoft.com/office/drawing/2014/main" id="{AC7FEF11-EB09-4AA2-AEF8-0B6CFA6CA77F}"/>
              </a:ext>
            </a:extLst>
          </p:cNvPr>
          <p:cNvSpPr>
            <a:spLocks noChangeArrowheads="1"/>
          </p:cNvSpPr>
          <p:nvPr/>
        </p:nvSpPr>
        <p:spPr bwMode="auto">
          <a:xfrm>
            <a:off x="0" y="371475"/>
            <a:ext cx="9144000" cy="387350"/>
          </a:xfrm>
          <a:prstGeom prst="rect">
            <a:avLst/>
          </a:prstGeom>
          <a:solidFill>
            <a:schemeClr val="accent2"/>
          </a:solidFill>
          <a:ln w="9525">
            <a:solidFill>
              <a:schemeClr val="accent2"/>
            </a:solidFill>
            <a:miter lim="800000"/>
            <a:headEnd/>
            <a:tailEnd/>
          </a:ln>
        </p:spPr>
        <p:txBody>
          <a:bodyPr>
            <a:spAutoFit/>
          </a:bodyPr>
          <a:lstStyle>
            <a:lvl1pPr eaLnBrk="0" hangingPunct="0">
              <a:spcBef>
                <a:spcPct val="20000"/>
              </a:spcBef>
              <a:buChar char="•"/>
              <a:defRPr sz="3200">
                <a:solidFill>
                  <a:schemeClr val="tx1"/>
                </a:solidFill>
                <a:latin typeface="Arial" pitchFamily="34" charset="0"/>
                <a:ea typeface="MS PGothic" pitchFamily="34" charset="-128"/>
                <a:cs typeface="Geneva" charset="0"/>
              </a:defRPr>
            </a:lvl1pPr>
            <a:lvl2pPr marL="742950" indent="-285750" eaLnBrk="0" hangingPunct="0">
              <a:spcBef>
                <a:spcPct val="20000"/>
              </a:spcBef>
              <a:buChar char="–"/>
              <a:defRPr sz="2800">
                <a:solidFill>
                  <a:schemeClr val="tx1"/>
                </a:solidFill>
                <a:latin typeface="Arial" pitchFamily="34" charset="0"/>
                <a:ea typeface="Geneva" charset="0"/>
                <a:cs typeface="Geneva" charset="0"/>
              </a:defRPr>
            </a:lvl2pPr>
            <a:lvl3pPr marL="1143000" indent="-228600" eaLnBrk="0" hangingPunct="0">
              <a:spcBef>
                <a:spcPct val="20000"/>
              </a:spcBef>
              <a:buChar char="•"/>
              <a:defRPr sz="2400">
                <a:solidFill>
                  <a:schemeClr val="tx1"/>
                </a:solidFill>
                <a:latin typeface="Arial" pitchFamily="34" charset="0"/>
                <a:ea typeface="Geneva" charset="0"/>
                <a:cs typeface="Geneva" charset="0"/>
              </a:defRPr>
            </a:lvl3pPr>
            <a:lvl4pPr marL="1600200" indent="-228600" eaLnBrk="0" hangingPunct="0">
              <a:spcBef>
                <a:spcPct val="20000"/>
              </a:spcBef>
              <a:buChar char="–"/>
              <a:defRPr sz="2000">
                <a:solidFill>
                  <a:schemeClr val="tx1"/>
                </a:solidFill>
                <a:latin typeface="Arial" pitchFamily="34" charset="0"/>
                <a:ea typeface="Geneva" charset="0"/>
                <a:cs typeface="Geneva" charset="0"/>
              </a:defRPr>
            </a:lvl4pPr>
            <a:lvl5pPr marL="2057400" indent="-228600" eaLnBrk="0" hangingPunct="0">
              <a:spcBef>
                <a:spcPct val="20000"/>
              </a:spcBef>
              <a:buChar char="»"/>
              <a:defRPr sz="2000">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9pPr>
          </a:lstStyle>
          <a:p>
            <a:pPr algn="ctr" eaLnBrk="1" hangingPunct="1">
              <a:lnSpc>
                <a:spcPct val="80000"/>
              </a:lnSpc>
              <a:spcBef>
                <a:spcPct val="0"/>
              </a:spcBef>
              <a:buFontTx/>
              <a:buNone/>
              <a:defRPr/>
            </a:pPr>
            <a:r>
              <a:rPr lang="en-US" altLang="en-US" sz="2400" b="1" dirty="0">
                <a:solidFill>
                  <a:schemeClr val="bg1"/>
                </a:solidFill>
                <a:latin typeface="+mn-lt"/>
              </a:rPr>
              <a:t>2018 Bradycardia Guideline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a:extLst>
              <a:ext uri="{FF2B5EF4-FFF2-40B4-BE49-F238E27FC236}">
                <a16:creationId xmlns:a16="http://schemas.microsoft.com/office/drawing/2014/main" id="{3897D328-3FF9-400E-BF40-904A1BC82276}"/>
              </a:ext>
            </a:extLst>
          </p:cNvPr>
          <p:cNvSpPr>
            <a:spLocks noChangeArrowheads="1"/>
          </p:cNvSpPr>
          <p:nvPr/>
        </p:nvSpPr>
        <p:spPr bwMode="auto">
          <a:xfrm>
            <a:off x="0" y="381000"/>
            <a:ext cx="9144000" cy="485775"/>
          </a:xfrm>
          <a:prstGeom prst="rect">
            <a:avLst/>
          </a:prstGeom>
          <a:solidFill>
            <a:schemeClr val="accent2"/>
          </a:solidFill>
          <a:ln>
            <a:noFill/>
          </a:ln>
          <a:extLst/>
        </p:spPr>
        <p:txBody>
          <a:bodyPr>
            <a:spAutoFit/>
          </a:bodyPr>
          <a:lstStyle>
            <a:lvl1pPr eaLnBrk="0" hangingPunct="0">
              <a:spcBef>
                <a:spcPct val="20000"/>
              </a:spcBef>
              <a:buChar char="•"/>
              <a:defRPr sz="3200">
                <a:solidFill>
                  <a:schemeClr val="tx1"/>
                </a:solidFill>
                <a:latin typeface="Arial" pitchFamily="34" charset="0"/>
                <a:ea typeface="MS PGothic" pitchFamily="34" charset="-128"/>
                <a:cs typeface="Geneva" charset="0"/>
              </a:defRPr>
            </a:lvl1pPr>
            <a:lvl2pPr marL="742950" indent="-285750" eaLnBrk="0" hangingPunct="0">
              <a:spcBef>
                <a:spcPct val="20000"/>
              </a:spcBef>
              <a:buChar char="–"/>
              <a:defRPr sz="2800">
                <a:solidFill>
                  <a:schemeClr val="tx1"/>
                </a:solidFill>
                <a:latin typeface="Arial" pitchFamily="34" charset="0"/>
                <a:ea typeface="Geneva" charset="0"/>
                <a:cs typeface="Geneva" charset="0"/>
              </a:defRPr>
            </a:lvl2pPr>
            <a:lvl3pPr marL="1143000" indent="-228600" eaLnBrk="0" hangingPunct="0">
              <a:spcBef>
                <a:spcPct val="20000"/>
              </a:spcBef>
              <a:buChar char="•"/>
              <a:defRPr sz="2400">
                <a:solidFill>
                  <a:schemeClr val="tx1"/>
                </a:solidFill>
                <a:latin typeface="Arial" pitchFamily="34" charset="0"/>
                <a:ea typeface="Geneva" charset="0"/>
                <a:cs typeface="Geneva" charset="0"/>
              </a:defRPr>
            </a:lvl3pPr>
            <a:lvl4pPr marL="1600200" indent="-228600" eaLnBrk="0" hangingPunct="0">
              <a:spcBef>
                <a:spcPct val="20000"/>
              </a:spcBef>
              <a:buChar char="–"/>
              <a:defRPr sz="2000">
                <a:solidFill>
                  <a:schemeClr val="tx1"/>
                </a:solidFill>
                <a:latin typeface="Arial" pitchFamily="34" charset="0"/>
                <a:ea typeface="Geneva" charset="0"/>
                <a:cs typeface="Geneva" charset="0"/>
              </a:defRPr>
            </a:lvl4pPr>
            <a:lvl5pPr marL="2057400" indent="-228600" eaLnBrk="0" hangingPunct="0">
              <a:spcBef>
                <a:spcPct val="20000"/>
              </a:spcBef>
              <a:buChar char="»"/>
              <a:defRPr sz="2000">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9pPr>
          </a:lstStyle>
          <a:p>
            <a:pPr algn="ctr" eaLnBrk="1" hangingPunct="1">
              <a:lnSpc>
                <a:spcPct val="80000"/>
              </a:lnSpc>
              <a:spcBef>
                <a:spcPct val="0"/>
              </a:spcBef>
              <a:buFontTx/>
              <a:buNone/>
              <a:defRPr/>
            </a:pPr>
            <a:r>
              <a:rPr lang="en-US" dirty="0">
                <a:solidFill>
                  <a:schemeClr val="bg1"/>
                </a:solidFill>
              </a:rPr>
              <a:t>Resting ECG</a:t>
            </a:r>
            <a:endParaRPr lang="en-US" altLang="en-US" sz="2400" b="1" dirty="0">
              <a:solidFill>
                <a:schemeClr val="bg1"/>
              </a:solidFill>
              <a:latin typeface="+mn-lt"/>
            </a:endParaRPr>
          </a:p>
        </p:txBody>
      </p:sp>
      <p:graphicFrame>
        <p:nvGraphicFramePr>
          <p:cNvPr id="3" name="Table 2">
            <a:extLst>
              <a:ext uri="{FF2B5EF4-FFF2-40B4-BE49-F238E27FC236}">
                <a16:creationId xmlns:a16="http://schemas.microsoft.com/office/drawing/2014/main" id="{3DD00950-3F29-4C06-85B2-39E7FDC4A909}"/>
              </a:ext>
            </a:extLst>
          </p:cNvPr>
          <p:cNvGraphicFramePr>
            <a:graphicFrameLocks noGrp="1"/>
          </p:cNvGraphicFramePr>
          <p:nvPr/>
        </p:nvGraphicFramePr>
        <p:xfrm>
          <a:off x="457200" y="2209800"/>
          <a:ext cx="8229600" cy="2784475"/>
        </p:xfrm>
        <a:graphic>
          <a:graphicData uri="http://schemas.openxmlformats.org/drawingml/2006/table">
            <a:tbl>
              <a:tblPr firstRow="1" firstCol="1" bandRow="1"/>
              <a:tblGrid>
                <a:gridCol w="952988">
                  <a:extLst>
                    <a:ext uri="{9D8B030D-6E8A-4147-A177-3AD203B41FA5}">
                      <a16:colId xmlns:a16="http://schemas.microsoft.com/office/drawing/2014/main" val="20000"/>
                    </a:ext>
                  </a:extLst>
                </a:gridCol>
                <a:gridCol w="887151">
                  <a:extLst>
                    <a:ext uri="{9D8B030D-6E8A-4147-A177-3AD203B41FA5}">
                      <a16:colId xmlns:a16="http://schemas.microsoft.com/office/drawing/2014/main" val="20001"/>
                    </a:ext>
                  </a:extLst>
                </a:gridCol>
                <a:gridCol w="6389461">
                  <a:extLst>
                    <a:ext uri="{9D8B030D-6E8A-4147-A177-3AD203B41FA5}">
                      <a16:colId xmlns:a16="http://schemas.microsoft.com/office/drawing/2014/main" val="20002"/>
                    </a:ext>
                  </a:extLst>
                </a:gridCol>
              </a:tblGrid>
              <a:tr h="838211">
                <a:tc gridSpan="3">
                  <a:txBody>
                    <a:bodyPr/>
                    <a:lstStyle/>
                    <a:p>
                      <a:r>
                        <a:rPr lang="en-US" sz="2000" b="1" kern="1200" dirty="0">
                          <a:solidFill>
                            <a:schemeClr val="tx1"/>
                          </a:solidFill>
                          <a:effectLst/>
                          <a:latin typeface="Calibri" panose="020F0502020204030204" pitchFamily="34" charset="0"/>
                          <a:ea typeface="+mn-ea"/>
                          <a:cs typeface="Calibri" panose="020F0502020204030204" pitchFamily="34" charset="0"/>
                        </a:rPr>
                        <a:t>Recommendation for Electrocardiogram (ECG) in Patients With Documented or Suspected Bradycardia or Conduction Disorders</a:t>
                      </a:r>
                      <a:endParaRPr lang="en-US" sz="2000" kern="1200" dirty="0">
                        <a:solidFill>
                          <a:schemeClr val="tx1"/>
                        </a:solidFill>
                        <a:effectLst/>
                        <a:latin typeface="Calibri" panose="020F0502020204030204" pitchFamily="34" charset="0"/>
                        <a:ea typeface="+mn-ea"/>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41530">
                <a:tc>
                  <a:txBody>
                    <a:bodyPr/>
                    <a:lstStyle/>
                    <a:p>
                      <a:pPr marL="0" marR="0" algn="ctr">
                        <a:lnSpc>
                          <a:spcPct val="115000"/>
                        </a:lnSpc>
                        <a:spcBef>
                          <a:spcPts val="0"/>
                        </a:spcBef>
                        <a:spcAft>
                          <a:spcPts val="0"/>
                        </a:spcAft>
                      </a:pPr>
                      <a:r>
                        <a:rPr lang="en-US" sz="2000" b="1" dirty="0">
                          <a:effectLst/>
                          <a:latin typeface="Calibri" panose="020F0502020204030204" pitchFamily="34" charset="0"/>
                          <a:ea typeface="Times New Roman" panose="02020603050405020304" pitchFamily="18" charset="0"/>
                          <a:cs typeface="Calibri" panose="020F0502020204030204" pitchFamily="34" charset="0"/>
                        </a:rPr>
                        <a:t>COR</a:t>
                      </a:r>
                      <a:endParaRPr lang="en-US" sz="20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dirty="0">
                          <a:effectLst/>
                          <a:latin typeface="Calibri" panose="020F0502020204030204" pitchFamily="34" charset="0"/>
                          <a:ea typeface="Times New Roman" panose="02020603050405020304" pitchFamily="18" charset="0"/>
                          <a:cs typeface="Calibri" panose="020F0502020204030204" pitchFamily="34" charset="0"/>
                        </a:rPr>
                        <a:t>LOE</a:t>
                      </a:r>
                      <a:endParaRPr lang="en-US" sz="20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dirty="0">
                          <a:effectLst/>
                          <a:latin typeface="Calibri" panose="020F0502020204030204" pitchFamily="34" charset="0"/>
                          <a:ea typeface="Times New Roman" panose="02020603050405020304" pitchFamily="18" charset="0"/>
                          <a:cs typeface="Calibri" panose="020F0502020204030204" pitchFamily="34" charset="0"/>
                        </a:rPr>
                        <a:t>Recommendation</a:t>
                      </a:r>
                      <a:endParaRPr lang="en-US" sz="20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304734">
                <a:tc>
                  <a:txBody>
                    <a:bodyPr/>
                    <a:lstStyle/>
                    <a:p>
                      <a:pPr marL="0" marR="0" algn="ctr">
                        <a:lnSpc>
                          <a:spcPct val="115000"/>
                        </a:lnSpc>
                        <a:spcBef>
                          <a:spcPts val="0"/>
                        </a:spcBef>
                        <a:spcAft>
                          <a:spcPts val="0"/>
                        </a:spcAft>
                      </a:pPr>
                      <a:r>
                        <a:rPr lang="en-US" sz="2000" b="1" dirty="0">
                          <a:effectLst/>
                          <a:latin typeface="Calibri" panose="020F0502020204030204" pitchFamily="34" charset="0"/>
                          <a:ea typeface="Times New Roman" panose="02020603050405020304" pitchFamily="18" charset="0"/>
                          <a:cs typeface="Calibri" panose="020F0502020204030204" pitchFamily="34" charset="0"/>
                        </a:rPr>
                        <a:t>I</a:t>
                      </a:r>
                      <a:endParaRPr lang="en-US" sz="20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EC284"/>
                    </a:solidFill>
                  </a:tcPr>
                </a:tc>
                <a:tc>
                  <a:txBody>
                    <a:bodyPr/>
                    <a:lstStyle/>
                    <a:p>
                      <a:pPr marL="0" marR="0">
                        <a:lnSpc>
                          <a:spcPct val="115000"/>
                        </a:lnSpc>
                        <a:spcBef>
                          <a:spcPts val="0"/>
                        </a:spcBef>
                        <a:spcAft>
                          <a:spcPts val="0"/>
                        </a:spcAft>
                      </a:pPr>
                      <a:r>
                        <a:rPr lang="en-US" sz="2000" b="1" dirty="0">
                          <a:effectLst/>
                          <a:latin typeface="Calibri" panose="020F0502020204030204" pitchFamily="34" charset="0"/>
                          <a:ea typeface="Times New Roman" panose="02020603050405020304" pitchFamily="18" charset="0"/>
                          <a:cs typeface="Calibri" panose="020F0502020204030204" pitchFamily="34" charset="0"/>
                        </a:rPr>
                        <a:t> B-NR</a:t>
                      </a:r>
                      <a:endParaRPr lang="en-US" sz="20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49DD4"/>
                    </a:solidFill>
                  </a:tcPr>
                </a:tc>
                <a:tc>
                  <a:txBody>
                    <a:bodyPr/>
                    <a:lstStyle/>
                    <a:p>
                      <a:pPr marL="0" marR="0" lvl="0" indent="0">
                        <a:lnSpc>
                          <a:spcPct val="100000"/>
                        </a:lnSpc>
                        <a:spcBef>
                          <a:spcPts val="0"/>
                        </a:spcBef>
                        <a:spcAft>
                          <a:spcPts val="0"/>
                        </a:spcAft>
                        <a:buFont typeface="+mj-lt"/>
                        <a:buNone/>
                      </a:pPr>
                      <a:r>
                        <a:rPr lang="en-US" sz="2000" b="1" dirty="0">
                          <a:effectLst/>
                          <a:latin typeface="Calibri" panose="020F0502020204030204" pitchFamily="34" charset="0"/>
                          <a:cs typeface="Calibri" panose="020F0502020204030204" pitchFamily="34" charset="0"/>
                        </a:rPr>
                        <a:t>In patients with suspected bradycardia or conduction disorder, a 12-lead ECG is recommended to document rhythm, rate, and conduction, and to screen for structural heart disease or systemic illness.</a:t>
                      </a:r>
                      <a:endParaRPr lang="en-US" sz="2000" dirty="0">
                        <a:effectLst/>
                        <a:latin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a:extLst>
              <a:ext uri="{FF2B5EF4-FFF2-40B4-BE49-F238E27FC236}">
                <a16:creationId xmlns:a16="http://schemas.microsoft.com/office/drawing/2014/main" id="{31DD3752-DFD1-42FC-91C2-AC5A75B34793}"/>
              </a:ext>
            </a:extLst>
          </p:cNvPr>
          <p:cNvSpPr>
            <a:spLocks noChangeArrowheads="1"/>
          </p:cNvSpPr>
          <p:nvPr/>
        </p:nvSpPr>
        <p:spPr bwMode="auto">
          <a:xfrm>
            <a:off x="0" y="381000"/>
            <a:ext cx="9144000" cy="485775"/>
          </a:xfrm>
          <a:prstGeom prst="rect">
            <a:avLst/>
          </a:prstGeom>
          <a:solidFill>
            <a:schemeClr val="accent2"/>
          </a:solidFill>
          <a:ln>
            <a:noFill/>
          </a:ln>
          <a:extLst/>
        </p:spPr>
        <p:txBody>
          <a:bodyPr>
            <a:spAutoFit/>
          </a:bodyPr>
          <a:lstStyle>
            <a:lvl1pPr eaLnBrk="0" hangingPunct="0">
              <a:spcBef>
                <a:spcPct val="20000"/>
              </a:spcBef>
              <a:buChar char="•"/>
              <a:defRPr sz="3200">
                <a:solidFill>
                  <a:schemeClr val="tx1"/>
                </a:solidFill>
                <a:latin typeface="Arial" pitchFamily="34" charset="0"/>
                <a:ea typeface="MS PGothic" pitchFamily="34" charset="-128"/>
                <a:cs typeface="Geneva" charset="0"/>
              </a:defRPr>
            </a:lvl1pPr>
            <a:lvl2pPr marL="742950" indent="-285750" eaLnBrk="0" hangingPunct="0">
              <a:spcBef>
                <a:spcPct val="20000"/>
              </a:spcBef>
              <a:buChar char="–"/>
              <a:defRPr sz="2800">
                <a:solidFill>
                  <a:schemeClr val="tx1"/>
                </a:solidFill>
                <a:latin typeface="Arial" pitchFamily="34" charset="0"/>
                <a:ea typeface="Geneva" charset="0"/>
                <a:cs typeface="Geneva" charset="0"/>
              </a:defRPr>
            </a:lvl2pPr>
            <a:lvl3pPr marL="1143000" indent="-228600" eaLnBrk="0" hangingPunct="0">
              <a:spcBef>
                <a:spcPct val="20000"/>
              </a:spcBef>
              <a:buChar char="•"/>
              <a:defRPr sz="2400">
                <a:solidFill>
                  <a:schemeClr val="tx1"/>
                </a:solidFill>
                <a:latin typeface="Arial" pitchFamily="34" charset="0"/>
                <a:ea typeface="Geneva" charset="0"/>
                <a:cs typeface="Geneva" charset="0"/>
              </a:defRPr>
            </a:lvl3pPr>
            <a:lvl4pPr marL="1600200" indent="-228600" eaLnBrk="0" hangingPunct="0">
              <a:spcBef>
                <a:spcPct val="20000"/>
              </a:spcBef>
              <a:buChar char="–"/>
              <a:defRPr sz="2000">
                <a:solidFill>
                  <a:schemeClr val="tx1"/>
                </a:solidFill>
                <a:latin typeface="Arial" pitchFamily="34" charset="0"/>
                <a:ea typeface="Geneva" charset="0"/>
                <a:cs typeface="Geneva" charset="0"/>
              </a:defRPr>
            </a:lvl4pPr>
            <a:lvl5pPr marL="2057400" indent="-228600" eaLnBrk="0" hangingPunct="0">
              <a:spcBef>
                <a:spcPct val="20000"/>
              </a:spcBef>
              <a:buChar char="»"/>
              <a:defRPr sz="2000">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9pPr>
          </a:lstStyle>
          <a:p>
            <a:pPr algn="ctr" eaLnBrk="1" hangingPunct="1">
              <a:lnSpc>
                <a:spcPct val="80000"/>
              </a:lnSpc>
              <a:spcBef>
                <a:spcPct val="0"/>
              </a:spcBef>
              <a:buFontTx/>
              <a:buNone/>
              <a:defRPr/>
            </a:pPr>
            <a:r>
              <a:rPr lang="en-US" dirty="0">
                <a:solidFill>
                  <a:schemeClr val="bg1"/>
                </a:solidFill>
              </a:rPr>
              <a:t>Exercise Electrocardiographic Testing</a:t>
            </a:r>
            <a:endParaRPr lang="en-US" altLang="en-US" sz="2400" b="1" dirty="0">
              <a:solidFill>
                <a:schemeClr val="bg1"/>
              </a:solidFill>
              <a:latin typeface="+mn-lt"/>
            </a:endParaRPr>
          </a:p>
        </p:txBody>
      </p:sp>
      <p:graphicFrame>
        <p:nvGraphicFramePr>
          <p:cNvPr id="3" name="Table 2">
            <a:extLst>
              <a:ext uri="{FF2B5EF4-FFF2-40B4-BE49-F238E27FC236}">
                <a16:creationId xmlns:a16="http://schemas.microsoft.com/office/drawing/2014/main" id="{0754D99C-14DA-466A-A255-E5BE81983E8F}"/>
              </a:ext>
            </a:extLst>
          </p:cNvPr>
          <p:cNvGraphicFramePr>
            <a:graphicFrameLocks noGrp="1"/>
          </p:cNvGraphicFramePr>
          <p:nvPr/>
        </p:nvGraphicFramePr>
        <p:xfrm>
          <a:off x="457200" y="1219200"/>
          <a:ext cx="8229600" cy="4741863"/>
        </p:xfrm>
        <a:graphic>
          <a:graphicData uri="http://schemas.openxmlformats.org/drawingml/2006/table">
            <a:tbl>
              <a:tblPr firstRow="1" firstCol="1" bandRow="1"/>
              <a:tblGrid>
                <a:gridCol w="952988">
                  <a:extLst>
                    <a:ext uri="{9D8B030D-6E8A-4147-A177-3AD203B41FA5}">
                      <a16:colId xmlns:a16="http://schemas.microsoft.com/office/drawing/2014/main" val="20000"/>
                    </a:ext>
                  </a:extLst>
                </a:gridCol>
                <a:gridCol w="887151">
                  <a:extLst>
                    <a:ext uri="{9D8B030D-6E8A-4147-A177-3AD203B41FA5}">
                      <a16:colId xmlns:a16="http://schemas.microsoft.com/office/drawing/2014/main" val="20001"/>
                    </a:ext>
                  </a:extLst>
                </a:gridCol>
                <a:gridCol w="6389461">
                  <a:extLst>
                    <a:ext uri="{9D8B030D-6E8A-4147-A177-3AD203B41FA5}">
                      <a16:colId xmlns:a16="http://schemas.microsoft.com/office/drawing/2014/main" val="20002"/>
                    </a:ext>
                  </a:extLst>
                </a:gridCol>
              </a:tblGrid>
              <a:tr h="1228934">
                <a:tc gridSpan="3">
                  <a:txBody>
                    <a:bodyPr/>
                    <a:lstStyle/>
                    <a:p>
                      <a:r>
                        <a:rPr lang="en-US" sz="2000" b="1" kern="1200" dirty="0">
                          <a:solidFill>
                            <a:schemeClr val="tx1"/>
                          </a:solidFill>
                          <a:effectLst/>
                          <a:latin typeface="Calibri" panose="020F0502020204030204" pitchFamily="34" charset="0"/>
                          <a:ea typeface="+mn-ea"/>
                          <a:cs typeface="Calibri" panose="020F0502020204030204" pitchFamily="34" charset="0"/>
                        </a:rPr>
                        <a:t>Recommendations for Exercise Electrocardiographic Testing in Patients With Documented or Suspected Bradycardia or Conduction Disorders</a:t>
                      </a:r>
                      <a:endParaRPr lang="en-US" sz="2000" kern="1200" dirty="0">
                        <a:solidFill>
                          <a:schemeClr val="tx1"/>
                        </a:solidFill>
                        <a:effectLst/>
                        <a:latin typeface="Calibri" panose="020F0502020204030204" pitchFamily="34" charset="0"/>
                        <a:ea typeface="+mn-ea"/>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32623">
                <a:tc>
                  <a:txBody>
                    <a:bodyPr/>
                    <a:lstStyle/>
                    <a:p>
                      <a:pPr marL="0" marR="0" algn="ctr">
                        <a:lnSpc>
                          <a:spcPct val="115000"/>
                        </a:lnSpc>
                        <a:spcBef>
                          <a:spcPts val="0"/>
                        </a:spcBef>
                        <a:spcAft>
                          <a:spcPts val="0"/>
                        </a:spcAft>
                      </a:pPr>
                      <a:r>
                        <a:rPr lang="en-US" sz="2000" b="1" dirty="0">
                          <a:effectLst/>
                          <a:latin typeface="Calibri" panose="020F0502020204030204" pitchFamily="34" charset="0"/>
                          <a:ea typeface="Times New Roman" panose="02020603050405020304" pitchFamily="18" charset="0"/>
                          <a:cs typeface="Calibri" panose="020F0502020204030204" pitchFamily="34" charset="0"/>
                        </a:rPr>
                        <a:t>COR</a:t>
                      </a:r>
                      <a:endParaRPr lang="en-US" sz="20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dirty="0">
                          <a:effectLst/>
                          <a:latin typeface="Calibri" panose="020F0502020204030204" pitchFamily="34" charset="0"/>
                          <a:ea typeface="Times New Roman" panose="02020603050405020304" pitchFamily="18" charset="0"/>
                          <a:cs typeface="Calibri" panose="020F0502020204030204" pitchFamily="34" charset="0"/>
                        </a:rPr>
                        <a:t>LOE</a:t>
                      </a:r>
                      <a:endParaRPr lang="en-US" sz="20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dirty="0">
                          <a:effectLst/>
                          <a:latin typeface="Calibri" panose="020F0502020204030204" pitchFamily="34" charset="0"/>
                          <a:ea typeface="Times New Roman" panose="02020603050405020304" pitchFamily="18" charset="0"/>
                          <a:cs typeface="Calibri" panose="020F0502020204030204" pitchFamily="34" charset="0"/>
                        </a:rPr>
                        <a:t>Recommendation</a:t>
                      </a:r>
                      <a:endParaRPr lang="en-US" sz="20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234417">
                <a:tc>
                  <a:txBody>
                    <a:bodyPr/>
                    <a:lstStyle/>
                    <a:p>
                      <a:pPr marL="0" marR="0" algn="ctr">
                        <a:lnSpc>
                          <a:spcPct val="115000"/>
                        </a:lnSpc>
                        <a:spcBef>
                          <a:spcPts val="0"/>
                        </a:spcBef>
                        <a:spcAft>
                          <a:spcPts val="0"/>
                        </a:spcAft>
                      </a:pPr>
                      <a:r>
                        <a:rPr lang="en-US" sz="2000" b="1" dirty="0">
                          <a:effectLst/>
                          <a:latin typeface="Calibri" panose="020F0502020204030204" pitchFamily="34" charset="0"/>
                          <a:ea typeface="Times New Roman" panose="02020603050405020304" pitchFamily="18" charset="0"/>
                          <a:cs typeface="Calibri" panose="020F0502020204030204" pitchFamily="34" charset="0"/>
                        </a:rPr>
                        <a:t>IIa</a:t>
                      </a:r>
                      <a:endParaRPr lang="en-US" sz="20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4F"/>
                    </a:solidFill>
                  </a:tcPr>
                </a:tc>
                <a:tc>
                  <a:txBody>
                    <a:bodyPr/>
                    <a:lstStyle/>
                    <a:p>
                      <a:pPr marL="0" marR="0" algn="ctr">
                        <a:lnSpc>
                          <a:spcPct val="115000"/>
                        </a:lnSpc>
                        <a:spcBef>
                          <a:spcPts val="0"/>
                        </a:spcBef>
                        <a:spcAft>
                          <a:spcPts val="0"/>
                        </a:spcAft>
                      </a:pPr>
                      <a:r>
                        <a:rPr lang="en-US" sz="2000" b="1" dirty="0">
                          <a:effectLst/>
                          <a:latin typeface="Calibri" panose="020F0502020204030204" pitchFamily="34" charset="0"/>
                          <a:ea typeface="Times New Roman" panose="02020603050405020304" pitchFamily="18" charset="0"/>
                          <a:cs typeface="Calibri" panose="020F0502020204030204" pitchFamily="34" charset="0"/>
                        </a:rPr>
                        <a:t>B-NR</a:t>
                      </a:r>
                      <a:endParaRPr lang="en-US" sz="20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49DD4"/>
                    </a:solidFill>
                  </a:tcPr>
                </a:tc>
                <a:tc>
                  <a:txBody>
                    <a:bodyPr/>
                    <a:lstStyle/>
                    <a:p>
                      <a:pPr marL="0" marR="0" lvl="0" indent="0" algn="l">
                        <a:lnSpc>
                          <a:spcPct val="100000"/>
                        </a:lnSpc>
                        <a:spcBef>
                          <a:spcPts val="0"/>
                        </a:spcBef>
                        <a:spcAft>
                          <a:spcPts val="0"/>
                        </a:spcAft>
                        <a:buFont typeface="+mj-lt"/>
                        <a:buNone/>
                      </a:pPr>
                      <a:r>
                        <a:rPr lang="en-US" sz="2000" b="1" dirty="0">
                          <a:effectLst/>
                          <a:latin typeface="Calibri" panose="020F0502020204030204" pitchFamily="34" charset="0"/>
                          <a:ea typeface="Times New Roman" panose="02020603050405020304" pitchFamily="18" charset="0"/>
                          <a:cs typeface="Calibri" panose="020F0502020204030204" pitchFamily="34" charset="0"/>
                        </a:rPr>
                        <a:t>In patients with suspected chronotropic incompetence, exercise electrocardiographic testing is reasonable to ascertain the diagnosis and provide information on prognosis.</a:t>
                      </a:r>
                      <a:endParaRPr lang="en-US" sz="20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645889">
                <a:tc>
                  <a:txBody>
                    <a:bodyPr/>
                    <a:lstStyle/>
                    <a:p>
                      <a:pPr marL="0" marR="0" algn="ctr">
                        <a:lnSpc>
                          <a:spcPct val="115000"/>
                        </a:lnSpc>
                        <a:spcBef>
                          <a:spcPts val="0"/>
                        </a:spcBef>
                        <a:spcAft>
                          <a:spcPts val="0"/>
                        </a:spcAft>
                      </a:pPr>
                      <a:r>
                        <a:rPr lang="en-US" sz="2000" b="1" dirty="0">
                          <a:effectLst/>
                          <a:latin typeface="Calibri" panose="020F0502020204030204" pitchFamily="34" charset="0"/>
                          <a:ea typeface="Times New Roman" panose="02020603050405020304" pitchFamily="18" charset="0"/>
                          <a:cs typeface="Calibri" panose="020F0502020204030204" pitchFamily="34" charset="0"/>
                        </a:rPr>
                        <a:t>IIa</a:t>
                      </a:r>
                      <a:endParaRPr lang="en-US" sz="20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4F"/>
                    </a:solidFill>
                  </a:tcPr>
                </a:tc>
                <a:tc>
                  <a:txBody>
                    <a:bodyPr/>
                    <a:lstStyle/>
                    <a:p>
                      <a:pPr marL="0" marR="0" algn="ctr">
                        <a:lnSpc>
                          <a:spcPct val="115000"/>
                        </a:lnSpc>
                        <a:spcBef>
                          <a:spcPts val="0"/>
                        </a:spcBef>
                        <a:spcAft>
                          <a:spcPts val="0"/>
                        </a:spcAft>
                      </a:pPr>
                      <a:r>
                        <a:rPr lang="en-US" sz="2000" b="1" dirty="0">
                          <a:effectLst/>
                          <a:latin typeface="Calibri" panose="020F0502020204030204" pitchFamily="34" charset="0"/>
                          <a:ea typeface="Times New Roman" panose="02020603050405020304" pitchFamily="18" charset="0"/>
                          <a:cs typeface="Calibri" panose="020F0502020204030204" pitchFamily="34" charset="0"/>
                        </a:rPr>
                        <a:t>C-LD</a:t>
                      </a:r>
                      <a:endParaRPr lang="en-US" sz="20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1C1E7"/>
                    </a:solidFill>
                  </a:tcPr>
                </a:tc>
                <a:tc>
                  <a:txBody>
                    <a:bodyPr/>
                    <a:lstStyle/>
                    <a:p>
                      <a:pPr marL="0" marR="0" lvl="0" indent="0" algn="l">
                        <a:lnSpc>
                          <a:spcPct val="100000"/>
                        </a:lnSpc>
                        <a:spcBef>
                          <a:spcPts val="0"/>
                        </a:spcBef>
                        <a:spcAft>
                          <a:spcPts val="0"/>
                        </a:spcAft>
                        <a:buFont typeface="+mj-lt"/>
                        <a:buNone/>
                      </a:pPr>
                      <a:r>
                        <a:rPr lang="en-US" sz="2000" b="1" dirty="0">
                          <a:effectLst/>
                          <a:latin typeface="Calibri" panose="020F0502020204030204" pitchFamily="34" charset="0"/>
                          <a:ea typeface="Times New Roman" panose="02020603050405020304" pitchFamily="18" charset="0"/>
                          <a:cs typeface="Calibri" panose="020F0502020204030204" pitchFamily="34" charset="0"/>
                        </a:rPr>
                        <a:t>In patients with exercise-related symptoms suspicious for bradycardia or conduction disorders, or in patients with 2:1 atrioventricular block of unknown level, exercise electrocardiographic testing is reasonable.</a:t>
                      </a:r>
                      <a:endParaRPr lang="en-US" sz="20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a:extLst>
              <a:ext uri="{FF2B5EF4-FFF2-40B4-BE49-F238E27FC236}">
                <a16:creationId xmlns:a16="http://schemas.microsoft.com/office/drawing/2014/main" id="{91906414-AA80-4B85-9FB8-A79B7956B4CE}"/>
              </a:ext>
            </a:extLst>
          </p:cNvPr>
          <p:cNvSpPr>
            <a:spLocks noChangeArrowheads="1"/>
          </p:cNvSpPr>
          <p:nvPr/>
        </p:nvSpPr>
        <p:spPr bwMode="auto">
          <a:xfrm>
            <a:off x="0" y="381000"/>
            <a:ext cx="9144000" cy="485775"/>
          </a:xfrm>
          <a:prstGeom prst="rect">
            <a:avLst/>
          </a:prstGeom>
          <a:solidFill>
            <a:schemeClr val="accent2"/>
          </a:solidFill>
          <a:ln>
            <a:noFill/>
          </a:ln>
          <a:extLst/>
        </p:spPr>
        <p:txBody>
          <a:bodyPr>
            <a:spAutoFit/>
          </a:bodyPr>
          <a:lstStyle>
            <a:lvl1pPr eaLnBrk="0" hangingPunct="0">
              <a:spcBef>
                <a:spcPct val="20000"/>
              </a:spcBef>
              <a:buChar char="•"/>
              <a:defRPr sz="3200">
                <a:solidFill>
                  <a:schemeClr val="tx1"/>
                </a:solidFill>
                <a:latin typeface="Arial" pitchFamily="34" charset="0"/>
                <a:ea typeface="MS PGothic" pitchFamily="34" charset="-128"/>
                <a:cs typeface="Geneva" charset="0"/>
              </a:defRPr>
            </a:lvl1pPr>
            <a:lvl2pPr marL="742950" indent="-285750" eaLnBrk="0" hangingPunct="0">
              <a:spcBef>
                <a:spcPct val="20000"/>
              </a:spcBef>
              <a:buChar char="–"/>
              <a:defRPr sz="2800">
                <a:solidFill>
                  <a:schemeClr val="tx1"/>
                </a:solidFill>
                <a:latin typeface="Arial" pitchFamily="34" charset="0"/>
                <a:ea typeface="Geneva" charset="0"/>
                <a:cs typeface="Geneva" charset="0"/>
              </a:defRPr>
            </a:lvl2pPr>
            <a:lvl3pPr marL="1143000" indent="-228600" eaLnBrk="0" hangingPunct="0">
              <a:spcBef>
                <a:spcPct val="20000"/>
              </a:spcBef>
              <a:buChar char="•"/>
              <a:defRPr sz="2400">
                <a:solidFill>
                  <a:schemeClr val="tx1"/>
                </a:solidFill>
                <a:latin typeface="Arial" pitchFamily="34" charset="0"/>
                <a:ea typeface="Geneva" charset="0"/>
                <a:cs typeface="Geneva" charset="0"/>
              </a:defRPr>
            </a:lvl3pPr>
            <a:lvl4pPr marL="1600200" indent="-228600" eaLnBrk="0" hangingPunct="0">
              <a:spcBef>
                <a:spcPct val="20000"/>
              </a:spcBef>
              <a:buChar char="–"/>
              <a:defRPr sz="2000">
                <a:solidFill>
                  <a:schemeClr val="tx1"/>
                </a:solidFill>
                <a:latin typeface="Arial" pitchFamily="34" charset="0"/>
                <a:ea typeface="Geneva" charset="0"/>
                <a:cs typeface="Geneva" charset="0"/>
              </a:defRPr>
            </a:lvl4pPr>
            <a:lvl5pPr marL="2057400" indent="-228600" eaLnBrk="0" hangingPunct="0">
              <a:spcBef>
                <a:spcPct val="20000"/>
              </a:spcBef>
              <a:buChar char="»"/>
              <a:defRPr sz="2000">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9pPr>
          </a:lstStyle>
          <a:p>
            <a:pPr algn="ctr" eaLnBrk="1" hangingPunct="1">
              <a:lnSpc>
                <a:spcPct val="80000"/>
              </a:lnSpc>
              <a:spcBef>
                <a:spcPct val="0"/>
              </a:spcBef>
              <a:buFontTx/>
              <a:buNone/>
              <a:defRPr/>
            </a:pPr>
            <a:r>
              <a:rPr lang="en-US" dirty="0">
                <a:solidFill>
                  <a:schemeClr val="bg1"/>
                </a:solidFill>
              </a:rPr>
              <a:t>Ambulatory Electrocardiography</a:t>
            </a:r>
            <a:endParaRPr lang="en-US" altLang="en-US" sz="2400" b="1" dirty="0">
              <a:solidFill>
                <a:schemeClr val="bg1"/>
              </a:solidFill>
              <a:latin typeface="+mn-lt"/>
            </a:endParaRPr>
          </a:p>
        </p:txBody>
      </p:sp>
      <p:graphicFrame>
        <p:nvGraphicFramePr>
          <p:cNvPr id="3" name="Table 2">
            <a:extLst>
              <a:ext uri="{FF2B5EF4-FFF2-40B4-BE49-F238E27FC236}">
                <a16:creationId xmlns:a16="http://schemas.microsoft.com/office/drawing/2014/main" id="{5DC3F41B-680B-45FA-AF6D-08AD468F95B0}"/>
              </a:ext>
            </a:extLst>
          </p:cNvPr>
          <p:cNvGraphicFramePr>
            <a:graphicFrameLocks noGrp="1"/>
          </p:cNvGraphicFramePr>
          <p:nvPr/>
        </p:nvGraphicFramePr>
        <p:xfrm>
          <a:off x="457200" y="1752600"/>
          <a:ext cx="8229600" cy="3798888"/>
        </p:xfrm>
        <a:graphic>
          <a:graphicData uri="http://schemas.openxmlformats.org/drawingml/2006/table">
            <a:tbl>
              <a:tblPr/>
              <a:tblGrid>
                <a:gridCol w="952500">
                  <a:extLst>
                    <a:ext uri="{9D8B030D-6E8A-4147-A177-3AD203B41FA5}">
                      <a16:colId xmlns:a16="http://schemas.microsoft.com/office/drawing/2014/main" val="2118690424"/>
                    </a:ext>
                  </a:extLst>
                </a:gridCol>
                <a:gridCol w="887413">
                  <a:extLst>
                    <a:ext uri="{9D8B030D-6E8A-4147-A177-3AD203B41FA5}">
                      <a16:colId xmlns:a16="http://schemas.microsoft.com/office/drawing/2014/main" val="1031186851"/>
                    </a:ext>
                  </a:extLst>
                </a:gridCol>
                <a:gridCol w="6389687">
                  <a:extLst>
                    <a:ext uri="{9D8B030D-6E8A-4147-A177-3AD203B41FA5}">
                      <a16:colId xmlns:a16="http://schemas.microsoft.com/office/drawing/2014/main" val="2932006222"/>
                    </a:ext>
                  </a:extLst>
                </a:gridCol>
              </a:tblGrid>
              <a:tr h="685800">
                <a:tc gridSpan="3">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Recommendation for Ambulatory Electrocardiography in Patients With Documented or Suspected Bradycardia or Conduction Disorders</a:t>
                      </a:r>
                      <a:endParaRPr kumimoji="0" lang="en-US" altLang="en-US" sz="1800" b="0"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17223394"/>
                  </a:ext>
                </a:extLst>
              </a:tr>
              <a:tr h="644525">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COR</a:t>
                      </a:r>
                      <a:endParaRPr kumimoji="0" lang="en-US" altLang="en-US" sz="1800" b="0"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LOE</a:t>
                      </a:r>
                      <a:endParaRPr kumimoji="0" lang="en-US" altLang="en-US" sz="1800" b="0"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Recommendation</a:t>
                      </a:r>
                      <a:endParaRPr kumimoji="0" lang="en-US" altLang="en-US" sz="1800" b="0"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02198487"/>
                  </a:ext>
                </a:extLst>
              </a:tr>
              <a:tr h="2468563">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I</a:t>
                      </a:r>
                      <a:endParaRPr kumimoji="0" lang="en-US" altLang="en-US" sz="1800" b="0"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FC284"/>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B-NR</a:t>
                      </a:r>
                      <a:endParaRPr kumimoji="0" lang="en-US" altLang="en-US" sz="1800" b="0"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49DD4"/>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l" defTabSz="914400" rtl="0" eaLnBrk="1" fontAlgn="base" latinLnBrk="0" hangingPunct="1">
                        <a:lnSpc>
                          <a:spcPct val="100000"/>
                        </a:lnSpc>
                        <a:spcBef>
                          <a:spcPct val="0"/>
                        </a:spcBef>
                        <a:spcAft>
                          <a:spcPct val="0"/>
                        </a:spcAft>
                        <a:buClrTx/>
                        <a:buSzTx/>
                        <a:buFont typeface="+mj-lt" charset="0"/>
                        <a:buNone/>
                        <a:tabLst/>
                      </a:pPr>
                      <a:r>
                        <a:rPr kumimoji="0" lang="en-US" altLang="en-US" sz="1800" b="1" i="0" u="none" strike="noStrike" cap="none" normalizeH="0" baseline="0" dirty="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In the evaluation of patients with documented or suspected bradycardia or conduction disorders, cardiac rhythm monitoring is useful to establish correlation between heart rate or conduction abnormalities with symptoms, with the specific type of cardiac monitor chosen based on the frequency and nature of symptoms, as well as patient preferences.</a:t>
                      </a:r>
                      <a:endParaRPr kumimoji="0" lang="en-US" altLang="en-US" sz="18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97591876"/>
                  </a:ext>
                </a:extLst>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noChangeArrowheads="1"/>
          </p:cNvSpPr>
          <p:nvPr>
            <p:ph type="title"/>
          </p:nvPr>
        </p:nvSpPr>
        <p:spPr/>
        <p:txBody>
          <a:bodyPr/>
          <a:lstStyle/>
          <a:p>
            <a:r>
              <a:rPr lang="en-US" altLang="en-US" b="1">
                <a:cs typeface="Geneva" pitchFamily="-65" charset="0"/>
              </a:rPr>
              <a:t>Table 6. Cardiac Rhythm Monitors (adapted)</a:t>
            </a:r>
            <a:endParaRPr lang="en-US" altLang="en-US">
              <a:cs typeface="Geneva" pitchFamily="-65" charset="0"/>
            </a:endParaRPr>
          </a:p>
        </p:txBody>
      </p:sp>
      <p:graphicFrame>
        <p:nvGraphicFramePr>
          <p:cNvPr id="4" name="Content Placeholder 3">
            <a:extLst>
              <a:ext uri="{FF2B5EF4-FFF2-40B4-BE49-F238E27FC236}">
                <a16:creationId xmlns:a16="http://schemas.microsoft.com/office/drawing/2014/main" id="{5D1A7DCB-70EB-4148-9F40-8A93A9AFD3CB}"/>
              </a:ext>
            </a:extLst>
          </p:cNvPr>
          <p:cNvGraphicFramePr>
            <a:graphicFrameLocks noGrp="1"/>
          </p:cNvGraphicFramePr>
          <p:nvPr>
            <p:ph idx="1"/>
            <p:extLst>
              <p:ext uri="{D42A27DB-BD31-4B8C-83A1-F6EECF244321}">
                <p14:modId xmlns:p14="http://schemas.microsoft.com/office/powerpoint/2010/main" val="4285935816"/>
              </p:ext>
            </p:extLst>
          </p:nvPr>
        </p:nvGraphicFramePr>
        <p:xfrm>
          <a:off x="533400" y="1676400"/>
          <a:ext cx="8229600" cy="4114800"/>
        </p:xfrm>
        <a:graphic>
          <a:graphicData uri="http://schemas.openxmlformats.org/drawingml/2006/table">
            <a:tbl>
              <a:tblPr/>
              <a:tblGrid>
                <a:gridCol w="2362200">
                  <a:extLst>
                    <a:ext uri="{9D8B030D-6E8A-4147-A177-3AD203B41FA5}">
                      <a16:colId xmlns:a16="http://schemas.microsoft.com/office/drawing/2014/main" val="4090721298"/>
                    </a:ext>
                  </a:extLst>
                </a:gridCol>
                <a:gridCol w="5867400">
                  <a:extLst>
                    <a:ext uri="{9D8B030D-6E8A-4147-A177-3AD203B41FA5}">
                      <a16:colId xmlns:a16="http://schemas.microsoft.com/office/drawing/2014/main" val="3481424970"/>
                    </a:ext>
                  </a:extLst>
                </a:gridCol>
              </a:tblGrid>
              <a:tr h="295275">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panose="020B0604020202020204" pitchFamily="34" charset="0"/>
                          <a:ea typeface="MS PGothic" panose="020B0600070205080204" pitchFamily="34" charset="-128"/>
                        </a:rPr>
                        <a:t>Type of Monitor</a:t>
                      </a:r>
                      <a:endParaRPr kumimoji="0" lang="en-US" altLang="en-US" sz="1200" b="1" i="0" u="none" strike="noStrike" cap="none" normalizeH="0" baseline="0">
                        <a:ln>
                          <a:noFill/>
                        </a:ln>
                        <a:solidFill>
                          <a:srgbClr val="0046AD"/>
                        </a:solidFill>
                        <a:effectLst/>
                        <a:latin typeface="Arial" panose="020B0604020202020204" pitchFamily="34" charset="0"/>
                        <a:ea typeface="MS PGothic" panose="020B0600070205080204" pitchFamily="34" charset="-128"/>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panose="020B0604020202020204" pitchFamily="34" charset="0"/>
                          <a:ea typeface="MS PGothic" panose="020B0600070205080204" pitchFamily="34" charset="-128"/>
                        </a:rPr>
                        <a:t>Patient selection</a:t>
                      </a:r>
                      <a:endParaRPr kumimoji="0" lang="en-US" altLang="en-US" sz="1200" b="1" i="0" u="none" strike="noStrike" cap="none" normalizeH="0" baseline="0">
                        <a:ln>
                          <a:noFill/>
                        </a:ln>
                        <a:solidFill>
                          <a:srgbClr val="0046AD"/>
                        </a:solidFill>
                        <a:effectLst/>
                        <a:latin typeface="Arial" panose="020B0604020202020204" pitchFamily="34" charset="0"/>
                        <a:ea typeface="MS PGothic" panose="020B0600070205080204" pitchFamily="34" charset="-128"/>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228983097"/>
                  </a:ext>
                </a:extLst>
              </a:tr>
              <a:tr h="466725">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panose="020B0604020202020204" pitchFamily="34" charset="0"/>
                          <a:ea typeface="MS PGothic" panose="020B0600070205080204" pitchFamily="34" charset="-128"/>
                        </a:rPr>
                        <a:t>Nonphysician prescribed smartphone-based systems </a:t>
                      </a:r>
                      <a:endParaRPr kumimoji="0" lang="en-US" altLang="en-US" sz="1200" b="0" i="0" u="none" strike="noStrike" cap="none" normalizeH="0" baseline="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27961" marR="2796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171450" indent="-17145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1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Patient access to the technology</a:t>
                      </a:r>
                      <a:endParaRPr kumimoji="0" lang="en-US" altLang="en-US" sz="11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27961" marR="2796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2993849260"/>
                  </a:ext>
                </a:extLst>
              </a:tr>
              <a:tr h="371475">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panose="020B0604020202020204" pitchFamily="34" charset="0"/>
                          <a:ea typeface="MS PGothic" panose="020B0600070205080204" pitchFamily="34" charset="-128"/>
                        </a:rPr>
                        <a:t>Holter monitor </a:t>
                      </a:r>
                      <a:endParaRPr kumimoji="0" lang="en-US" altLang="en-US" sz="1200" b="0" i="0" u="none" strike="noStrike" cap="none" normalizeH="0" baseline="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27961" marR="2796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171450" indent="-17145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100" b="0" i="0" u="none" strike="noStrike" cap="none" normalizeH="0" baseline="0">
                          <a:ln>
                            <a:noFill/>
                          </a:ln>
                          <a:solidFill>
                            <a:srgbClr val="000000"/>
                          </a:solidFill>
                          <a:effectLst/>
                          <a:latin typeface="Arial" panose="020B0604020202020204" pitchFamily="34" charset="0"/>
                          <a:ea typeface="MS PGothic" panose="020B0600070205080204" pitchFamily="34" charset="-128"/>
                        </a:rPr>
                        <a:t>Symptoms frequent enough to be detected within a short period (24–72 h) of monitoring</a:t>
                      </a:r>
                      <a:endParaRPr kumimoji="0" lang="en-US" altLang="en-US" sz="1100" b="0" i="0" u="none" strike="noStrike" cap="none" normalizeH="0" baseline="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27961" marR="2796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2675968441"/>
                  </a:ext>
                </a:extLst>
              </a:tr>
              <a:tr h="568325">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Patient-activated, </a:t>
                      </a:r>
                      <a:r>
                        <a:rPr kumimoji="0" lang="en-US" altLang="en-US" sz="1200" b="0" i="0" u="none" strike="noStrike" cap="none" normalizeH="0" baseline="0" dirty="0" err="1">
                          <a:ln>
                            <a:noFill/>
                          </a:ln>
                          <a:solidFill>
                            <a:srgbClr val="000000"/>
                          </a:solidFill>
                          <a:effectLst/>
                          <a:latin typeface="Arial" panose="020B0604020202020204" pitchFamily="34" charset="0"/>
                          <a:ea typeface="MS PGothic" panose="020B0600070205080204" pitchFamily="34" charset="-128"/>
                        </a:rPr>
                        <a:t>transtelephonic</a:t>
                      </a:r>
                      <a:r>
                        <a:rPr kumimoji="0" lang="en-US" altLang="en-US" sz="12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 monitor (event monitor)</a:t>
                      </a:r>
                      <a:endParaRPr kumimoji="0" lang="en-US" altLang="en-US"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27961" marR="2796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342900" indent="-34290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1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Frequent, spontaneous symptoms likely to recur within 2–6 wk </a:t>
                      </a:r>
                      <a:endParaRPr kumimoji="0" lang="en-US" altLang="en-US" sz="12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endParaRP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1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Limited use in patients with incapacitating symptoms</a:t>
                      </a:r>
                      <a:endParaRPr kumimoji="0" lang="en-US" altLang="en-US" sz="12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cs typeface="Times New Roman" panose="02020603050405020304" pitchFamily="18" charset="0"/>
                      </a:endParaRPr>
                    </a:p>
                  </a:txBody>
                  <a:tcPr marL="27961" marR="2796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415774841"/>
                  </a:ext>
                </a:extLst>
              </a:tr>
              <a:tr h="549275">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panose="020B0604020202020204" pitchFamily="34" charset="0"/>
                          <a:ea typeface="MS PGothic" panose="020B0600070205080204" pitchFamily="34" charset="-128"/>
                        </a:rPr>
                        <a:t>External loop recorder (patient or auto triggered)</a:t>
                      </a:r>
                      <a:endParaRPr kumimoji="0" lang="en-US" altLang="en-US" sz="1200" b="0" i="0" u="none" strike="noStrike" cap="none" normalizeH="0" baseline="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27961" marR="2796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171450" indent="-17145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100" b="0" i="0" u="none" strike="noStrike" cap="none" normalizeH="0" baseline="0">
                          <a:ln>
                            <a:noFill/>
                          </a:ln>
                          <a:solidFill>
                            <a:srgbClr val="000000"/>
                          </a:solidFill>
                          <a:effectLst/>
                          <a:latin typeface="Arial" panose="020B0604020202020204" pitchFamily="34" charset="0"/>
                          <a:ea typeface="MS PGothic" panose="020B0600070205080204" pitchFamily="34" charset="-128"/>
                        </a:rPr>
                        <a:t>Frequent, spontaneous symptoms potentially related to bradycardia or conduction disorder, likely to recur within 2–6 wk</a:t>
                      </a:r>
                      <a:endParaRPr kumimoji="0" lang="en-US" altLang="en-US" sz="1100" b="0" i="0" u="none" strike="noStrike" cap="none" normalizeH="0" baseline="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27961" marR="2796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864615963"/>
                  </a:ext>
                </a:extLst>
              </a:tr>
              <a:tr h="873125">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panose="020B0604020202020204" pitchFamily="34" charset="0"/>
                          <a:ea typeface="MS PGothic" panose="020B0600070205080204" pitchFamily="34" charset="-128"/>
                        </a:rPr>
                        <a:t>External patch recorders</a:t>
                      </a:r>
                      <a:endParaRPr kumimoji="0" lang="en-US" altLang="en-US" sz="1200" b="0" i="0" u="none" strike="noStrike" cap="none" normalizeH="0" baseline="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27961" marR="2796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342900" indent="-34290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0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Can be considered as an alternative to external loop recorder </a:t>
                      </a:r>
                      <a:endParaRPr kumimoji="0" lang="en-US" altLang="en-US" sz="11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endParaRP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0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Given that it is leadless, can be accurately self-applied, and is largely water resistant, it may be more comfortable and less cumbersome than an external loop recorder, potentially improving compliance </a:t>
                      </a:r>
                      <a:endParaRPr kumimoji="0" lang="en-US" altLang="en-US" sz="11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endParaRP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0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Unlike Holter monitors and other external monitors, it offers only 1-lead recording </a:t>
                      </a:r>
                      <a:endParaRPr kumimoji="0" lang="en-US" altLang="en-US" sz="11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cs typeface="Times New Roman" panose="02020603050405020304" pitchFamily="18" charset="0"/>
                      </a:endParaRPr>
                    </a:p>
                  </a:txBody>
                  <a:tcPr marL="27961" marR="2796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3441929265"/>
                  </a:ext>
                </a:extLst>
              </a:tr>
              <a:tr h="549275">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panose="020B0604020202020204" pitchFamily="34" charset="0"/>
                          <a:ea typeface="MS PGothic" panose="020B0600070205080204" pitchFamily="34" charset="-128"/>
                        </a:rPr>
                        <a:t>Mobile cardiac outpatient telemetry </a:t>
                      </a:r>
                      <a:endParaRPr kumimoji="0" lang="en-US" altLang="en-US" sz="1200" b="0" i="0" u="none" strike="noStrike" cap="none" normalizeH="0" baseline="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27961" marR="2796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342900" indent="-34290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0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Spontaneous symptoms, potentially related to bradycardia or conduction disorder, that are too brief, too subtle, or too infrequent to be readily documented with patient activated monitors</a:t>
                      </a:r>
                      <a:endParaRPr kumimoji="0" lang="en-US" altLang="en-US" sz="11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endParaRP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0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In high-risk patients whose rhythm requires real-time monitoring </a:t>
                      </a:r>
                      <a:endParaRPr kumimoji="0" lang="en-US" altLang="en-US" sz="11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cs typeface="Times New Roman" panose="02020603050405020304" pitchFamily="18" charset="0"/>
                      </a:endParaRPr>
                    </a:p>
                  </a:txBody>
                  <a:tcPr marL="27961" marR="2796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275698314"/>
                  </a:ext>
                </a:extLst>
              </a:tr>
              <a:tr h="441325">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panose="020B0604020202020204" pitchFamily="34" charset="0"/>
                          <a:ea typeface="MS PGothic" panose="020B0600070205080204" pitchFamily="34" charset="-128"/>
                        </a:rPr>
                        <a:t>Implantable cardiac monitor </a:t>
                      </a:r>
                      <a:endParaRPr kumimoji="0" lang="en-US" altLang="en-US" sz="1200" b="0"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Times New Roman" panose="02020603050405020304" pitchFamily="18" charset="0"/>
                      </a:endParaRPr>
                    </a:p>
                  </a:txBody>
                  <a:tcPr marL="27961" marR="2796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171450" indent="-17145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0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Recurrent, infrequent, unexplained symptoms, potentially related to </a:t>
                      </a:r>
                      <a:r>
                        <a:rPr kumimoji="0" lang="en-US" altLang="en-US" sz="1000" b="0" i="0" u="none" strike="noStrike" cap="none" normalizeH="0" baseline="0" dirty="0" err="1">
                          <a:ln>
                            <a:noFill/>
                          </a:ln>
                          <a:solidFill>
                            <a:srgbClr val="000000"/>
                          </a:solidFill>
                          <a:effectLst/>
                          <a:latin typeface="Arial" panose="020B0604020202020204" pitchFamily="34" charset="0"/>
                          <a:ea typeface="MS PGothic" panose="020B0600070205080204" pitchFamily="34" charset="-128"/>
                        </a:rPr>
                        <a:t>bradycardia</a:t>
                      </a:r>
                      <a:r>
                        <a:rPr kumimoji="0" lang="en-US" altLang="en-US" sz="10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 or conduction disorder after a </a:t>
                      </a:r>
                      <a:r>
                        <a:rPr kumimoji="0" lang="en-US" altLang="en-US" sz="1000" b="0" i="0" u="none" strike="noStrike" cap="none" normalizeH="0" baseline="0" dirty="0" err="1">
                          <a:ln>
                            <a:noFill/>
                          </a:ln>
                          <a:solidFill>
                            <a:srgbClr val="000000"/>
                          </a:solidFill>
                          <a:effectLst/>
                          <a:latin typeface="Arial" panose="020B0604020202020204" pitchFamily="34" charset="0"/>
                          <a:ea typeface="MS PGothic" panose="020B0600070205080204" pitchFamily="34" charset="-128"/>
                        </a:rPr>
                        <a:t>nondiagnostic</a:t>
                      </a:r>
                      <a:r>
                        <a:rPr kumimoji="0" lang="en-US" altLang="en-US" sz="10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 initial workup, with or without structural heart disease </a:t>
                      </a:r>
                      <a:endParaRPr kumimoji="0" lang="en-US" altLang="en-US" sz="10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cs typeface="Times New Roman" panose="02020603050405020304" pitchFamily="18" charset="0"/>
                      </a:endParaRPr>
                    </a:p>
                  </a:txBody>
                  <a:tcPr marL="27961" marR="2796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3693049326"/>
                  </a:ext>
                </a:extLst>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a:extLst>
              <a:ext uri="{FF2B5EF4-FFF2-40B4-BE49-F238E27FC236}">
                <a16:creationId xmlns:a16="http://schemas.microsoft.com/office/drawing/2014/main" id="{3FE6CE56-A8B3-4E1F-9AC6-B758EC266C43}"/>
              </a:ext>
            </a:extLst>
          </p:cNvPr>
          <p:cNvSpPr>
            <a:spLocks noChangeArrowheads="1"/>
          </p:cNvSpPr>
          <p:nvPr/>
        </p:nvSpPr>
        <p:spPr bwMode="auto">
          <a:xfrm>
            <a:off x="0" y="381000"/>
            <a:ext cx="9144000" cy="502702"/>
          </a:xfrm>
          <a:prstGeom prst="rect">
            <a:avLst/>
          </a:prstGeom>
          <a:solidFill>
            <a:schemeClr val="accent2"/>
          </a:solidFill>
          <a:ln>
            <a:noFill/>
          </a:ln>
          <a:extLst/>
        </p:spPr>
        <p:txBody>
          <a:bodyPr>
            <a:spAutoFit/>
          </a:bodyPr>
          <a:lstStyle>
            <a:lvl1pPr eaLnBrk="0" hangingPunct="0">
              <a:spcBef>
                <a:spcPct val="20000"/>
              </a:spcBef>
              <a:buChar char="•"/>
              <a:defRPr sz="3200">
                <a:solidFill>
                  <a:schemeClr val="tx1"/>
                </a:solidFill>
                <a:latin typeface="Arial" pitchFamily="34" charset="0"/>
                <a:ea typeface="MS PGothic" pitchFamily="34" charset="-128"/>
                <a:cs typeface="Geneva" charset="0"/>
              </a:defRPr>
            </a:lvl1pPr>
            <a:lvl2pPr marL="742950" indent="-285750" eaLnBrk="0" hangingPunct="0">
              <a:spcBef>
                <a:spcPct val="20000"/>
              </a:spcBef>
              <a:buChar char="–"/>
              <a:defRPr sz="2800">
                <a:solidFill>
                  <a:schemeClr val="tx1"/>
                </a:solidFill>
                <a:latin typeface="Arial" pitchFamily="34" charset="0"/>
                <a:ea typeface="Geneva" charset="0"/>
                <a:cs typeface="Geneva" charset="0"/>
              </a:defRPr>
            </a:lvl2pPr>
            <a:lvl3pPr marL="1143000" indent="-228600" eaLnBrk="0" hangingPunct="0">
              <a:spcBef>
                <a:spcPct val="20000"/>
              </a:spcBef>
              <a:buChar char="•"/>
              <a:defRPr sz="2400">
                <a:solidFill>
                  <a:schemeClr val="tx1"/>
                </a:solidFill>
                <a:latin typeface="Arial" pitchFamily="34" charset="0"/>
                <a:ea typeface="Geneva" charset="0"/>
                <a:cs typeface="Geneva" charset="0"/>
              </a:defRPr>
            </a:lvl3pPr>
            <a:lvl4pPr marL="1600200" indent="-228600" eaLnBrk="0" hangingPunct="0">
              <a:spcBef>
                <a:spcPct val="20000"/>
              </a:spcBef>
              <a:buChar char="–"/>
              <a:defRPr sz="2000">
                <a:solidFill>
                  <a:schemeClr val="tx1"/>
                </a:solidFill>
                <a:latin typeface="Arial" pitchFamily="34" charset="0"/>
                <a:ea typeface="Geneva" charset="0"/>
                <a:cs typeface="Geneva" charset="0"/>
              </a:defRPr>
            </a:lvl4pPr>
            <a:lvl5pPr marL="2057400" indent="-228600" eaLnBrk="0" hangingPunct="0">
              <a:spcBef>
                <a:spcPct val="20000"/>
              </a:spcBef>
              <a:buChar char="»"/>
              <a:defRPr sz="2000">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9pPr>
          </a:lstStyle>
          <a:p>
            <a:pPr algn="ctr" eaLnBrk="1" hangingPunct="1">
              <a:lnSpc>
                <a:spcPct val="80000"/>
              </a:lnSpc>
              <a:spcBef>
                <a:spcPct val="0"/>
              </a:spcBef>
              <a:buFontTx/>
              <a:buNone/>
              <a:defRPr/>
            </a:pPr>
            <a:r>
              <a:rPr lang="en-US" dirty="0">
                <a:solidFill>
                  <a:schemeClr val="bg1"/>
                </a:solidFill>
              </a:rPr>
              <a:t>Cardiac Imaging</a:t>
            </a:r>
            <a:endParaRPr lang="en-US" altLang="en-US" sz="2400" b="1" dirty="0">
              <a:solidFill>
                <a:schemeClr val="bg1"/>
              </a:solidFill>
              <a:latin typeface="+mn-lt"/>
            </a:endParaRPr>
          </a:p>
        </p:txBody>
      </p:sp>
      <p:graphicFrame>
        <p:nvGraphicFramePr>
          <p:cNvPr id="3" name="Table 2">
            <a:extLst>
              <a:ext uri="{FF2B5EF4-FFF2-40B4-BE49-F238E27FC236}">
                <a16:creationId xmlns:a16="http://schemas.microsoft.com/office/drawing/2014/main" id="{0862DEAC-347E-495C-9DAB-43B3EF8F1BD0}"/>
              </a:ext>
            </a:extLst>
          </p:cNvPr>
          <p:cNvGraphicFramePr>
            <a:graphicFrameLocks noGrp="1"/>
          </p:cNvGraphicFramePr>
          <p:nvPr/>
        </p:nvGraphicFramePr>
        <p:xfrm>
          <a:off x="457200" y="1066800"/>
          <a:ext cx="8229600" cy="4121151"/>
        </p:xfrm>
        <a:graphic>
          <a:graphicData uri="http://schemas.openxmlformats.org/drawingml/2006/table">
            <a:tbl>
              <a:tblPr/>
              <a:tblGrid>
                <a:gridCol w="952500">
                  <a:extLst>
                    <a:ext uri="{9D8B030D-6E8A-4147-A177-3AD203B41FA5}">
                      <a16:colId xmlns:a16="http://schemas.microsoft.com/office/drawing/2014/main" val="925116113"/>
                    </a:ext>
                  </a:extLst>
                </a:gridCol>
                <a:gridCol w="887413">
                  <a:extLst>
                    <a:ext uri="{9D8B030D-6E8A-4147-A177-3AD203B41FA5}">
                      <a16:colId xmlns:a16="http://schemas.microsoft.com/office/drawing/2014/main" val="1460321161"/>
                    </a:ext>
                  </a:extLst>
                </a:gridCol>
                <a:gridCol w="6389687">
                  <a:extLst>
                    <a:ext uri="{9D8B030D-6E8A-4147-A177-3AD203B41FA5}">
                      <a16:colId xmlns:a16="http://schemas.microsoft.com/office/drawing/2014/main" val="3923303401"/>
                    </a:ext>
                  </a:extLst>
                </a:gridCol>
              </a:tblGrid>
              <a:tr h="808038">
                <a:tc gridSpan="3">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Recommendations for Cardiac Imaging in Bradycardia or Conduction Disorders</a:t>
                      </a:r>
                      <a:endParaRPr kumimoji="0" lang="en-US" altLang="en-US" sz="1800" b="0"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473982024"/>
                  </a:ext>
                </a:extLst>
              </a:tr>
              <a:tr h="569913">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COR</a:t>
                      </a:r>
                      <a:endParaRPr kumimoji="0" lang="en-US" altLang="en-US" sz="1800" b="0"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LOE</a:t>
                      </a:r>
                      <a:endParaRPr kumimoji="0" lang="en-US" altLang="en-US" sz="1800" b="0"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Recommendation</a:t>
                      </a:r>
                      <a:endParaRPr kumimoji="0" lang="en-US" altLang="en-US" sz="1800" b="0"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009040821"/>
                  </a:ext>
                </a:extLst>
              </a:tr>
              <a:tr h="1371600">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I</a:t>
                      </a:r>
                      <a:endParaRPr kumimoji="0" lang="en-US" altLang="en-US" sz="1800" b="0"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FC284"/>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B-NR</a:t>
                      </a:r>
                      <a:endParaRPr kumimoji="0" lang="en-US" altLang="en-US" sz="1800" b="0"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59CD3"/>
                    </a:solidFill>
                  </a:tcPr>
                </a:tc>
                <a:tc>
                  <a:txBody>
                    <a:bodyPr/>
                    <a:lstStyle>
                      <a:lvl1pPr marL="222250" indent="7938">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In patients with newly identified LBBB, second-degree Mobitz type II atrioventricular block, high-grade atrioventricular block, or third-degree atrioventricular block with or without apparent structural heart disease or coronary artery disease, transthoracic echocardiography is recommended. </a:t>
                      </a:r>
                      <a:endParaRPr kumimoji="0" lang="en-US" altLang="en-US" sz="18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65387780"/>
                  </a:ext>
                </a:extLst>
              </a:tr>
              <a:tr h="1371600">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IIa</a:t>
                      </a:r>
                      <a:endParaRPr kumimoji="0" lang="en-US" altLang="en-US" sz="1800" b="0"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D54F"/>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B-NR</a:t>
                      </a:r>
                      <a:endParaRPr kumimoji="0" lang="en-US" altLang="en-US" sz="18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59CD3"/>
                    </a:solidFill>
                  </a:tcPr>
                </a:tc>
                <a:tc>
                  <a:txBody>
                    <a:bodyPr/>
                    <a:lstStyle>
                      <a:lvl1pPr marL="222250" indent="-22225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In selected patients presenting with bradycardia or conduction disorders other than LBBB, second-degree Mobitz type II atrioventricular block, high-grade atrioventricular block, or third-degree atrioventricular block, transthoracic echocardiography is reasonable if structural heart disease is suspected. </a:t>
                      </a:r>
                      <a:endParaRPr kumimoji="0" lang="en-US" altLang="en-US" sz="18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77513182"/>
                  </a:ext>
                </a:extLst>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a:extLst>
              <a:ext uri="{FF2B5EF4-FFF2-40B4-BE49-F238E27FC236}">
                <a16:creationId xmlns:a16="http://schemas.microsoft.com/office/drawing/2014/main" id="{3FE6CE56-A8B3-4E1F-9AC6-B758EC266C43}"/>
              </a:ext>
            </a:extLst>
          </p:cNvPr>
          <p:cNvSpPr>
            <a:spLocks noChangeArrowheads="1"/>
          </p:cNvSpPr>
          <p:nvPr/>
        </p:nvSpPr>
        <p:spPr bwMode="auto">
          <a:xfrm>
            <a:off x="0" y="381000"/>
            <a:ext cx="9144000" cy="502702"/>
          </a:xfrm>
          <a:prstGeom prst="rect">
            <a:avLst/>
          </a:prstGeom>
          <a:solidFill>
            <a:schemeClr val="accent2"/>
          </a:solidFill>
          <a:ln>
            <a:noFill/>
          </a:ln>
          <a:extLst/>
        </p:spPr>
        <p:txBody>
          <a:bodyPr>
            <a:spAutoFit/>
          </a:bodyPr>
          <a:lstStyle>
            <a:lvl1pPr eaLnBrk="0" hangingPunct="0">
              <a:spcBef>
                <a:spcPct val="20000"/>
              </a:spcBef>
              <a:buChar char="•"/>
              <a:defRPr sz="3200">
                <a:solidFill>
                  <a:schemeClr val="tx1"/>
                </a:solidFill>
                <a:latin typeface="Arial" pitchFamily="34" charset="0"/>
                <a:ea typeface="MS PGothic" pitchFamily="34" charset="-128"/>
                <a:cs typeface="Geneva" charset="0"/>
              </a:defRPr>
            </a:lvl1pPr>
            <a:lvl2pPr marL="742950" indent="-285750" eaLnBrk="0" hangingPunct="0">
              <a:spcBef>
                <a:spcPct val="20000"/>
              </a:spcBef>
              <a:buChar char="–"/>
              <a:defRPr sz="2800">
                <a:solidFill>
                  <a:schemeClr val="tx1"/>
                </a:solidFill>
                <a:latin typeface="Arial" pitchFamily="34" charset="0"/>
                <a:ea typeface="Geneva" charset="0"/>
                <a:cs typeface="Geneva" charset="0"/>
              </a:defRPr>
            </a:lvl2pPr>
            <a:lvl3pPr marL="1143000" indent="-228600" eaLnBrk="0" hangingPunct="0">
              <a:spcBef>
                <a:spcPct val="20000"/>
              </a:spcBef>
              <a:buChar char="•"/>
              <a:defRPr sz="2400">
                <a:solidFill>
                  <a:schemeClr val="tx1"/>
                </a:solidFill>
                <a:latin typeface="Arial" pitchFamily="34" charset="0"/>
                <a:ea typeface="Geneva" charset="0"/>
                <a:cs typeface="Geneva" charset="0"/>
              </a:defRPr>
            </a:lvl3pPr>
            <a:lvl4pPr marL="1600200" indent="-228600" eaLnBrk="0" hangingPunct="0">
              <a:spcBef>
                <a:spcPct val="20000"/>
              </a:spcBef>
              <a:buChar char="–"/>
              <a:defRPr sz="2000">
                <a:solidFill>
                  <a:schemeClr val="tx1"/>
                </a:solidFill>
                <a:latin typeface="Arial" pitchFamily="34" charset="0"/>
                <a:ea typeface="Geneva" charset="0"/>
                <a:cs typeface="Geneva" charset="0"/>
              </a:defRPr>
            </a:lvl4pPr>
            <a:lvl5pPr marL="2057400" indent="-228600" eaLnBrk="0" hangingPunct="0">
              <a:spcBef>
                <a:spcPct val="20000"/>
              </a:spcBef>
              <a:buChar char="»"/>
              <a:defRPr sz="2000">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9pPr>
          </a:lstStyle>
          <a:p>
            <a:pPr algn="ctr" eaLnBrk="1" hangingPunct="1">
              <a:lnSpc>
                <a:spcPct val="80000"/>
              </a:lnSpc>
              <a:spcBef>
                <a:spcPct val="0"/>
              </a:spcBef>
              <a:buFontTx/>
              <a:buNone/>
              <a:defRPr/>
            </a:pPr>
            <a:r>
              <a:rPr lang="en-US" dirty="0">
                <a:solidFill>
                  <a:schemeClr val="bg1"/>
                </a:solidFill>
              </a:rPr>
              <a:t>Cardiac Imaging (continued)</a:t>
            </a:r>
            <a:endParaRPr lang="en-US" altLang="en-US" sz="2400" b="1" dirty="0">
              <a:solidFill>
                <a:schemeClr val="bg1"/>
              </a:solidFill>
              <a:latin typeface="+mn-lt"/>
            </a:endParaRPr>
          </a:p>
        </p:txBody>
      </p:sp>
      <p:graphicFrame>
        <p:nvGraphicFramePr>
          <p:cNvPr id="3" name="Table 2">
            <a:extLst>
              <a:ext uri="{FF2B5EF4-FFF2-40B4-BE49-F238E27FC236}">
                <a16:creationId xmlns:a16="http://schemas.microsoft.com/office/drawing/2014/main" id="{0862DEAC-347E-495C-9DAB-43B3EF8F1BD0}"/>
              </a:ext>
            </a:extLst>
          </p:cNvPr>
          <p:cNvGraphicFramePr>
            <a:graphicFrameLocks noGrp="1"/>
          </p:cNvGraphicFramePr>
          <p:nvPr>
            <p:extLst>
              <p:ext uri="{D42A27DB-BD31-4B8C-83A1-F6EECF244321}">
                <p14:modId xmlns:p14="http://schemas.microsoft.com/office/powerpoint/2010/main" val="2941563254"/>
              </p:ext>
            </p:extLst>
          </p:nvPr>
        </p:nvGraphicFramePr>
        <p:xfrm>
          <a:off x="457200" y="1066800"/>
          <a:ext cx="8229600" cy="3975100"/>
        </p:xfrm>
        <a:graphic>
          <a:graphicData uri="http://schemas.openxmlformats.org/drawingml/2006/table">
            <a:tbl>
              <a:tblPr/>
              <a:tblGrid>
                <a:gridCol w="952500">
                  <a:extLst>
                    <a:ext uri="{9D8B030D-6E8A-4147-A177-3AD203B41FA5}">
                      <a16:colId xmlns:a16="http://schemas.microsoft.com/office/drawing/2014/main" val="925116113"/>
                    </a:ext>
                  </a:extLst>
                </a:gridCol>
                <a:gridCol w="887413">
                  <a:extLst>
                    <a:ext uri="{9D8B030D-6E8A-4147-A177-3AD203B41FA5}">
                      <a16:colId xmlns:a16="http://schemas.microsoft.com/office/drawing/2014/main" val="1460321161"/>
                    </a:ext>
                  </a:extLst>
                </a:gridCol>
                <a:gridCol w="6389687">
                  <a:extLst>
                    <a:ext uri="{9D8B030D-6E8A-4147-A177-3AD203B41FA5}">
                      <a16:colId xmlns:a16="http://schemas.microsoft.com/office/drawing/2014/main" val="3923303401"/>
                    </a:ext>
                  </a:extLst>
                </a:gridCol>
              </a:tblGrid>
              <a:tr h="808102">
                <a:tc gridSpan="3">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Recommendations for Cardiac Imaging in Bradycardia or Conduction Disorders</a:t>
                      </a:r>
                      <a:endParaRPr kumimoji="0" lang="en-US" altLang="en-US" sz="1800" b="0"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473982024"/>
                  </a:ext>
                </a:extLst>
              </a:tr>
              <a:tr h="569958">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COR</a:t>
                      </a:r>
                      <a:endParaRPr kumimoji="0" lang="en-US" altLang="en-US" sz="1800" b="0"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LOE</a:t>
                      </a:r>
                      <a:endParaRPr kumimoji="0" lang="en-US" altLang="en-US" sz="1800" b="0"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Recommendation</a:t>
                      </a:r>
                      <a:endParaRPr kumimoji="0" lang="en-US" altLang="en-US" sz="1800" b="0"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009040821"/>
                  </a:ext>
                </a:extLst>
              </a:tr>
              <a:tr h="1646051">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IIa</a:t>
                      </a:r>
                      <a:endParaRPr kumimoji="0" lang="en-US" altLang="en-US" sz="18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D54F"/>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C-LD</a:t>
                      </a:r>
                      <a:endParaRPr kumimoji="0" lang="en-US" altLang="en-US" sz="18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1C1E7"/>
                    </a:solidFill>
                  </a:tcPr>
                </a:tc>
                <a:tc>
                  <a:txBody>
                    <a:bodyPr/>
                    <a:lstStyle>
                      <a:lvl1pPr marL="222250" indent="-22225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In selected patients with bradycardia or bundle branch block, disease-specific advanced imaging (e.g., transesophageal echocardiography, computed tomography, cardiac magnetic resonance imaging [MRI], or nuclear imaging) is reasonable if structural heart disease is suspected yet not confirmed by other diagnostic modalities.</a:t>
                      </a:r>
                      <a:endParaRPr kumimoji="0" lang="en-US" altLang="en-US" sz="18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52494153"/>
                  </a:ext>
                </a:extLst>
              </a:tr>
              <a:tr h="950989">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III: No Benefit</a:t>
                      </a:r>
                      <a:endParaRPr kumimoji="0" lang="en-US" altLang="en-US" sz="18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15D4C"/>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B-NR</a:t>
                      </a:r>
                      <a:endParaRPr kumimoji="0" lang="en-US" altLang="en-US" sz="18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59CD3"/>
                    </a:solidFill>
                  </a:tcPr>
                </a:tc>
                <a:tc>
                  <a:txBody>
                    <a:bodyPr/>
                    <a:lstStyle>
                      <a:lvl1pPr marL="222250" indent="7938">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In the evaluation of patients with asymptomatic sinus bradycardia or first-degree atrioventricular block and no clinical evidence of structural heart disease, routine cardiac imaging is not indicated.</a:t>
                      </a:r>
                      <a:endParaRPr kumimoji="0" lang="en-US" altLang="en-US" sz="18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531025390"/>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6"/>
          <p:cNvSpPr>
            <a:spLocks noGrp="1" noChangeArrowheads="1"/>
          </p:cNvSpPr>
          <p:nvPr>
            <p:ph sz="half" idx="4294967295"/>
          </p:nvPr>
        </p:nvSpPr>
        <p:spPr>
          <a:xfrm>
            <a:off x="152400" y="228600"/>
            <a:ext cx="8839200" cy="609600"/>
          </a:xfrm>
        </p:spPr>
        <p:txBody>
          <a:bodyPr/>
          <a:lstStyle/>
          <a:p>
            <a:pPr algn="ctr" eaLnBrk="1" hangingPunct="1">
              <a:spcBef>
                <a:spcPct val="0"/>
              </a:spcBef>
              <a:buFontTx/>
              <a:buNone/>
            </a:pPr>
            <a:r>
              <a:rPr lang="en-US" altLang="en-US" sz="2800" b="1" u="sng">
                <a:solidFill>
                  <a:schemeClr val="accent2"/>
                </a:solidFill>
                <a:cs typeface="Geneva" pitchFamily="-65" charset="0"/>
              </a:rPr>
              <a:t>Bradycardia Guideline Writing Committee</a:t>
            </a:r>
          </a:p>
          <a:p>
            <a:pPr algn="ctr" eaLnBrk="1" hangingPunct="1">
              <a:spcBef>
                <a:spcPct val="0"/>
              </a:spcBef>
              <a:buFontTx/>
              <a:buNone/>
            </a:pPr>
            <a:endParaRPr lang="en-US" altLang="en-US" sz="2400" b="1" u="sng">
              <a:solidFill>
                <a:schemeClr val="accent2"/>
              </a:solidFill>
              <a:cs typeface="Geneva" pitchFamily="-65" charset="0"/>
            </a:endParaRPr>
          </a:p>
          <a:p>
            <a:pPr algn="ctr" eaLnBrk="1" hangingPunct="1">
              <a:spcBef>
                <a:spcPct val="0"/>
              </a:spcBef>
              <a:buFontTx/>
              <a:buNone/>
            </a:pPr>
            <a:endParaRPr lang="en-US" altLang="en-US" sz="2000">
              <a:cs typeface="Geneva" pitchFamily="-65" charset="0"/>
            </a:endParaRPr>
          </a:p>
          <a:p>
            <a:pPr algn="ctr" eaLnBrk="1" hangingPunct="1">
              <a:spcBef>
                <a:spcPct val="0"/>
              </a:spcBef>
              <a:buFontTx/>
              <a:buNone/>
            </a:pPr>
            <a:r>
              <a:rPr lang="en-US" altLang="en-US" sz="2000">
                <a:cs typeface="Geneva" pitchFamily="-65" charset="0"/>
              </a:rPr>
              <a:t>Fred M. Kusumoto, MD, FACC, FAHA, FHRS, </a:t>
            </a:r>
            <a:r>
              <a:rPr lang="en-US" altLang="en-US" sz="2000" i="1">
                <a:cs typeface="Geneva" pitchFamily="-65" charset="0"/>
              </a:rPr>
              <a:t>Chair</a:t>
            </a:r>
          </a:p>
          <a:p>
            <a:pPr algn="ctr" eaLnBrk="1" hangingPunct="1">
              <a:spcBef>
                <a:spcPct val="0"/>
              </a:spcBef>
              <a:buFontTx/>
              <a:buNone/>
            </a:pPr>
            <a:r>
              <a:rPr lang="en-US" altLang="en-US" sz="2000">
                <a:cs typeface="Geneva" pitchFamily="-65" charset="0"/>
              </a:rPr>
              <a:t>Mark H. Schoenfeld, MD, FACC, FAHA, FHRS, </a:t>
            </a:r>
            <a:r>
              <a:rPr lang="en-US" altLang="en-US" sz="2000" i="1">
                <a:cs typeface="Geneva" pitchFamily="-65" charset="0"/>
              </a:rPr>
              <a:t>Vice Chair</a:t>
            </a:r>
          </a:p>
          <a:p>
            <a:pPr eaLnBrk="1" hangingPunct="1">
              <a:buFontTx/>
              <a:buNone/>
            </a:pPr>
            <a:endParaRPr lang="en-US" altLang="en-US" sz="1800" baseline="30000">
              <a:cs typeface="Geneva" pitchFamily="-65" charset="0"/>
            </a:endParaRPr>
          </a:p>
        </p:txBody>
      </p:sp>
      <p:graphicFrame>
        <p:nvGraphicFramePr>
          <p:cNvPr id="3" name="Table 2">
            <a:extLst>
              <a:ext uri="{FF2B5EF4-FFF2-40B4-BE49-F238E27FC236}">
                <a16:creationId xmlns:a16="http://schemas.microsoft.com/office/drawing/2014/main" id="{C8E30831-8933-4E0D-A29F-FB274CB86137}"/>
              </a:ext>
            </a:extLst>
          </p:cNvPr>
          <p:cNvGraphicFramePr>
            <a:graphicFrameLocks noGrp="1"/>
          </p:cNvGraphicFramePr>
          <p:nvPr>
            <p:extLst>
              <p:ext uri="{D42A27DB-BD31-4B8C-83A1-F6EECF244321}">
                <p14:modId xmlns:p14="http://schemas.microsoft.com/office/powerpoint/2010/main" val="2274742188"/>
              </p:ext>
            </p:extLst>
          </p:nvPr>
        </p:nvGraphicFramePr>
        <p:xfrm>
          <a:off x="160338" y="2057400"/>
          <a:ext cx="6583362" cy="2921000"/>
        </p:xfrm>
        <a:graphic>
          <a:graphicData uri="http://schemas.openxmlformats.org/drawingml/2006/table">
            <a:tbl>
              <a:tblPr/>
              <a:tblGrid>
                <a:gridCol w="6583362">
                  <a:extLst>
                    <a:ext uri="{9D8B030D-6E8A-4147-A177-3AD203B41FA5}">
                      <a16:colId xmlns:a16="http://schemas.microsoft.com/office/drawing/2014/main" val="1909502006"/>
                    </a:ext>
                  </a:extLst>
                </a:gridCol>
              </a:tblGrid>
              <a:tr h="365125">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altLang="en-US" sz="1600" b="0" i="0" u="none" strike="noStrike" cap="none" normalizeH="0" baseline="0" dirty="0" err="1">
                          <a:ln>
                            <a:noFill/>
                          </a:ln>
                          <a:solidFill>
                            <a:schemeClr val="tx1"/>
                          </a:solidFill>
                          <a:effectLst/>
                          <a:latin typeface="Calibri" panose="020F0502020204030204" pitchFamily="34" charset="0"/>
                          <a:ea typeface="MS PGothic" panose="020B0600070205080204" pitchFamily="34" charset="-128"/>
                          <a:cs typeface="Times New Roman" panose="02020603050405020304" pitchFamily="18" charset="0"/>
                        </a:rPr>
                        <a:t>Coletta</a:t>
                      </a:r>
                      <a:r>
                        <a:rPr kumimoji="0" lang="en-US" altLang="en-US" sz="16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cs typeface="Times New Roman" panose="02020603050405020304" pitchFamily="18" charset="0"/>
                        </a:rPr>
                        <a:t> Barrett, RN, FAHA†</a:t>
                      </a:r>
                    </a:p>
                  </a:txBody>
                  <a:tcPr marL="68580" marR="6858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2256421017"/>
                  </a:ext>
                </a:extLst>
              </a:tr>
              <a:tr h="365125">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cs typeface="Times New Roman" panose="02020603050405020304" pitchFamily="18" charset="0"/>
                        </a:rPr>
                        <a:t>James R. Edgerton, MD, FACC, FHRS‡</a:t>
                      </a:r>
                    </a:p>
                  </a:txBody>
                  <a:tcPr marL="68580" marR="6858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273027441"/>
                  </a:ext>
                </a:extLst>
              </a:tr>
              <a:tr h="365125">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Times New Roman" panose="02020603050405020304" pitchFamily="18" charset="0"/>
                        </a:rPr>
                        <a:t>Kenneth A. Ellenbogen, MD, FACC, FAHA, FHRS*†</a:t>
                      </a:r>
                    </a:p>
                  </a:txBody>
                  <a:tcPr marL="68580" marR="6858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2584690768"/>
                  </a:ext>
                </a:extLst>
              </a:tr>
              <a:tr h="365125">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Times New Roman" panose="02020603050405020304" pitchFamily="18" charset="0"/>
                        </a:rPr>
                        <a:t>Michael R. Gold, MD, PhD, FACC*§</a:t>
                      </a:r>
                    </a:p>
                  </a:txBody>
                  <a:tcPr marL="68580" marR="6858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981454186"/>
                  </a:ext>
                </a:extLst>
              </a:tr>
              <a:tr h="365125">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Times New Roman" panose="02020603050405020304" pitchFamily="18" charset="0"/>
                        </a:rPr>
                        <a:t>Nora F. Goldschlager, MD, FACC, FAHA, FHRS†</a:t>
                      </a:r>
                    </a:p>
                  </a:txBody>
                  <a:tcPr marL="68580" marR="6858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2080913315"/>
                  </a:ext>
                </a:extLst>
              </a:tr>
              <a:tr h="365125">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it-IT" altLang="en-US" sz="1600" b="0"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Times New Roman" panose="02020603050405020304" pitchFamily="18" charset="0"/>
                        </a:rPr>
                        <a:t>Robert M. Hamilton, MD</a:t>
                      </a:r>
                      <a:r>
                        <a:rPr kumimoji="0" lang="en-US" altLang="en-US" sz="1600" b="0" i="0" u="none" strike="noStrike" cap="none" normalizeH="0" baseline="0">
                          <a:ln>
                            <a:noFill/>
                          </a:ln>
                          <a:solidFill>
                            <a:schemeClr val="tx1"/>
                          </a:solidFill>
                          <a:effectLst/>
                          <a:latin typeface="Arial" panose="020B0604020202020204" pitchFamily="34" charset="0"/>
                          <a:ea typeface="MS PGothic" panose="020B0600070205080204" pitchFamily="34" charset="-128"/>
                          <a:cs typeface="Times New Roman" panose="02020603050405020304" pitchFamily="18" charset="0"/>
                        </a:rPr>
                        <a:t>║</a:t>
                      </a:r>
                      <a:endParaRPr kumimoji="0" lang="en-US" altLang="en-US" sz="1600" b="0"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47116214"/>
                  </a:ext>
                </a:extLst>
              </a:tr>
              <a:tr h="365125">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de-DE" altLang="en-US" sz="1600" b="0"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Times New Roman" panose="02020603050405020304" pitchFamily="18" charset="0"/>
                        </a:rPr>
                        <a:t>José A. Joglar, MD, FACC, FAHA, FHRS</a:t>
                      </a:r>
                      <a:r>
                        <a:rPr kumimoji="0" lang="en-US" altLang="en-US" sz="1600" b="0" i="0" u="none" strike="noStrike" cap="none" normalizeH="0" baseline="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t>
                      </a:r>
                      <a:endParaRPr kumimoji="0" lang="en-US" altLang="en-US" sz="1600" b="0"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4014016479"/>
                  </a:ext>
                </a:extLst>
              </a:tr>
              <a:tr h="365125">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Robert J. Kim, MD†</a:t>
                      </a:r>
                    </a:p>
                  </a:txBody>
                  <a:tcPr marL="68580" marR="6858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855225050"/>
                  </a:ext>
                </a:extLst>
              </a:tr>
            </a:tbl>
          </a:graphicData>
        </a:graphic>
      </p:graphicFrame>
      <p:graphicFrame>
        <p:nvGraphicFramePr>
          <p:cNvPr id="5" name="Table 4">
            <a:extLst>
              <a:ext uri="{FF2B5EF4-FFF2-40B4-BE49-F238E27FC236}">
                <a16:creationId xmlns:a16="http://schemas.microsoft.com/office/drawing/2014/main" id="{55A2011C-1A47-47A5-85EB-0659FA86A255}"/>
              </a:ext>
            </a:extLst>
          </p:cNvPr>
          <p:cNvGraphicFramePr>
            <a:graphicFrameLocks noGrp="1"/>
          </p:cNvGraphicFramePr>
          <p:nvPr>
            <p:extLst>
              <p:ext uri="{D42A27DB-BD31-4B8C-83A1-F6EECF244321}">
                <p14:modId xmlns:p14="http://schemas.microsoft.com/office/powerpoint/2010/main" val="2464877894"/>
              </p:ext>
            </p:extLst>
          </p:nvPr>
        </p:nvGraphicFramePr>
        <p:xfrm>
          <a:off x="4343400" y="2057400"/>
          <a:ext cx="6583363" cy="3287712"/>
        </p:xfrm>
        <a:graphic>
          <a:graphicData uri="http://schemas.openxmlformats.org/drawingml/2006/table">
            <a:tbl>
              <a:tblPr/>
              <a:tblGrid>
                <a:gridCol w="6583363">
                  <a:extLst>
                    <a:ext uri="{9D8B030D-6E8A-4147-A177-3AD203B41FA5}">
                      <a16:colId xmlns:a16="http://schemas.microsoft.com/office/drawing/2014/main" val="2787728880"/>
                    </a:ext>
                  </a:extLst>
                </a:gridCol>
              </a:tblGrid>
              <a:tr h="365266">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Richard Lee, MD, MBA</a:t>
                      </a:r>
                      <a:r>
                        <a:rPr kumimoji="0" lang="en-US" altLang="en-US" sz="16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t>
                      </a:r>
                    </a:p>
                  </a:txBody>
                  <a:tcPr marL="68577" marR="68577"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3346965455"/>
                  </a:ext>
                </a:extLst>
              </a:tr>
              <a:tr h="365266">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de-DE" altLang="en-US" sz="1600" b="0" i="0" u="none" strike="noStrike" cap="none" normalizeH="0" baseline="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Joseph E. Marine, MD, MBA, FACC, FHRS</a:t>
                      </a:r>
                      <a:r>
                        <a:rPr kumimoji="0" lang="en-US" altLang="en-US" sz="1600" b="0" i="0" u="none" strike="noStrike" cap="none" normalizeH="0" baseline="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t>
                      </a:r>
                    </a:p>
                  </a:txBody>
                  <a:tcPr marL="68577" marR="68577"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4002093791"/>
                  </a:ext>
                </a:extLst>
              </a:tr>
              <a:tr h="365266">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Christopher J. McLeod, MB, ChB, PhD, FACC, FAHA, FHRS†</a:t>
                      </a:r>
                    </a:p>
                  </a:txBody>
                  <a:tcPr marL="68577" marR="68577"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3126978846"/>
                  </a:ext>
                </a:extLst>
              </a:tr>
              <a:tr h="365266">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Keith R. Oken, MD, FACC†</a:t>
                      </a:r>
                    </a:p>
                  </a:txBody>
                  <a:tcPr marL="68577" marR="68577"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2680940442"/>
                  </a:ext>
                </a:extLst>
              </a:tr>
              <a:tr h="365266">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it-IT" altLang="en-US" sz="1600" b="0" i="0" u="none" strike="noStrike" cap="none" normalizeH="0" baseline="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Kristen K. Patton, MD, FACC, FAHA, FHRS</a:t>
                      </a:r>
                      <a:r>
                        <a:rPr kumimoji="0" lang="en-US" altLang="en-US" sz="1600" b="0" i="0" u="none" strike="noStrike" cap="none" normalizeH="0" baseline="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t>
                      </a:r>
                    </a:p>
                  </a:txBody>
                  <a:tcPr marL="68577" marR="68577"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99060636"/>
                  </a:ext>
                </a:extLst>
              </a:tr>
              <a:tr h="365266">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pt-BR" altLang="en-US" sz="1600" b="0" i="0" u="none" strike="noStrike" cap="none" normalizeH="0" baseline="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Cara N. Pellegrini, MD, FHRS*</a:t>
                      </a:r>
                      <a:r>
                        <a:rPr kumimoji="0" lang="en-US" altLang="en-US" sz="1600" b="0" i="0" u="none" strike="noStrike" cap="none" normalizeH="0" baseline="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t>
                      </a:r>
                    </a:p>
                  </a:txBody>
                  <a:tcPr marL="68577" marR="68577"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2881971636"/>
                  </a:ext>
                </a:extLst>
              </a:tr>
              <a:tr h="365266">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Kimberly A. Selzman, MD, MPH, FACC, FHRS†</a:t>
                      </a:r>
                    </a:p>
                  </a:txBody>
                  <a:tcPr marL="68577" marR="68577"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2779809088"/>
                  </a:ext>
                </a:extLst>
              </a:tr>
              <a:tr h="730850">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Annemarie Thompson, MD†</a:t>
                      </a:r>
                    </a:p>
                    <a:p>
                      <a:pPr marL="0" marR="0" lvl="0" indent="0" algn="l" defTabSz="914400" rtl="0" eaLnBrk="1" fontAlgn="base" latinLnBrk="0" hangingPunct="1">
                        <a:lnSpc>
                          <a:spcPct val="15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Paul D. </a:t>
                      </a:r>
                      <a:r>
                        <a:rPr kumimoji="0" lang="en-US" altLang="en-US" sz="1600" b="0" i="0" u="none" strike="noStrike" cap="none" normalizeH="0" baseline="0" dirty="0" err="1">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Varosy</a:t>
                      </a:r>
                      <a:r>
                        <a:rPr kumimoji="0" lang="en-US" altLang="en-US" sz="16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MD, FACC, FAHA, FHRS††</a:t>
                      </a:r>
                    </a:p>
                  </a:txBody>
                  <a:tcPr marL="68577" marR="68577"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3298324943"/>
                  </a:ext>
                </a:extLst>
              </a:tr>
            </a:tbl>
          </a:graphicData>
        </a:graphic>
      </p:graphicFrame>
      <p:sp>
        <p:nvSpPr>
          <p:cNvPr id="17429" name="Rectangle 5"/>
          <p:cNvSpPr>
            <a:spLocks noChangeArrowheads="1"/>
          </p:cNvSpPr>
          <p:nvPr/>
        </p:nvSpPr>
        <p:spPr bwMode="auto">
          <a:xfrm>
            <a:off x="160338" y="5334000"/>
            <a:ext cx="8831262"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MS PGothic" pitchFamily="34" charset="-128"/>
                <a:cs typeface="Geneva" pitchFamily="-65" charset="0"/>
              </a:defRPr>
            </a:lvl1pPr>
            <a:lvl2pPr marL="742950" indent="-285750">
              <a:spcBef>
                <a:spcPct val="20000"/>
              </a:spcBef>
              <a:buChar char="–"/>
              <a:defRPr sz="2800">
                <a:solidFill>
                  <a:schemeClr val="tx1"/>
                </a:solidFill>
                <a:latin typeface="Arial" pitchFamily="34" charset="0"/>
                <a:ea typeface="Geneva" pitchFamily="-65" charset="0"/>
                <a:cs typeface="Geneva" pitchFamily="-65" charset="0"/>
              </a:defRPr>
            </a:lvl2pPr>
            <a:lvl3pPr marL="1143000" indent="-228600">
              <a:spcBef>
                <a:spcPct val="20000"/>
              </a:spcBef>
              <a:buChar char="•"/>
              <a:defRPr sz="2400">
                <a:solidFill>
                  <a:schemeClr val="tx1"/>
                </a:solidFill>
                <a:latin typeface="Arial" pitchFamily="34" charset="0"/>
                <a:ea typeface="Geneva" pitchFamily="-65" charset="0"/>
                <a:cs typeface="Geneva" pitchFamily="-65" charset="0"/>
              </a:defRPr>
            </a:lvl3pPr>
            <a:lvl4pPr marL="1600200" indent="-228600">
              <a:spcBef>
                <a:spcPct val="20000"/>
              </a:spcBef>
              <a:buChar char="–"/>
              <a:defRPr sz="2000">
                <a:solidFill>
                  <a:schemeClr val="tx1"/>
                </a:solidFill>
                <a:latin typeface="Arial" pitchFamily="34" charset="0"/>
                <a:ea typeface="Geneva" pitchFamily="-65" charset="0"/>
                <a:cs typeface="Geneva" pitchFamily="-65" charset="0"/>
              </a:defRPr>
            </a:lvl4pPr>
            <a:lvl5pPr marL="2057400" indent="-228600">
              <a:spcBef>
                <a:spcPct val="20000"/>
              </a:spcBef>
              <a:buChar char="»"/>
              <a:defRPr sz="2000">
                <a:solidFill>
                  <a:schemeClr val="tx1"/>
                </a:solidFill>
                <a:latin typeface="Arial" pitchFamily="34" charset="0"/>
                <a:ea typeface="Geneva" pitchFamily="-65" charset="0"/>
                <a:cs typeface="Geneva" pitchFamily="-65"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Geneva" pitchFamily="-65" charset="0"/>
                <a:cs typeface="Geneva" pitchFamily="-65"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Geneva" pitchFamily="-65" charset="0"/>
                <a:cs typeface="Geneva" pitchFamily="-65"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Geneva" pitchFamily="-65" charset="0"/>
                <a:cs typeface="Geneva" pitchFamily="-65"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Geneva" pitchFamily="-65" charset="0"/>
                <a:cs typeface="Geneva" pitchFamily="-65" charset="0"/>
              </a:defRPr>
            </a:lvl9pPr>
          </a:lstStyle>
          <a:p>
            <a:pPr>
              <a:spcBef>
                <a:spcPct val="0"/>
              </a:spcBef>
              <a:buFontTx/>
              <a:buNone/>
            </a:pPr>
            <a:r>
              <a:rPr lang="en-US" altLang="en-US" sz="1200" dirty="0">
                <a:latin typeface="Calibri" pitchFamily="34" charset="0"/>
                <a:cs typeface="Times New Roman" pitchFamily="18" charset="0"/>
              </a:rPr>
              <a:t>†ACC/AHA Representative. ‡STS Representative. §HRS Representative. </a:t>
            </a:r>
            <a:r>
              <a:rPr lang="en-US" altLang="en-US" sz="1200" dirty="0">
                <a:cs typeface="Times New Roman" pitchFamily="18" charset="0"/>
              </a:rPr>
              <a:t>║</a:t>
            </a:r>
            <a:r>
              <a:rPr lang="en-US" altLang="en-US" sz="1200" dirty="0">
                <a:latin typeface="Calibri" pitchFamily="34" charset="0"/>
                <a:cs typeface="Times New Roman" pitchFamily="18" charset="0"/>
              </a:rPr>
              <a:t>PACES Representative. ¶ACC/AHA Task Force on Clinical Practice Guidelines Liaison. #AATS Representative. **Dr. Pellegrini contributed to this article in her personal capacity. The views expressed are her own and do not necessarily represent the views of the U.S. Department of Veterans Affairs or the U.S. government. ††ACC/AHA Performance Measures Representative</a:t>
            </a:r>
            <a:endParaRPr lang="en-US" altLang="en-US" sz="1200" dirty="0">
              <a:cs typeface="Times New Roman"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a:extLst>
              <a:ext uri="{FF2B5EF4-FFF2-40B4-BE49-F238E27FC236}">
                <a16:creationId xmlns:a16="http://schemas.microsoft.com/office/drawing/2014/main" id="{E867D845-2D9F-4F2F-B3EA-A14807A6D7F0}"/>
              </a:ext>
            </a:extLst>
          </p:cNvPr>
          <p:cNvSpPr>
            <a:spLocks noChangeArrowheads="1"/>
          </p:cNvSpPr>
          <p:nvPr/>
        </p:nvSpPr>
        <p:spPr bwMode="auto">
          <a:xfrm>
            <a:off x="0" y="381000"/>
            <a:ext cx="9144000" cy="485775"/>
          </a:xfrm>
          <a:prstGeom prst="rect">
            <a:avLst/>
          </a:prstGeom>
          <a:solidFill>
            <a:schemeClr val="accent2"/>
          </a:solidFill>
          <a:ln>
            <a:noFill/>
          </a:ln>
          <a:extLst/>
        </p:spPr>
        <p:txBody>
          <a:bodyPr>
            <a:spAutoFit/>
          </a:bodyPr>
          <a:lstStyle>
            <a:lvl1pPr eaLnBrk="0" hangingPunct="0">
              <a:spcBef>
                <a:spcPct val="20000"/>
              </a:spcBef>
              <a:buChar char="•"/>
              <a:defRPr sz="3200">
                <a:solidFill>
                  <a:schemeClr val="tx1"/>
                </a:solidFill>
                <a:latin typeface="Arial" pitchFamily="34" charset="0"/>
                <a:ea typeface="MS PGothic" pitchFamily="34" charset="-128"/>
                <a:cs typeface="Geneva" charset="0"/>
              </a:defRPr>
            </a:lvl1pPr>
            <a:lvl2pPr marL="742950" indent="-285750" eaLnBrk="0" hangingPunct="0">
              <a:spcBef>
                <a:spcPct val="20000"/>
              </a:spcBef>
              <a:buChar char="–"/>
              <a:defRPr sz="2800">
                <a:solidFill>
                  <a:schemeClr val="tx1"/>
                </a:solidFill>
                <a:latin typeface="Arial" pitchFamily="34" charset="0"/>
                <a:ea typeface="Geneva" charset="0"/>
                <a:cs typeface="Geneva" charset="0"/>
              </a:defRPr>
            </a:lvl2pPr>
            <a:lvl3pPr marL="1143000" indent="-228600" eaLnBrk="0" hangingPunct="0">
              <a:spcBef>
                <a:spcPct val="20000"/>
              </a:spcBef>
              <a:buChar char="•"/>
              <a:defRPr sz="2400">
                <a:solidFill>
                  <a:schemeClr val="tx1"/>
                </a:solidFill>
                <a:latin typeface="Arial" pitchFamily="34" charset="0"/>
                <a:ea typeface="Geneva" charset="0"/>
                <a:cs typeface="Geneva" charset="0"/>
              </a:defRPr>
            </a:lvl3pPr>
            <a:lvl4pPr marL="1600200" indent="-228600" eaLnBrk="0" hangingPunct="0">
              <a:spcBef>
                <a:spcPct val="20000"/>
              </a:spcBef>
              <a:buChar char="–"/>
              <a:defRPr sz="2000">
                <a:solidFill>
                  <a:schemeClr val="tx1"/>
                </a:solidFill>
                <a:latin typeface="Arial" pitchFamily="34" charset="0"/>
                <a:ea typeface="Geneva" charset="0"/>
                <a:cs typeface="Geneva" charset="0"/>
              </a:defRPr>
            </a:lvl4pPr>
            <a:lvl5pPr marL="2057400" indent="-228600" eaLnBrk="0" hangingPunct="0">
              <a:spcBef>
                <a:spcPct val="20000"/>
              </a:spcBef>
              <a:buChar char="»"/>
              <a:defRPr sz="2000">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9pPr>
          </a:lstStyle>
          <a:p>
            <a:pPr algn="ctr" eaLnBrk="1" hangingPunct="1">
              <a:lnSpc>
                <a:spcPct val="80000"/>
              </a:lnSpc>
              <a:spcBef>
                <a:spcPct val="0"/>
              </a:spcBef>
              <a:buFontTx/>
              <a:buNone/>
              <a:defRPr/>
            </a:pPr>
            <a:r>
              <a:rPr lang="en-US" dirty="0">
                <a:solidFill>
                  <a:schemeClr val="bg1"/>
                </a:solidFill>
              </a:rPr>
              <a:t>Laboratory Testing</a:t>
            </a:r>
            <a:endParaRPr lang="en-US" altLang="en-US" sz="2400" b="1" dirty="0">
              <a:solidFill>
                <a:schemeClr val="bg1"/>
              </a:solidFill>
              <a:latin typeface="+mn-lt"/>
            </a:endParaRPr>
          </a:p>
        </p:txBody>
      </p:sp>
      <p:graphicFrame>
        <p:nvGraphicFramePr>
          <p:cNvPr id="3" name="Table 2">
            <a:extLst>
              <a:ext uri="{FF2B5EF4-FFF2-40B4-BE49-F238E27FC236}">
                <a16:creationId xmlns:a16="http://schemas.microsoft.com/office/drawing/2014/main" id="{1E3B75CE-7E8F-489B-805B-B14FB23CEC2A}"/>
              </a:ext>
            </a:extLst>
          </p:cNvPr>
          <p:cNvGraphicFramePr>
            <a:graphicFrameLocks noGrp="1"/>
          </p:cNvGraphicFramePr>
          <p:nvPr/>
        </p:nvGraphicFramePr>
        <p:xfrm>
          <a:off x="457200" y="1905000"/>
          <a:ext cx="8229600" cy="2895600"/>
        </p:xfrm>
        <a:graphic>
          <a:graphicData uri="http://schemas.openxmlformats.org/drawingml/2006/table">
            <a:tbl>
              <a:tblPr firstRow="1" firstCol="1" bandRow="1"/>
              <a:tblGrid>
                <a:gridCol w="952988">
                  <a:extLst>
                    <a:ext uri="{9D8B030D-6E8A-4147-A177-3AD203B41FA5}">
                      <a16:colId xmlns:a16="http://schemas.microsoft.com/office/drawing/2014/main" val="20000"/>
                    </a:ext>
                  </a:extLst>
                </a:gridCol>
                <a:gridCol w="887151">
                  <a:extLst>
                    <a:ext uri="{9D8B030D-6E8A-4147-A177-3AD203B41FA5}">
                      <a16:colId xmlns:a16="http://schemas.microsoft.com/office/drawing/2014/main" val="20001"/>
                    </a:ext>
                  </a:extLst>
                </a:gridCol>
                <a:gridCol w="6389461">
                  <a:extLst>
                    <a:ext uri="{9D8B030D-6E8A-4147-A177-3AD203B41FA5}">
                      <a16:colId xmlns:a16="http://schemas.microsoft.com/office/drawing/2014/main" val="20002"/>
                    </a:ext>
                  </a:extLst>
                </a:gridCol>
              </a:tblGrid>
              <a:tr h="967074">
                <a:tc gridSpan="3">
                  <a:txBody>
                    <a:bodyPr/>
                    <a:lstStyle/>
                    <a:p>
                      <a:r>
                        <a:rPr lang="en-US" sz="2000" b="1" kern="1200" dirty="0">
                          <a:solidFill>
                            <a:schemeClr val="tx1"/>
                          </a:solidFill>
                          <a:effectLst/>
                          <a:latin typeface="Calibri" panose="020F0502020204030204" pitchFamily="34" charset="0"/>
                          <a:ea typeface="+mn-ea"/>
                          <a:cs typeface="Calibri" panose="020F0502020204030204" pitchFamily="34" charset="0"/>
                        </a:rPr>
                        <a:t>Recommendation for Laboratory Testing in Patients With Documented or Suspected Bradycardia or Conduction Disorders</a:t>
                      </a:r>
                      <a:endParaRPr lang="en-US" sz="2000" kern="1200" dirty="0">
                        <a:solidFill>
                          <a:schemeClr val="tx1"/>
                        </a:solidFill>
                        <a:effectLst/>
                        <a:latin typeface="Calibri" panose="020F0502020204030204" pitchFamily="34" charset="0"/>
                        <a:ea typeface="+mn-ea"/>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97825">
                <a:tc>
                  <a:txBody>
                    <a:bodyPr/>
                    <a:lstStyle/>
                    <a:p>
                      <a:pPr marL="0" marR="0" algn="ctr">
                        <a:lnSpc>
                          <a:spcPct val="115000"/>
                        </a:lnSpc>
                        <a:spcBef>
                          <a:spcPts val="0"/>
                        </a:spcBef>
                        <a:spcAft>
                          <a:spcPts val="0"/>
                        </a:spcAft>
                      </a:pPr>
                      <a:r>
                        <a:rPr lang="en-US" sz="2000" b="1" dirty="0">
                          <a:effectLst/>
                          <a:latin typeface="Calibri" panose="020F0502020204030204" pitchFamily="34" charset="0"/>
                          <a:ea typeface="Times New Roman" panose="02020603050405020304" pitchFamily="18" charset="0"/>
                          <a:cs typeface="Calibri" panose="020F0502020204030204" pitchFamily="34" charset="0"/>
                        </a:rPr>
                        <a:t>COR</a:t>
                      </a:r>
                      <a:endParaRPr lang="en-US" sz="20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dirty="0">
                          <a:effectLst/>
                          <a:latin typeface="Calibri" panose="020F0502020204030204" pitchFamily="34" charset="0"/>
                          <a:ea typeface="Times New Roman" panose="02020603050405020304" pitchFamily="18" charset="0"/>
                          <a:cs typeface="Calibri" panose="020F0502020204030204" pitchFamily="34" charset="0"/>
                        </a:rPr>
                        <a:t>LOE</a:t>
                      </a:r>
                      <a:endParaRPr lang="en-US" sz="20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dirty="0">
                          <a:effectLst/>
                          <a:latin typeface="Calibri" panose="020F0502020204030204" pitchFamily="34" charset="0"/>
                          <a:ea typeface="Times New Roman" panose="02020603050405020304" pitchFamily="18" charset="0"/>
                          <a:cs typeface="Calibri" panose="020F0502020204030204" pitchFamily="34" charset="0"/>
                        </a:rPr>
                        <a:t>Recommendation</a:t>
                      </a:r>
                      <a:endParaRPr lang="en-US" sz="20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430701">
                <a:tc>
                  <a:txBody>
                    <a:bodyPr/>
                    <a:lstStyle/>
                    <a:p>
                      <a:pPr marL="0" marR="0" algn="ctr">
                        <a:lnSpc>
                          <a:spcPct val="115000"/>
                        </a:lnSpc>
                        <a:spcBef>
                          <a:spcPts val="0"/>
                        </a:spcBef>
                        <a:spcAft>
                          <a:spcPts val="0"/>
                        </a:spcAft>
                      </a:pPr>
                      <a:r>
                        <a:rPr lang="en-US" sz="2000" b="1" dirty="0">
                          <a:effectLst/>
                          <a:latin typeface="Calibri" panose="020F0502020204030204" pitchFamily="34" charset="0"/>
                          <a:ea typeface="Times New Roman" panose="02020603050405020304" pitchFamily="18" charset="0"/>
                          <a:cs typeface="Calibri" panose="020F0502020204030204" pitchFamily="34" charset="0"/>
                        </a:rPr>
                        <a:t>IIa</a:t>
                      </a:r>
                      <a:endParaRPr lang="en-US" sz="20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4F"/>
                    </a:solidFill>
                  </a:tcPr>
                </a:tc>
                <a:tc>
                  <a:txBody>
                    <a:bodyPr/>
                    <a:lstStyle/>
                    <a:p>
                      <a:pPr marL="0" marR="0" algn="ctr">
                        <a:lnSpc>
                          <a:spcPct val="115000"/>
                        </a:lnSpc>
                        <a:spcBef>
                          <a:spcPts val="0"/>
                        </a:spcBef>
                        <a:spcAft>
                          <a:spcPts val="0"/>
                        </a:spcAft>
                      </a:pPr>
                      <a:r>
                        <a:rPr lang="en-US" sz="2000" b="1" dirty="0">
                          <a:effectLst/>
                          <a:latin typeface="Calibri" panose="020F0502020204030204" pitchFamily="34" charset="0"/>
                          <a:ea typeface="Times New Roman" panose="02020603050405020304" pitchFamily="18" charset="0"/>
                          <a:cs typeface="Calibri" panose="020F0502020204030204" pitchFamily="34" charset="0"/>
                        </a:rPr>
                        <a:t>C-LD</a:t>
                      </a:r>
                      <a:endParaRPr lang="en-US" sz="20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1C1E7"/>
                    </a:solidFill>
                  </a:tcPr>
                </a:tc>
                <a:tc>
                  <a:txBody>
                    <a:bodyPr/>
                    <a:lstStyle/>
                    <a:p>
                      <a:pPr marL="12700" marR="0" indent="-12700" algn="just">
                        <a:lnSpc>
                          <a:spcPct val="100000"/>
                        </a:lnSpc>
                        <a:spcBef>
                          <a:spcPts val="0"/>
                        </a:spcBef>
                        <a:spcAft>
                          <a:spcPts val="0"/>
                        </a:spcAft>
                      </a:pPr>
                      <a:r>
                        <a:rPr lang="en-US" sz="2000" b="1" dirty="0">
                          <a:effectLst/>
                          <a:latin typeface="Calibri" panose="020F0502020204030204" pitchFamily="34" charset="0"/>
                          <a:ea typeface="Times New Roman" panose="02020603050405020304" pitchFamily="18" charset="0"/>
                          <a:cs typeface="Calibri" panose="020F0502020204030204" pitchFamily="34" charset="0"/>
                        </a:rPr>
                        <a:t>In patients with bradycardia, laboratory tests (e.g., thyroid function tests, Lyme titer, potassium, pH) based on clinical suspicion for a potential underlying cause are reasonable.</a:t>
                      </a:r>
                      <a:endParaRPr lang="en-US" sz="20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a:extLst>
              <a:ext uri="{FF2B5EF4-FFF2-40B4-BE49-F238E27FC236}">
                <a16:creationId xmlns:a16="http://schemas.microsoft.com/office/drawing/2014/main" id="{00DC18ED-4FBA-448D-ABFB-15D8F9C5CFC1}"/>
              </a:ext>
            </a:extLst>
          </p:cNvPr>
          <p:cNvSpPr>
            <a:spLocks noChangeArrowheads="1"/>
          </p:cNvSpPr>
          <p:nvPr/>
        </p:nvSpPr>
        <p:spPr bwMode="auto">
          <a:xfrm>
            <a:off x="0" y="381000"/>
            <a:ext cx="9144000" cy="485775"/>
          </a:xfrm>
          <a:prstGeom prst="rect">
            <a:avLst/>
          </a:prstGeom>
          <a:solidFill>
            <a:schemeClr val="accent2"/>
          </a:solidFill>
          <a:ln>
            <a:noFill/>
          </a:ln>
          <a:extLst/>
        </p:spPr>
        <p:txBody>
          <a:bodyPr>
            <a:spAutoFit/>
          </a:bodyPr>
          <a:lstStyle>
            <a:lvl1pPr eaLnBrk="0" hangingPunct="0">
              <a:spcBef>
                <a:spcPct val="20000"/>
              </a:spcBef>
              <a:buChar char="•"/>
              <a:defRPr sz="3200">
                <a:solidFill>
                  <a:schemeClr val="tx1"/>
                </a:solidFill>
                <a:latin typeface="Arial" pitchFamily="34" charset="0"/>
                <a:ea typeface="MS PGothic" pitchFamily="34" charset="-128"/>
                <a:cs typeface="Geneva" charset="0"/>
              </a:defRPr>
            </a:lvl1pPr>
            <a:lvl2pPr marL="742950" indent="-285750" eaLnBrk="0" hangingPunct="0">
              <a:spcBef>
                <a:spcPct val="20000"/>
              </a:spcBef>
              <a:buChar char="–"/>
              <a:defRPr sz="2800">
                <a:solidFill>
                  <a:schemeClr val="tx1"/>
                </a:solidFill>
                <a:latin typeface="Arial" pitchFamily="34" charset="0"/>
                <a:ea typeface="Geneva" charset="0"/>
                <a:cs typeface="Geneva" charset="0"/>
              </a:defRPr>
            </a:lvl2pPr>
            <a:lvl3pPr marL="1143000" indent="-228600" eaLnBrk="0" hangingPunct="0">
              <a:spcBef>
                <a:spcPct val="20000"/>
              </a:spcBef>
              <a:buChar char="•"/>
              <a:defRPr sz="2400">
                <a:solidFill>
                  <a:schemeClr val="tx1"/>
                </a:solidFill>
                <a:latin typeface="Arial" pitchFamily="34" charset="0"/>
                <a:ea typeface="Geneva" charset="0"/>
                <a:cs typeface="Geneva" charset="0"/>
              </a:defRPr>
            </a:lvl3pPr>
            <a:lvl4pPr marL="1600200" indent="-228600" eaLnBrk="0" hangingPunct="0">
              <a:spcBef>
                <a:spcPct val="20000"/>
              </a:spcBef>
              <a:buChar char="–"/>
              <a:defRPr sz="2000">
                <a:solidFill>
                  <a:schemeClr val="tx1"/>
                </a:solidFill>
                <a:latin typeface="Arial" pitchFamily="34" charset="0"/>
                <a:ea typeface="Geneva" charset="0"/>
                <a:cs typeface="Geneva" charset="0"/>
              </a:defRPr>
            </a:lvl4pPr>
            <a:lvl5pPr marL="2057400" indent="-228600" eaLnBrk="0" hangingPunct="0">
              <a:spcBef>
                <a:spcPct val="20000"/>
              </a:spcBef>
              <a:buChar char="»"/>
              <a:defRPr sz="2000">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9pPr>
          </a:lstStyle>
          <a:p>
            <a:pPr algn="ctr" eaLnBrk="1" hangingPunct="1">
              <a:lnSpc>
                <a:spcPct val="80000"/>
              </a:lnSpc>
              <a:spcBef>
                <a:spcPct val="0"/>
              </a:spcBef>
              <a:buFontTx/>
              <a:buNone/>
              <a:defRPr/>
            </a:pPr>
            <a:r>
              <a:rPr lang="en-US" dirty="0">
                <a:solidFill>
                  <a:schemeClr val="bg1"/>
                </a:solidFill>
              </a:rPr>
              <a:t>Genetic Testing</a:t>
            </a:r>
            <a:endParaRPr lang="en-US" altLang="en-US" sz="2400" b="1" dirty="0">
              <a:solidFill>
                <a:schemeClr val="bg1"/>
              </a:solidFill>
              <a:latin typeface="+mn-lt"/>
            </a:endParaRPr>
          </a:p>
        </p:txBody>
      </p:sp>
      <p:graphicFrame>
        <p:nvGraphicFramePr>
          <p:cNvPr id="3" name="Table 2">
            <a:extLst>
              <a:ext uri="{FF2B5EF4-FFF2-40B4-BE49-F238E27FC236}">
                <a16:creationId xmlns:a16="http://schemas.microsoft.com/office/drawing/2014/main" id="{044100A5-9958-4CC8-8178-A4B3B9F47B4A}"/>
              </a:ext>
            </a:extLst>
          </p:cNvPr>
          <p:cNvGraphicFramePr>
            <a:graphicFrameLocks noGrp="1"/>
          </p:cNvGraphicFramePr>
          <p:nvPr/>
        </p:nvGraphicFramePr>
        <p:xfrm>
          <a:off x="457200" y="1295400"/>
          <a:ext cx="8229600" cy="4673600"/>
        </p:xfrm>
        <a:graphic>
          <a:graphicData uri="http://schemas.openxmlformats.org/drawingml/2006/table">
            <a:tbl>
              <a:tblPr firstRow="1" firstCol="1" bandRow="1"/>
              <a:tblGrid>
                <a:gridCol w="952988">
                  <a:extLst>
                    <a:ext uri="{9D8B030D-6E8A-4147-A177-3AD203B41FA5}">
                      <a16:colId xmlns:a16="http://schemas.microsoft.com/office/drawing/2014/main" val="20000"/>
                    </a:ext>
                  </a:extLst>
                </a:gridCol>
                <a:gridCol w="887151">
                  <a:extLst>
                    <a:ext uri="{9D8B030D-6E8A-4147-A177-3AD203B41FA5}">
                      <a16:colId xmlns:a16="http://schemas.microsoft.com/office/drawing/2014/main" val="20001"/>
                    </a:ext>
                  </a:extLst>
                </a:gridCol>
                <a:gridCol w="6389461">
                  <a:extLst>
                    <a:ext uri="{9D8B030D-6E8A-4147-A177-3AD203B41FA5}">
                      <a16:colId xmlns:a16="http://schemas.microsoft.com/office/drawing/2014/main" val="20002"/>
                    </a:ext>
                  </a:extLst>
                </a:gridCol>
              </a:tblGrid>
              <a:tr h="748359">
                <a:tc gridSpan="3">
                  <a:txBody>
                    <a:bodyPr/>
                    <a:lstStyle/>
                    <a:p>
                      <a:r>
                        <a:rPr lang="en-US" sz="2000" b="1" kern="1200" dirty="0">
                          <a:solidFill>
                            <a:schemeClr val="tx1"/>
                          </a:solidFill>
                          <a:effectLst/>
                          <a:latin typeface="Calibri" panose="020F0502020204030204" pitchFamily="34" charset="0"/>
                          <a:ea typeface="+mn-ea"/>
                          <a:cs typeface="Calibri" panose="020F0502020204030204" pitchFamily="34" charset="0"/>
                        </a:rPr>
                        <a:t>Recommendations for Genetic Testing in Documented or Suspected Bradycardia or Conduction Disorders</a:t>
                      </a:r>
                      <a:endParaRPr lang="en-US" sz="2000" kern="1200" dirty="0">
                        <a:solidFill>
                          <a:schemeClr val="tx1"/>
                        </a:solidFill>
                        <a:effectLst/>
                        <a:latin typeface="Calibri" panose="020F0502020204030204" pitchFamily="34" charset="0"/>
                        <a:ea typeface="+mn-ea"/>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32857">
                <a:tc>
                  <a:txBody>
                    <a:bodyPr/>
                    <a:lstStyle/>
                    <a:p>
                      <a:pPr marL="0" marR="0" algn="ctr">
                        <a:lnSpc>
                          <a:spcPct val="115000"/>
                        </a:lnSpc>
                        <a:spcBef>
                          <a:spcPts val="0"/>
                        </a:spcBef>
                        <a:spcAft>
                          <a:spcPts val="0"/>
                        </a:spcAft>
                      </a:pPr>
                      <a:r>
                        <a:rPr lang="en-US" sz="2000" b="1" dirty="0">
                          <a:effectLst/>
                          <a:latin typeface="Calibri" panose="020F0502020204030204" pitchFamily="34" charset="0"/>
                          <a:ea typeface="Times New Roman" panose="02020603050405020304" pitchFamily="18" charset="0"/>
                          <a:cs typeface="Calibri" panose="020F0502020204030204" pitchFamily="34" charset="0"/>
                        </a:rPr>
                        <a:t>COR</a:t>
                      </a:r>
                      <a:endParaRPr lang="en-US" sz="20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dirty="0">
                          <a:effectLst/>
                          <a:latin typeface="Calibri" panose="020F0502020204030204" pitchFamily="34" charset="0"/>
                          <a:ea typeface="Times New Roman" panose="02020603050405020304" pitchFamily="18" charset="0"/>
                          <a:cs typeface="Calibri" panose="020F0502020204030204" pitchFamily="34" charset="0"/>
                        </a:rPr>
                        <a:t>LOE</a:t>
                      </a:r>
                      <a:endParaRPr lang="en-US" sz="20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dirty="0">
                          <a:effectLst/>
                          <a:latin typeface="Calibri" panose="020F0502020204030204" pitchFamily="34" charset="0"/>
                          <a:ea typeface="Times New Roman" panose="02020603050405020304" pitchFamily="18" charset="0"/>
                          <a:cs typeface="Calibri" panose="020F0502020204030204" pitchFamily="34" charset="0"/>
                        </a:rPr>
                        <a:t>Recommendation</a:t>
                      </a:r>
                      <a:endParaRPr lang="en-US" sz="20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646192">
                <a:tc>
                  <a:txBody>
                    <a:bodyPr/>
                    <a:lstStyle/>
                    <a:p>
                      <a:pPr marL="0" marR="0" algn="ctr">
                        <a:lnSpc>
                          <a:spcPct val="100000"/>
                        </a:lnSpc>
                        <a:spcBef>
                          <a:spcPts val="0"/>
                        </a:spcBef>
                        <a:spcAft>
                          <a:spcPts val="0"/>
                        </a:spcAft>
                      </a:pPr>
                      <a:r>
                        <a:rPr lang="en-US" sz="2000" b="1" dirty="0">
                          <a:effectLst/>
                          <a:latin typeface="Calibri" panose="020F0502020204030204" pitchFamily="34" charset="0"/>
                          <a:ea typeface="Times New Roman" panose="02020603050405020304" pitchFamily="18" charset="0"/>
                          <a:cs typeface="Calibri" panose="020F0502020204030204" pitchFamily="34" charset="0"/>
                        </a:rPr>
                        <a:t>I</a:t>
                      </a:r>
                      <a:endParaRPr lang="en-US" sz="20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FC284"/>
                    </a:solidFill>
                  </a:tcPr>
                </a:tc>
                <a:tc>
                  <a:txBody>
                    <a:bodyPr/>
                    <a:lstStyle/>
                    <a:p>
                      <a:pPr marL="0" marR="0" algn="ctr">
                        <a:lnSpc>
                          <a:spcPct val="100000"/>
                        </a:lnSpc>
                        <a:spcBef>
                          <a:spcPts val="0"/>
                        </a:spcBef>
                        <a:spcAft>
                          <a:spcPts val="0"/>
                        </a:spcAft>
                      </a:pPr>
                      <a:r>
                        <a:rPr lang="en-US" sz="2000" b="1" dirty="0">
                          <a:effectLst/>
                          <a:latin typeface="Calibri" panose="020F0502020204030204" pitchFamily="34" charset="0"/>
                          <a:ea typeface="Times New Roman" panose="02020603050405020304" pitchFamily="18" charset="0"/>
                          <a:cs typeface="Calibri" panose="020F0502020204030204" pitchFamily="34" charset="0"/>
                        </a:rPr>
                        <a:t>C-EO</a:t>
                      </a:r>
                      <a:endParaRPr lang="en-US" sz="20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1C1E7"/>
                    </a:solidFill>
                  </a:tcPr>
                </a:tc>
                <a:tc>
                  <a:txBody>
                    <a:bodyPr/>
                    <a:lstStyle/>
                    <a:p>
                      <a:pPr marL="0" marR="0" indent="0" algn="just">
                        <a:lnSpc>
                          <a:spcPct val="100000"/>
                        </a:lnSpc>
                        <a:spcBef>
                          <a:spcPts val="0"/>
                        </a:spcBef>
                        <a:spcAft>
                          <a:spcPts val="0"/>
                        </a:spcAft>
                      </a:pPr>
                      <a:r>
                        <a:rPr lang="en-US" sz="2000" b="1" dirty="0">
                          <a:effectLst/>
                          <a:latin typeface="Calibri" panose="020F0502020204030204" pitchFamily="34" charset="0"/>
                          <a:ea typeface="Times New Roman" panose="02020603050405020304" pitchFamily="18" charset="0"/>
                          <a:cs typeface="Calibri" panose="020F0502020204030204" pitchFamily="34" charset="0"/>
                        </a:rPr>
                        <a:t>In patients in whom a conduction disorder-causative mutation has been identified, genetic counseling and mutation-specific genetic testing of first-degree relatives is recommended to identify similarly affected individuals.</a:t>
                      </a:r>
                      <a:endParaRPr lang="en-US" sz="20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646192">
                <a:tc>
                  <a:txBody>
                    <a:bodyPr/>
                    <a:lstStyle/>
                    <a:p>
                      <a:pPr marL="0" marR="0" algn="ctr">
                        <a:lnSpc>
                          <a:spcPct val="100000"/>
                        </a:lnSpc>
                        <a:spcBef>
                          <a:spcPts val="0"/>
                        </a:spcBef>
                        <a:spcAft>
                          <a:spcPts val="0"/>
                        </a:spcAft>
                      </a:pPr>
                      <a:r>
                        <a:rPr lang="en-US" sz="2000" b="1" dirty="0">
                          <a:effectLst/>
                          <a:latin typeface="Calibri" panose="020F0502020204030204" pitchFamily="34" charset="0"/>
                          <a:ea typeface="Times New Roman" panose="02020603050405020304" pitchFamily="18" charset="0"/>
                          <a:cs typeface="Calibri" panose="020F0502020204030204" pitchFamily="34" charset="0"/>
                        </a:rPr>
                        <a:t>IIb</a:t>
                      </a:r>
                      <a:endParaRPr lang="en-US" sz="20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A74B"/>
                    </a:solidFill>
                  </a:tcPr>
                </a:tc>
                <a:tc>
                  <a:txBody>
                    <a:bodyPr/>
                    <a:lstStyle/>
                    <a:p>
                      <a:pPr marL="0" marR="0" algn="ctr">
                        <a:lnSpc>
                          <a:spcPct val="100000"/>
                        </a:lnSpc>
                        <a:spcBef>
                          <a:spcPts val="0"/>
                        </a:spcBef>
                        <a:spcAft>
                          <a:spcPts val="0"/>
                        </a:spcAft>
                      </a:pPr>
                      <a:r>
                        <a:rPr lang="en-US" sz="2000" b="1" dirty="0">
                          <a:effectLst/>
                          <a:latin typeface="Calibri" panose="020F0502020204030204" pitchFamily="34" charset="0"/>
                          <a:ea typeface="Times New Roman" panose="02020603050405020304" pitchFamily="18" charset="0"/>
                          <a:cs typeface="Calibri" panose="020F0502020204030204" pitchFamily="34" charset="0"/>
                        </a:rPr>
                        <a:t>C-EO</a:t>
                      </a:r>
                      <a:endParaRPr lang="en-US" sz="20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1C1E7"/>
                    </a:solidFill>
                  </a:tcPr>
                </a:tc>
                <a:tc>
                  <a:txBody>
                    <a:bodyPr/>
                    <a:lstStyle/>
                    <a:p>
                      <a:pPr marL="12700" marR="0" indent="-12700" algn="just">
                        <a:lnSpc>
                          <a:spcPct val="100000"/>
                        </a:lnSpc>
                        <a:spcBef>
                          <a:spcPts val="0"/>
                        </a:spcBef>
                        <a:spcAft>
                          <a:spcPts val="0"/>
                        </a:spcAft>
                      </a:pPr>
                      <a:r>
                        <a:rPr lang="en-US" sz="2000" b="1" dirty="0">
                          <a:effectLst/>
                          <a:latin typeface="Calibri" panose="020F0502020204030204" pitchFamily="34" charset="0"/>
                          <a:ea typeface="Times New Roman" panose="02020603050405020304" pitchFamily="18" charset="0"/>
                          <a:cs typeface="Calibri" panose="020F0502020204030204" pitchFamily="34" charset="0"/>
                        </a:rPr>
                        <a:t>In patients with inherited conduction disease, genetic counseling and targeted testing may be considered to facilitate cascade screening of relatives as part of the diagnostic evaluation.</a:t>
                      </a:r>
                      <a:endParaRPr lang="en-US" sz="20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a:extLst>
              <a:ext uri="{FF2B5EF4-FFF2-40B4-BE49-F238E27FC236}">
                <a16:creationId xmlns:a16="http://schemas.microsoft.com/office/drawing/2014/main" id="{84F01889-849D-4AE1-8EE2-78C369472889}"/>
              </a:ext>
            </a:extLst>
          </p:cNvPr>
          <p:cNvSpPr>
            <a:spLocks noChangeArrowheads="1"/>
          </p:cNvSpPr>
          <p:nvPr/>
        </p:nvSpPr>
        <p:spPr bwMode="auto">
          <a:xfrm>
            <a:off x="0" y="381000"/>
            <a:ext cx="9144000" cy="485775"/>
          </a:xfrm>
          <a:prstGeom prst="rect">
            <a:avLst/>
          </a:prstGeom>
          <a:solidFill>
            <a:schemeClr val="accent2"/>
          </a:solidFill>
          <a:ln>
            <a:noFill/>
          </a:ln>
          <a:extLst/>
        </p:spPr>
        <p:txBody>
          <a:bodyPr>
            <a:spAutoFit/>
          </a:bodyPr>
          <a:lstStyle>
            <a:lvl1pPr eaLnBrk="0" hangingPunct="0">
              <a:spcBef>
                <a:spcPct val="20000"/>
              </a:spcBef>
              <a:buChar char="•"/>
              <a:defRPr sz="3200">
                <a:solidFill>
                  <a:schemeClr val="tx1"/>
                </a:solidFill>
                <a:latin typeface="Arial" pitchFamily="34" charset="0"/>
                <a:ea typeface="MS PGothic" pitchFamily="34" charset="-128"/>
                <a:cs typeface="Geneva" charset="0"/>
              </a:defRPr>
            </a:lvl1pPr>
            <a:lvl2pPr marL="742950" indent="-285750" eaLnBrk="0" hangingPunct="0">
              <a:spcBef>
                <a:spcPct val="20000"/>
              </a:spcBef>
              <a:buChar char="–"/>
              <a:defRPr sz="2800">
                <a:solidFill>
                  <a:schemeClr val="tx1"/>
                </a:solidFill>
                <a:latin typeface="Arial" pitchFamily="34" charset="0"/>
                <a:ea typeface="Geneva" charset="0"/>
                <a:cs typeface="Geneva" charset="0"/>
              </a:defRPr>
            </a:lvl2pPr>
            <a:lvl3pPr marL="1143000" indent="-228600" eaLnBrk="0" hangingPunct="0">
              <a:spcBef>
                <a:spcPct val="20000"/>
              </a:spcBef>
              <a:buChar char="•"/>
              <a:defRPr sz="2400">
                <a:solidFill>
                  <a:schemeClr val="tx1"/>
                </a:solidFill>
                <a:latin typeface="Arial" pitchFamily="34" charset="0"/>
                <a:ea typeface="Geneva" charset="0"/>
                <a:cs typeface="Geneva" charset="0"/>
              </a:defRPr>
            </a:lvl3pPr>
            <a:lvl4pPr marL="1600200" indent="-228600" eaLnBrk="0" hangingPunct="0">
              <a:spcBef>
                <a:spcPct val="20000"/>
              </a:spcBef>
              <a:buChar char="–"/>
              <a:defRPr sz="2000">
                <a:solidFill>
                  <a:schemeClr val="tx1"/>
                </a:solidFill>
                <a:latin typeface="Arial" pitchFamily="34" charset="0"/>
                <a:ea typeface="Geneva" charset="0"/>
                <a:cs typeface="Geneva" charset="0"/>
              </a:defRPr>
            </a:lvl4pPr>
            <a:lvl5pPr marL="2057400" indent="-228600" eaLnBrk="0" hangingPunct="0">
              <a:spcBef>
                <a:spcPct val="20000"/>
              </a:spcBef>
              <a:buChar char="»"/>
              <a:defRPr sz="2000">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9pPr>
          </a:lstStyle>
          <a:p>
            <a:pPr algn="ctr" eaLnBrk="1" hangingPunct="1">
              <a:lnSpc>
                <a:spcPct val="80000"/>
              </a:lnSpc>
              <a:spcBef>
                <a:spcPct val="0"/>
              </a:spcBef>
              <a:buFontTx/>
              <a:buNone/>
              <a:defRPr/>
            </a:pPr>
            <a:r>
              <a:rPr lang="en-US" dirty="0">
                <a:solidFill>
                  <a:schemeClr val="bg1"/>
                </a:solidFill>
              </a:rPr>
              <a:t>Sleep Apnea Evaluation and Treatment</a:t>
            </a:r>
            <a:endParaRPr lang="en-US" altLang="en-US" sz="2400" b="1" dirty="0">
              <a:solidFill>
                <a:schemeClr val="bg1"/>
              </a:solidFill>
              <a:latin typeface="+mn-lt"/>
            </a:endParaRPr>
          </a:p>
        </p:txBody>
      </p:sp>
      <p:graphicFrame>
        <p:nvGraphicFramePr>
          <p:cNvPr id="3" name="Table 2">
            <a:extLst>
              <a:ext uri="{FF2B5EF4-FFF2-40B4-BE49-F238E27FC236}">
                <a16:creationId xmlns:a16="http://schemas.microsoft.com/office/drawing/2014/main" id="{4B1320E8-9C9F-4546-9054-572DAC833C6A}"/>
              </a:ext>
            </a:extLst>
          </p:cNvPr>
          <p:cNvGraphicFramePr>
            <a:graphicFrameLocks noGrp="1"/>
          </p:cNvGraphicFramePr>
          <p:nvPr/>
        </p:nvGraphicFramePr>
        <p:xfrm>
          <a:off x="457200" y="1066800"/>
          <a:ext cx="8229600" cy="4841987"/>
        </p:xfrm>
        <a:graphic>
          <a:graphicData uri="http://schemas.openxmlformats.org/drawingml/2006/table">
            <a:tbl>
              <a:tblPr firstRow="1" firstCol="1" bandRow="1"/>
              <a:tblGrid>
                <a:gridCol w="952988">
                  <a:extLst>
                    <a:ext uri="{9D8B030D-6E8A-4147-A177-3AD203B41FA5}">
                      <a16:colId xmlns:a16="http://schemas.microsoft.com/office/drawing/2014/main" val="20000"/>
                    </a:ext>
                  </a:extLst>
                </a:gridCol>
                <a:gridCol w="887151">
                  <a:extLst>
                    <a:ext uri="{9D8B030D-6E8A-4147-A177-3AD203B41FA5}">
                      <a16:colId xmlns:a16="http://schemas.microsoft.com/office/drawing/2014/main" val="20001"/>
                    </a:ext>
                  </a:extLst>
                </a:gridCol>
                <a:gridCol w="6389461">
                  <a:extLst>
                    <a:ext uri="{9D8B030D-6E8A-4147-A177-3AD203B41FA5}">
                      <a16:colId xmlns:a16="http://schemas.microsoft.com/office/drawing/2014/main" val="20002"/>
                    </a:ext>
                  </a:extLst>
                </a:gridCol>
              </a:tblGrid>
              <a:tr h="756680">
                <a:tc gridSpan="3">
                  <a:txBody>
                    <a:bodyPr/>
                    <a:lstStyle/>
                    <a:p>
                      <a:r>
                        <a:rPr lang="en-US" sz="1800" b="1" kern="1200" dirty="0">
                          <a:solidFill>
                            <a:schemeClr val="tx1"/>
                          </a:solidFill>
                          <a:effectLst/>
                          <a:latin typeface="Calibri" panose="020F0502020204030204" pitchFamily="34" charset="0"/>
                          <a:ea typeface="+mn-ea"/>
                          <a:cs typeface="Calibri" panose="020F0502020204030204" pitchFamily="34" charset="0"/>
                        </a:rPr>
                        <a:t>Recommendations for Sleep Apnea Evaluation and Treatment in Patients With Documented or Suspected Bradycardia or Conduction Disorders</a:t>
                      </a:r>
                      <a:endParaRPr lang="en-US" sz="1800" kern="1200" dirty="0">
                        <a:solidFill>
                          <a:schemeClr val="tx1"/>
                        </a:solidFill>
                        <a:effectLst/>
                        <a:latin typeface="Calibri" panose="020F0502020204030204" pitchFamily="34" charset="0"/>
                        <a:ea typeface="+mn-ea"/>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39895">
                <a:tc>
                  <a:txBody>
                    <a:bodyPr/>
                    <a:lstStyle/>
                    <a:p>
                      <a:pPr marL="0" marR="0" algn="ctr">
                        <a:lnSpc>
                          <a:spcPct val="115000"/>
                        </a:lnSpc>
                        <a:spcBef>
                          <a:spcPts val="0"/>
                        </a:spcBef>
                        <a:spcAft>
                          <a:spcPts val="0"/>
                        </a:spcAf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COR</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LOE</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Recommendation</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097168">
                <a:tc>
                  <a:txBody>
                    <a:bodyPr/>
                    <a:lstStyle/>
                    <a:p>
                      <a:pPr marL="0" marR="0" algn="ctr">
                        <a:lnSpc>
                          <a:spcPct val="150000"/>
                        </a:lnSpc>
                        <a:spcBef>
                          <a:spcPts val="0"/>
                        </a:spcBef>
                        <a:spcAft>
                          <a:spcPts val="0"/>
                        </a:spcAft>
                        <a:tabLst>
                          <a:tab pos="514350" algn="l"/>
                        </a:tabLs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I</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FC284"/>
                    </a:solidFill>
                  </a:tcPr>
                </a:tc>
                <a:tc>
                  <a:txBody>
                    <a:bodyPr/>
                    <a:lstStyle/>
                    <a:p>
                      <a:pPr marL="0" marR="0" algn="ctr">
                        <a:lnSpc>
                          <a:spcPct val="150000"/>
                        </a:lnSpc>
                        <a:spcBef>
                          <a:spcPts val="0"/>
                        </a:spcBef>
                        <a:spcAft>
                          <a:spcPts val="0"/>
                        </a:spcAf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B-NR</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49DD4"/>
                    </a:solidFill>
                  </a:tcPr>
                </a:tc>
                <a:tc>
                  <a:txBody>
                    <a:bodyPr/>
                    <a:lstStyle/>
                    <a:p>
                      <a:pPr marL="0" marR="0" indent="0" algn="l">
                        <a:lnSpc>
                          <a:spcPct val="100000"/>
                        </a:lnSpc>
                        <a:spcBef>
                          <a:spcPts val="0"/>
                        </a:spcBef>
                        <a:spcAft>
                          <a:spcPts val="600"/>
                        </a:spcAf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In patients with documented or suspected bradycardia or conduction disorder during sleep, screening for symptoms of sleep apnea syndrome is recommended with subsequent confirmatory testing directed by clinical suspicion. </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280029">
                <a:tc>
                  <a:txBody>
                    <a:bodyPr/>
                    <a:lstStyle/>
                    <a:p>
                      <a:pPr marL="0" marR="0" algn="ctr">
                        <a:lnSpc>
                          <a:spcPct val="150000"/>
                        </a:lnSpc>
                        <a:spcBef>
                          <a:spcPts val="0"/>
                        </a:spcBef>
                        <a:spcAft>
                          <a:spcPts val="0"/>
                        </a:spcAf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I</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FC284"/>
                    </a:solidFill>
                  </a:tcPr>
                </a:tc>
                <a:tc>
                  <a:txBody>
                    <a:bodyPr/>
                    <a:lstStyle/>
                    <a:p>
                      <a:pPr marL="0" marR="0" algn="ctr">
                        <a:lnSpc>
                          <a:spcPct val="150000"/>
                        </a:lnSpc>
                        <a:spcBef>
                          <a:spcPts val="0"/>
                        </a:spcBef>
                        <a:spcAft>
                          <a:spcPts val="0"/>
                        </a:spcAf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B-NR</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49DD4"/>
                    </a:solidFill>
                  </a:tcPr>
                </a:tc>
                <a:tc>
                  <a:txBody>
                    <a:bodyPr/>
                    <a:lstStyle/>
                    <a:p>
                      <a:pPr marL="0" marR="0" indent="0" algn="l">
                        <a:lnSpc>
                          <a:spcPct val="100000"/>
                        </a:lnSpc>
                        <a:spcBef>
                          <a:spcPts val="0"/>
                        </a:spcBef>
                        <a:spcAft>
                          <a:spcPts val="600"/>
                        </a:spcAf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In patients with sleep-related bradycardia or conduction disorder and documented obstructive sleep apnea, treatment directed specifically at the sleep apnea (e.g., continuous positive airway pressure and weight loss) is recommended. </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068103">
                <a:tc>
                  <a:txBody>
                    <a:bodyPr/>
                    <a:lstStyle/>
                    <a:p>
                      <a:pPr marL="0" marR="0" algn="ctr">
                        <a:lnSpc>
                          <a:spcPct val="150000"/>
                        </a:lnSpc>
                        <a:spcBef>
                          <a:spcPts val="0"/>
                        </a:spcBef>
                        <a:spcAft>
                          <a:spcPts val="0"/>
                        </a:spcAf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IIa</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4F"/>
                    </a:solidFill>
                  </a:tcPr>
                </a:tc>
                <a:tc>
                  <a:txBody>
                    <a:bodyPr/>
                    <a:lstStyle/>
                    <a:p>
                      <a:pPr marL="0" marR="0" algn="ctr">
                        <a:lnSpc>
                          <a:spcPct val="150000"/>
                        </a:lnSpc>
                        <a:spcBef>
                          <a:spcPts val="0"/>
                        </a:spcBef>
                        <a:spcAft>
                          <a:spcPts val="0"/>
                        </a:spcAf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B-NR</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49DD4"/>
                    </a:solidFill>
                  </a:tcPr>
                </a:tc>
                <a:tc>
                  <a:txBody>
                    <a:bodyPr/>
                    <a:lstStyle/>
                    <a:p>
                      <a:pPr marL="0" marR="0" indent="0" algn="l">
                        <a:lnSpc>
                          <a:spcPct val="100000"/>
                        </a:lnSpc>
                        <a:spcBef>
                          <a:spcPts val="0"/>
                        </a:spcBef>
                        <a:spcAft>
                          <a:spcPts val="600"/>
                        </a:spcAf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In patients who have previously received or are being considered for a PPM for bradycardia or conduction disorder, screening for sleep apnea syndrome is reasonable.</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ChangeArrowheads="1"/>
          </p:cNvSpPr>
          <p:nvPr/>
        </p:nvSpPr>
        <p:spPr bwMode="auto">
          <a:xfrm>
            <a:off x="990600" y="2498725"/>
            <a:ext cx="72390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MS PGothic" pitchFamily="34" charset="-128"/>
                <a:cs typeface="Geneva" pitchFamily="-65" charset="0"/>
              </a:defRPr>
            </a:lvl1pPr>
            <a:lvl2pPr marL="742950" indent="-285750">
              <a:spcBef>
                <a:spcPct val="20000"/>
              </a:spcBef>
              <a:buChar char="–"/>
              <a:defRPr sz="2800">
                <a:solidFill>
                  <a:schemeClr val="tx1"/>
                </a:solidFill>
                <a:latin typeface="Arial" pitchFamily="34" charset="0"/>
                <a:ea typeface="Geneva" pitchFamily="-65" charset="0"/>
                <a:cs typeface="Geneva" pitchFamily="-65" charset="0"/>
              </a:defRPr>
            </a:lvl2pPr>
            <a:lvl3pPr marL="1143000" indent="-228600">
              <a:spcBef>
                <a:spcPct val="20000"/>
              </a:spcBef>
              <a:buChar char="•"/>
              <a:defRPr sz="2400">
                <a:solidFill>
                  <a:schemeClr val="tx1"/>
                </a:solidFill>
                <a:latin typeface="Arial" pitchFamily="34" charset="0"/>
                <a:ea typeface="Geneva" pitchFamily="-65" charset="0"/>
                <a:cs typeface="Geneva" pitchFamily="-65" charset="0"/>
              </a:defRPr>
            </a:lvl3pPr>
            <a:lvl4pPr marL="1600200" indent="-228600">
              <a:spcBef>
                <a:spcPct val="20000"/>
              </a:spcBef>
              <a:buChar char="–"/>
              <a:defRPr sz="2000">
                <a:solidFill>
                  <a:schemeClr val="tx1"/>
                </a:solidFill>
                <a:latin typeface="Arial" pitchFamily="34" charset="0"/>
                <a:ea typeface="Geneva" pitchFamily="-65" charset="0"/>
                <a:cs typeface="Geneva" pitchFamily="-65" charset="0"/>
              </a:defRPr>
            </a:lvl4pPr>
            <a:lvl5pPr marL="2057400" indent="-228600">
              <a:spcBef>
                <a:spcPct val="20000"/>
              </a:spcBef>
              <a:buChar char="»"/>
              <a:defRPr sz="2000">
                <a:solidFill>
                  <a:schemeClr val="tx1"/>
                </a:solidFill>
                <a:latin typeface="Arial" pitchFamily="34" charset="0"/>
                <a:ea typeface="Geneva" pitchFamily="-65" charset="0"/>
                <a:cs typeface="Geneva" pitchFamily="-65"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Geneva" pitchFamily="-65" charset="0"/>
                <a:cs typeface="Geneva" pitchFamily="-65"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Geneva" pitchFamily="-65" charset="0"/>
                <a:cs typeface="Geneva" pitchFamily="-65"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Geneva" pitchFamily="-65" charset="0"/>
                <a:cs typeface="Geneva" pitchFamily="-65"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Geneva" pitchFamily="-65" charset="0"/>
                <a:cs typeface="Geneva" pitchFamily="-65" charset="0"/>
              </a:defRPr>
            </a:lvl9pPr>
          </a:lstStyle>
          <a:p>
            <a:pPr>
              <a:buFontTx/>
              <a:buNone/>
            </a:pPr>
            <a:r>
              <a:rPr lang="en-US" altLang="en-US" b="1"/>
              <a:t>Invasive Testing</a:t>
            </a:r>
          </a:p>
        </p:txBody>
      </p:sp>
      <p:sp>
        <p:nvSpPr>
          <p:cNvPr id="8195" name="Rectangle 3">
            <a:extLst>
              <a:ext uri="{FF2B5EF4-FFF2-40B4-BE49-F238E27FC236}">
                <a16:creationId xmlns:a16="http://schemas.microsoft.com/office/drawing/2014/main" id="{40DB7F31-4B64-423A-AE6A-0C88FAEEDD33}"/>
              </a:ext>
            </a:extLst>
          </p:cNvPr>
          <p:cNvSpPr>
            <a:spLocks noChangeArrowheads="1"/>
          </p:cNvSpPr>
          <p:nvPr/>
        </p:nvSpPr>
        <p:spPr bwMode="auto">
          <a:xfrm>
            <a:off x="0" y="371475"/>
            <a:ext cx="9144000" cy="387350"/>
          </a:xfrm>
          <a:prstGeom prst="rect">
            <a:avLst/>
          </a:prstGeom>
          <a:solidFill>
            <a:schemeClr val="accent2"/>
          </a:solidFill>
          <a:ln w="9525">
            <a:solidFill>
              <a:schemeClr val="accent2"/>
            </a:solidFill>
            <a:miter lim="800000"/>
            <a:headEnd/>
            <a:tailEnd/>
          </a:ln>
        </p:spPr>
        <p:txBody>
          <a:bodyPr>
            <a:spAutoFit/>
          </a:bodyPr>
          <a:lstStyle>
            <a:lvl1pPr eaLnBrk="0" hangingPunct="0">
              <a:spcBef>
                <a:spcPct val="20000"/>
              </a:spcBef>
              <a:buChar char="•"/>
              <a:defRPr sz="3200">
                <a:solidFill>
                  <a:schemeClr val="tx1"/>
                </a:solidFill>
                <a:latin typeface="Arial" pitchFamily="34" charset="0"/>
                <a:ea typeface="MS PGothic" pitchFamily="34" charset="-128"/>
                <a:cs typeface="Geneva" charset="0"/>
              </a:defRPr>
            </a:lvl1pPr>
            <a:lvl2pPr marL="742950" indent="-285750" eaLnBrk="0" hangingPunct="0">
              <a:spcBef>
                <a:spcPct val="20000"/>
              </a:spcBef>
              <a:buChar char="–"/>
              <a:defRPr sz="2800">
                <a:solidFill>
                  <a:schemeClr val="tx1"/>
                </a:solidFill>
                <a:latin typeface="Arial" pitchFamily="34" charset="0"/>
                <a:ea typeface="Geneva" charset="0"/>
                <a:cs typeface="Geneva" charset="0"/>
              </a:defRPr>
            </a:lvl2pPr>
            <a:lvl3pPr marL="1143000" indent="-228600" eaLnBrk="0" hangingPunct="0">
              <a:spcBef>
                <a:spcPct val="20000"/>
              </a:spcBef>
              <a:buChar char="•"/>
              <a:defRPr sz="2400">
                <a:solidFill>
                  <a:schemeClr val="tx1"/>
                </a:solidFill>
                <a:latin typeface="Arial" pitchFamily="34" charset="0"/>
                <a:ea typeface="Geneva" charset="0"/>
                <a:cs typeface="Geneva" charset="0"/>
              </a:defRPr>
            </a:lvl3pPr>
            <a:lvl4pPr marL="1600200" indent="-228600" eaLnBrk="0" hangingPunct="0">
              <a:spcBef>
                <a:spcPct val="20000"/>
              </a:spcBef>
              <a:buChar char="–"/>
              <a:defRPr sz="2000">
                <a:solidFill>
                  <a:schemeClr val="tx1"/>
                </a:solidFill>
                <a:latin typeface="Arial" pitchFamily="34" charset="0"/>
                <a:ea typeface="Geneva" charset="0"/>
                <a:cs typeface="Geneva" charset="0"/>
              </a:defRPr>
            </a:lvl4pPr>
            <a:lvl5pPr marL="2057400" indent="-228600" eaLnBrk="0" hangingPunct="0">
              <a:spcBef>
                <a:spcPct val="20000"/>
              </a:spcBef>
              <a:buChar char="»"/>
              <a:defRPr sz="2000">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9pPr>
          </a:lstStyle>
          <a:p>
            <a:pPr algn="ctr" eaLnBrk="1" hangingPunct="1">
              <a:lnSpc>
                <a:spcPct val="80000"/>
              </a:lnSpc>
              <a:spcBef>
                <a:spcPct val="0"/>
              </a:spcBef>
              <a:buFontTx/>
              <a:buNone/>
              <a:defRPr/>
            </a:pPr>
            <a:r>
              <a:rPr lang="en-US" altLang="en-US" sz="2400" b="1" dirty="0">
                <a:solidFill>
                  <a:schemeClr val="bg1"/>
                </a:solidFill>
                <a:latin typeface="+mn-lt"/>
              </a:rPr>
              <a:t>2018 Bradycardia Guideline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a:extLst>
              <a:ext uri="{FF2B5EF4-FFF2-40B4-BE49-F238E27FC236}">
                <a16:creationId xmlns:a16="http://schemas.microsoft.com/office/drawing/2014/main" id="{D22EFE72-ADDF-4C26-B248-0B00602F8249}"/>
              </a:ext>
            </a:extLst>
          </p:cNvPr>
          <p:cNvSpPr>
            <a:spLocks noChangeArrowheads="1"/>
          </p:cNvSpPr>
          <p:nvPr/>
        </p:nvSpPr>
        <p:spPr bwMode="auto">
          <a:xfrm>
            <a:off x="0" y="381000"/>
            <a:ext cx="9144000" cy="485775"/>
          </a:xfrm>
          <a:prstGeom prst="rect">
            <a:avLst/>
          </a:prstGeom>
          <a:solidFill>
            <a:schemeClr val="accent2"/>
          </a:solidFill>
          <a:ln>
            <a:noFill/>
          </a:ln>
          <a:extLst/>
        </p:spPr>
        <p:txBody>
          <a:bodyPr>
            <a:spAutoFit/>
          </a:bodyPr>
          <a:lstStyle>
            <a:lvl1pPr eaLnBrk="0" hangingPunct="0">
              <a:spcBef>
                <a:spcPct val="20000"/>
              </a:spcBef>
              <a:buChar char="•"/>
              <a:defRPr sz="3200">
                <a:solidFill>
                  <a:schemeClr val="tx1"/>
                </a:solidFill>
                <a:latin typeface="Arial" pitchFamily="34" charset="0"/>
                <a:ea typeface="MS PGothic" pitchFamily="34" charset="-128"/>
                <a:cs typeface="Geneva" charset="0"/>
              </a:defRPr>
            </a:lvl1pPr>
            <a:lvl2pPr marL="742950" indent="-285750" eaLnBrk="0" hangingPunct="0">
              <a:spcBef>
                <a:spcPct val="20000"/>
              </a:spcBef>
              <a:buChar char="–"/>
              <a:defRPr sz="2800">
                <a:solidFill>
                  <a:schemeClr val="tx1"/>
                </a:solidFill>
                <a:latin typeface="Arial" pitchFamily="34" charset="0"/>
                <a:ea typeface="Geneva" charset="0"/>
                <a:cs typeface="Geneva" charset="0"/>
              </a:defRPr>
            </a:lvl2pPr>
            <a:lvl3pPr marL="1143000" indent="-228600" eaLnBrk="0" hangingPunct="0">
              <a:spcBef>
                <a:spcPct val="20000"/>
              </a:spcBef>
              <a:buChar char="•"/>
              <a:defRPr sz="2400">
                <a:solidFill>
                  <a:schemeClr val="tx1"/>
                </a:solidFill>
                <a:latin typeface="Arial" pitchFamily="34" charset="0"/>
                <a:ea typeface="Geneva" charset="0"/>
                <a:cs typeface="Geneva" charset="0"/>
              </a:defRPr>
            </a:lvl3pPr>
            <a:lvl4pPr marL="1600200" indent="-228600" eaLnBrk="0" hangingPunct="0">
              <a:spcBef>
                <a:spcPct val="20000"/>
              </a:spcBef>
              <a:buChar char="–"/>
              <a:defRPr sz="2000">
                <a:solidFill>
                  <a:schemeClr val="tx1"/>
                </a:solidFill>
                <a:latin typeface="Arial" pitchFamily="34" charset="0"/>
                <a:ea typeface="Geneva" charset="0"/>
                <a:cs typeface="Geneva" charset="0"/>
              </a:defRPr>
            </a:lvl4pPr>
            <a:lvl5pPr marL="2057400" indent="-228600" eaLnBrk="0" hangingPunct="0">
              <a:spcBef>
                <a:spcPct val="20000"/>
              </a:spcBef>
              <a:buChar char="»"/>
              <a:defRPr sz="2000">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9pPr>
          </a:lstStyle>
          <a:p>
            <a:pPr algn="ctr" eaLnBrk="1" hangingPunct="1">
              <a:lnSpc>
                <a:spcPct val="80000"/>
              </a:lnSpc>
              <a:spcBef>
                <a:spcPct val="0"/>
              </a:spcBef>
              <a:buFontTx/>
              <a:buNone/>
              <a:defRPr/>
            </a:pPr>
            <a:r>
              <a:rPr lang="en-US" dirty="0">
                <a:solidFill>
                  <a:schemeClr val="bg1"/>
                </a:solidFill>
              </a:rPr>
              <a:t>Implantable Cardiac Monitor</a:t>
            </a:r>
            <a:endParaRPr lang="en-US" altLang="en-US" sz="2400" b="1" dirty="0">
              <a:solidFill>
                <a:schemeClr val="bg1"/>
              </a:solidFill>
              <a:latin typeface="+mn-lt"/>
            </a:endParaRPr>
          </a:p>
        </p:txBody>
      </p:sp>
      <p:graphicFrame>
        <p:nvGraphicFramePr>
          <p:cNvPr id="3" name="Table 2">
            <a:extLst>
              <a:ext uri="{FF2B5EF4-FFF2-40B4-BE49-F238E27FC236}">
                <a16:creationId xmlns:a16="http://schemas.microsoft.com/office/drawing/2014/main" id="{6F78F64C-7540-4C69-9A86-C9445497F3F3}"/>
              </a:ext>
            </a:extLst>
          </p:cNvPr>
          <p:cNvGraphicFramePr>
            <a:graphicFrameLocks noGrp="1"/>
          </p:cNvGraphicFramePr>
          <p:nvPr>
            <p:extLst>
              <p:ext uri="{D42A27DB-BD31-4B8C-83A1-F6EECF244321}">
                <p14:modId xmlns:p14="http://schemas.microsoft.com/office/powerpoint/2010/main" val="2263565780"/>
              </p:ext>
            </p:extLst>
          </p:nvPr>
        </p:nvGraphicFramePr>
        <p:xfrm>
          <a:off x="457200" y="1905000"/>
          <a:ext cx="8229600" cy="3200400"/>
        </p:xfrm>
        <a:graphic>
          <a:graphicData uri="http://schemas.openxmlformats.org/drawingml/2006/table">
            <a:tbl>
              <a:tblPr firstRow="1" firstCol="1" bandRow="1"/>
              <a:tblGrid>
                <a:gridCol w="952988">
                  <a:extLst>
                    <a:ext uri="{9D8B030D-6E8A-4147-A177-3AD203B41FA5}">
                      <a16:colId xmlns:a16="http://schemas.microsoft.com/office/drawing/2014/main" val="20000"/>
                    </a:ext>
                  </a:extLst>
                </a:gridCol>
                <a:gridCol w="887151">
                  <a:extLst>
                    <a:ext uri="{9D8B030D-6E8A-4147-A177-3AD203B41FA5}">
                      <a16:colId xmlns:a16="http://schemas.microsoft.com/office/drawing/2014/main" val="20001"/>
                    </a:ext>
                  </a:extLst>
                </a:gridCol>
                <a:gridCol w="6389461">
                  <a:extLst>
                    <a:ext uri="{9D8B030D-6E8A-4147-A177-3AD203B41FA5}">
                      <a16:colId xmlns:a16="http://schemas.microsoft.com/office/drawing/2014/main" val="20002"/>
                    </a:ext>
                  </a:extLst>
                </a:gridCol>
              </a:tblGrid>
              <a:tr h="838074">
                <a:tc gridSpan="3">
                  <a:txBody>
                    <a:bodyPr/>
                    <a:lstStyle/>
                    <a:p>
                      <a:r>
                        <a:rPr lang="en-US" sz="1800" b="1" kern="1200" dirty="0">
                          <a:solidFill>
                            <a:schemeClr val="tx1"/>
                          </a:solidFill>
                          <a:effectLst/>
                          <a:latin typeface="Calibri" panose="020F0502020204030204" pitchFamily="34" charset="0"/>
                          <a:ea typeface="+mn-ea"/>
                          <a:cs typeface="Calibri" panose="020F0502020204030204" pitchFamily="34" charset="0"/>
                        </a:rPr>
                        <a:t>Recommendation for Implantable Cardiac Monitor in Patients With Documented or Suspected Bradycardia or Conduction Disorders</a:t>
                      </a:r>
                      <a:endParaRPr lang="en-US" sz="1800" kern="1200" dirty="0">
                        <a:solidFill>
                          <a:schemeClr val="tx1"/>
                        </a:solidFill>
                        <a:effectLst/>
                        <a:latin typeface="Calibri" panose="020F0502020204030204" pitchFamily="34" charset="0"/>
                        <a:ea typeface="+mn-ea"/>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37049">
                <a:tc>
                  <a:txBody>
                    <a:bodyPr/>
                    <a:lstStyle/>
                    <a:p>
                      <a:pPr marL="0" marR="0" algn="ctr">
                        <a:lnSpc>
                          <a:spcPct val="115000"/>
                        </a:lnSpc>
                        <a:spcBef>
                          <a:spcPts val="0"/>
                        </a:spcBef>
                        <a:spcAft>
                          <a:spcPts val="0"/>
                        </a:spcAf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COR</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LOE</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Recommendation</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725277">
                <a:tc>
                  <a:txBody>
                    <a:bodyPr/>
                    <a:lstStyle/>
                    <a:p>
                      <a:pPr marL="0" marR="0" algn="ctr">
                        <a:lnSpc>
                          <a:spcPct val="100000"/>
                        </a:lnSpc>
                        <a:spcBef>
                          <a:spcPts val="0"/>
                        </a:spcBef>
                        <a:spcAft>
                          <a:spcPts val="0"/>
                        </a:spcAf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IIa</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4F"/>
                    </a:solidFill>
                  </a:tcPr>
                </a:tc>
                <a:tc>
                  <a:txBody>
                    <a:bodyPr/>
                    <a:lstStyle/>
                    <a:p>
                      <a:pPr marL="0" marR="0" algn="ctr">
                        <a:lnSpc>
                          <a:spcPct val="100000"/>
                        </a:lnSpc>
                        <a:spcBef>
                          <a:spcPts val="0"/>
                        </a:spcBef>
                        <a:spcAft>
                          <a:spcPts val="0"/>
                        </a:spcAf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C-LD</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1C1E7"/>
                    </a:solidFill>
                  </a:tcPr>
                </a:tc>
                <a:tc>
                  <a:txBody>
                    <a:bodyPr/>
                    <a:lstStyle/>
                    <a:p>
                      <a:pPr marL="12700" marR="0" indent="-12700" algn="l">
                        <a:lnSpc>
                          <a:spcPct val="100000"/>
                        </a:lnSpc>
                        <a:spcBef>
                          <a:spcPts val="0"/>
                        </a:spcBef>
                        <a:spcAft>
                          <a:spcPts val="0"/>
                        </a:spcAft>
                      </a:pPr>
                      <a:r>
                        <a:rPr lang="en-US" sz="1800" b="1" kern="1200" dirty="0">
                          <a:solidFill>
                            <a:schemeClr val="tx1"/>
                          </a:solidFill>
                          <a:effectLst/>
                          <a:latin typeface="Calibri" panose="020F0502020204030204" pitchFamily="34" charset="0"/>
                          <a:ea typeface="+mn-ea"/>
                          <a:cs typeface="Calibri" panose="020F0502020204030204" pitchFamily="34" charset="0"/>
                        </a:rPr>
                        <a:t>In patients with infrequent symptoms (&gt;30 days between symptoms) suspected to be caused by bradycardia, long-term ambulatory monitoring with an implantable cardiac monitor (ICM) is reasonable if initial noninvasive evaluation is nondiagnostic.</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a:extLst>
              <a:ext uri="{FF2B5EF4-FFF2-40B4-BE49-F238E27FC236}">
                <a16:creationId xmlns:a16="http://schemas.microsoft.com/office/drawing/2014/main" id="{E19B489A-5C17-42DC-9523-D5EF95B15144}"/>
              </a:ext>
            </a:extLst>
          </p:cNvPr>
          <p:cNvSpPr>
            <a:spLocks noChangeArrowheads="1"/>
          </p:cNvSpPr>
          <p:nvPr/>
        </p:nvSpPr>
        <p:spPr bwMode="auto">
          <a:xfrm>
            <a:off x="0" y="381000"/>
            <a:ext cx="9144000" cy="485775"/>
          </a:xfrm>
          <a:prstGeom prst="rect">
            <a:avLst/>
          </a:prstGeom>
          <a:solidFill>
            <a:schemeClr val="accent2"/>
          </a:solidFill>
          <a:ln>
            <a:noFill/>
          </a:ln>
          <a:extLst/>
        </p:spPr>
        <p:txBody>
          <a:bodyPr>
            <a:spAutoFit/>
          </a:bodyPr>
          <a:lstStyle>
            <a:lvl1pPr eaLnBrk="0" hangingPunct="0">
              <a:spcBef>
                <a:spcPct val="20000"/>
              </a:spcBef>
              <a:buChar char="•"/>
              <a:defRPr sz="3200">
                <a:solidFill>
                  <a:schemeClr val="tx1"/>
                </a:solidFill>
                <a:latin typeface="Arial" pitchFamily="34" charset="0"/>
                <a:ea typeface="MS PGothic" pitchFamily="34" charset="-128"/>
                <a:cs typeface="Geneva" charset="0"/>
              </a:defRPr>
            </a:lvl1pPr>
            <a:lvl2pPr marL="742950" indent="-285750" eaLnBrk="0" hangingPunct="0">
              <a:spcBef>
                <a:spcPct val="20000"/>
              </a:spcBef>
              <a:buChar char="–"/>
              <a:defRPr sz="2800">
                <a:solidFill>
                  <a:schemeClr val="tx1"/>
                </a:solidFill>
                <a:latin typeface="Arial" pitchFamily="34" charset="0"/>
                <a:ea typeface="Geneva" charset="0"/>
                <a:cs typeface="Geneva" charset="0"/>
              </a:defRPr>
            </a:lvl2pPr>
            <a:lvl3pPr marL="1143000" indent="-228600" eaLnBrk="0" hangingPunct="0">
              <a:spcBef>
                <a:spcPct val="20000"/>
              </a:spcBef>
              <a:buChar char="•"/>
              <a:defRPr sz="2400">
                <a:solidFill>
                  <a:schemeClr val="tx1"/>
                </a:solidFill>
                <a:latin typeface="Arial" pitchFamily="34" charset="0"/>
                <a:ea typeface="Geneva" charset="0"/>
                <a:cs typeface="Geneva" charset="0"/>
              </a:defRPr>
            </a:lvl3pPr>
            <a:lvl4pPr marL="1600200" indent="-228600" eaLnBrk="0" hangingPunct="0">
              <a:spcBef>
                <a:spcPct val="20000"/>
              </a:spcBef>
              <a:buChar char="–"/>
              <a:defRPr sz="2000">
                <a:solidFill>
                  <a:schemeClr val="tx1"/>
                </a:solidFill>
                <a:latin typeface="Arial" pitchFamily="34" charset="0"/>
                <a:ea typeface="Geneva" charset="0"/>
                <a:cs typeface="Geneva" charset="0"/>
              </a:defRPr>
            </a:lvl4pPr>
            <a:lvl5pPr marL="2057400" indent="-228600" eaLnBrk="0" hangingPunct="0">
              <a:spcBef>
                <a:spcPct val="20000"/>
              </a:spcBef>
              <a:buChar char="»"/>
              <a:defRPr sz="2000">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9pPr>
          </a:lstStyle>
          <a:p>
            <a:pPr algn="ctr" eaLnBrk="1" hangingPunct="1">
              <a:lnSpc>
                <a:spcPct val="80000"/>
              </a:lnSpc>
              <a:spcBef>
                <a:spcPct val="0"/>
              </a:spcBef>
              <a:buFontTx/>
              <a:buNone/>
              <a:defRPr/>
            </a:pPr>
            <a:r>
              <a:rPr lang="en-US" dirty="0">
                <a:solidFill>
                  <a:schemeClr val="bg1"/>
                </a:solidFill>
              </a:rPr>
              <a:t>Electrophysiology Study</a:t>
            </a:r>
            <a:endParaRPr lang="en-US" altLang="en-US" sz="2400" b="1" dirty="0">
              <a:solidFill>
                <a:schemeClr val="bg1"/>
              </a:solidFill>
              <a:latin typeface="+mn-lt"/>
            </a:endParaRPr>
          </a:p>
        </p:txBody>
      </p:sp>
      <p:graphicFrame>
        <p:nvGraphicFramePr>
          <p:cNvPr id="3" name="Table 2">
            <a:extLst>
              <a:ext uri="{FF2B5EF4-FFF2-40B4-BE49-F238E27FC236}">
                <a16:creationId xmlns:a16="http://schemas.microsoft.com/office/drawing/2014/main" id="{413B2E75-C15F-4A7B-9C4A-A20AAC4E1DC0}"/>
              </a:ext>
            </a:extLst>
          </p:cNvPr>
          <p:cNvGraphicFramePr>
            <a:graphicFrameLocks noGrp="1"/>
          </p:cNvGraphicFramePr>
          <p:nvPr>
            <p:extLst>
              <p:ext uri="{D42A27DB-BD31-4B8C-83A1-F6EECF244321}">
                <p14:modId xmlns:p14="http://schemas.microsoft.com/office/powerpoint/2010/main" val="4195088519"/>
              </p:ext>
            </p:extLst>
          </p:nvPr>
        </p:nvGraphicFramePr>
        <p:xfrm>
          <a:off x="457200" y="1905000"/>
          <a:ext cx="8229600" cy="3124200"/>
        </p:xfrm>
        <a:graphic>
          <a:graphicData uri="http://schemas.openxmlformats.org/drawingml/2006/table">
            <a:tbl>
              <a:tblPr/>
              <a:tblGrid>
                <a:gridCol w="952500">
                  <a:extLst>
                    <a:ext uri="{9D8B030D-6E8A-4147-A177-3AD203B41FA5}">
                      <a16:colId xmlns:a16="http://schemas.microsoft.com/office/drawing/2014/main" val="1216943572"/>
                    </a:ext>
                  </a:extLst>
                </a:gridCol>
                <a:gridCol w="887413">
                  <a:extLst>
                    <a:ext uri="{9D8B030D-6E8A-4147-A177-3AD203B41FA5}">
                      <a16:colId xmlns:a16="http://schemas.microsoft.com/office/drawing/2014/main" val="910884078"/>
                    </a:ext>
                  </a:extLst>
                </a:gridCol>
                <a:gridCol w="6389687">
                  <a:extLst>
                    <a:ext uri="{9D8B030D-6E8A-4147-A177-3AD203B41FA5}">
                      <a16:colId xmlns:a16="http://schemas.microsoft.com/office/drawing/2014/main" val="740150073"/>
                    </a:ext>
                  </a:extLst>
                </a:gridCol>
              </a:tblGrid>
              <a:tr h="762000">
                <a:tc gridSpan="3">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Recommendation for Electrophysiology Study in Patients With Documented or Suspected Bradycardia or Conduction Disorders</a:t>
                      </a:r>
                      <a:endParaRPr kumimoji="0" lang="en-US" altLang="en-US" sz="18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73953441"/>
                  </a:ext>
                </a:extLst>
              </a:tr>
              <a:tr h="644525">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COR</a:t>
                      </a:r>
                      <a:endParaRPr kumimoji="0" lang="en-US" altLang="en-US" sz="1800" b="0"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LOE</a:t>
                      </a:r>
                      <a:endParaRPr kumimoji="0" lang="en-US" altLang="en-US" sz="1800" b="0"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Recommendation</a:t>
                      </a:r>
                      <a:endParaRPr kumimoji="0" lang="en-US" altLang="en-US" sz="1800" b="0"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047231960"/>
                  </a:ext>
                </a:extLst>
              </a:tr>
              <a:tr h="1717675">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IIb</a:t>
                      </a:r>
                      <a:endParaRPr kumimoji="0" lang="en-US" altLang="en-US" sz="1800" b="0"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A74B"/>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C-LD</a:t>
                      </a:r>
                      <a:endParaRPr kumimoji="0" lang="en-US" altLang="en-US" sz="18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1C1E7"/>
                    </a:solidFill>
                  </a:tcPr>
                </a:tc>
                <a:tc>
                  <a:txBody>
                    <a:bodyPr/>
                    <a:lstStyle>
                      <a:lvl1pPr marL="242888" indent="-244475">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1588" marR="0" lvl="0" indent="-3175"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In patients with symptoms suspected to be attributable to bradycardia, an electrophysiology study (EPS) may be considered in selected patients for diagnosis of, and elucidation of bradycardia mechanism, if initial noninvasive evaluation is nondiagnostic. </a:t>
                      </a:r>
                      <a:endParaRPr kumimoji="0" lang="en-US" altLang="en-US" sz="18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21923141"/>
                  </a:ext>
                </a:extLst>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990600" y="2498725"/>
            <a:ext cx="7239000" cy="1077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MS PGothic" pitchFamily="34" charset="-128"/>
                <a:cs typeface="Geneva" pitchFamily="-65" charset="0"/>
              </a:defRPr>
            </a:lvl1pPr>
            <a:lvl2pPr marL="742950" indent="-285750">
              <a:spcBef>
                <a:spcPct val="20000"/>
              </a:spcBef>
              <a:buChar char="–"/>
              <a:defRPr sz="2800">
                <a:solidFill>
                  <a:schemeClr val="tx1"/>
                </a:solidFill>
                <a:latin typeface="Arial" pitchFamily="34" charset="0"/>
                <a:ea typeface="Geneva" pitchFamily="-65" charset="0"/>
                <a:cs typeface="Geneva" pitchFamily="-65" charset="0"/>
              </a:defRPr>
            </a:lvl2pPr>
            <a:lvl3pPr marL="1143000" indent="-228600">
              <a:spcBef>
                <a:spcPct val="20000"/>
              </a:spcBef>
              <a:buChar char="•"/>
              <a:defRPr sz="2400">
                <a:solidFill>
                  <a:schemeClr val="tx1"/>
                </a:solidFill>
                <a:latin typeface="Arial" pitchFamily="34" charset="0"/>
                <a:ea typeface="Geneva" pitchFamily="-65" charset="0"/>
                <a:cs typeface="Geneva" pitchFamily="-65" charset="0"/>
              </a:defRPr>
            </a:lvl3pPr>
            <a:lvl4pPr marL="1600200" indent="-228600">
              <a:spcBef>
                <a:spcPct val="20000"/>
              </a:spcBef>
              <a:buChar char="–"/>
              <a:defRPr sz="2000">
                <a:solidFill>
                  <a:schemeClr val="tx1"/>
                </a:solidFill>
                <a:latin typeface="Arial" pitchFamily="34" charset="0"/>
                <a:ea typeface="Geneva" pitchFamily="-65" charset="0"/>
                <a:cs typeface="Geneva" pitchFamily="-65" charset="0"/>
              </a:defRPr>
            </a:lvl4pPr>
            <a:lvl5pPr marL="2057400" indent="-228600">
              <a:spcBef>
                <a:spcPct val="20000"/>
              </a:spcBef>
              <a:buChar char="»"/>
              <a:defRPr sz="2000">
                <a:solidFill>
                  <a:schemeClr val="tx1"/>
                </a:solidFill>
                <a:latin typeface="Arial" pitchFamily="34" charset="0"/>
                <a:ea typeface="Geneva" pitchFamily="-65" charset="0"/>
                <a:cs typeface="Geneva" pitchFamily="-65"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Geneva" pitchFamily="-65" charset="0"/>
                <a:cs typeface="Geneva" pitchFamily="-65"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Geneva" pitchFamily="-65" charset="0"/>
                <a:cs typeface="Geneva" pitchFamily="-65"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Geneva" pitchFamily="-65" charset="0"/>
                <a:cs typeface="Geneva" pitchFamily="-65"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Geneva" pitchFamily="-65" charset="0"/>
                <a:cs typeface="Geneva" pitchFamily="-65" charset="0"/>
              </a:defRPr>
            </a:lvl9pPr>
          </a:lstStyle>
          <a:p>
            <a:pPr>
              <a:buFontTx/>
              <a:buNone/>
            </a:pPr>
            <a:r>
              <a:rPr lang="en-US" altLang="en-US" b="1"/>
              <a:t>Bradycardia Attributable to Sinus Node Dysfunction</a:t>
            </a:r>
          </a:p>
        </p:txBody>
      </p:sp>
      <p:sp>
        <p:nvSpPr>
          <p:cNvPr id="8195" name="Rectangle 3">
            <a:extLst>
              <a:ext uri="{FF2B5EF4-FFF2-40B4-BE49-F238E27FC236}">
                <a16:creationId xmlns:a16="http://schemas.microsoft.com/office/drawing/2014/main" id="{1BFC6F89-6008-4B1D-B1EA-0ABF62D948A1}"/>
              </a:ext>
            </a:extLst>
          </p:cNvPr>
          <p:cNvSpPr>
            <a:spLocks noChangeArrowheads="1"/>
          </p:cNvSpPr>
          <p:nvPr/>
        </p:nvSpPr>
        <p:spPr bwMode="auto">
          <a:xfrm>
            <a:off x="0" y="371475"/>
            <a:ext cx="9144000" cy="387350"/>
          </a:xfrm>
          <a:prstGeom prst="rect">
            <a:avLst/>
          </a:prstGeom>
          <a:solidFill>
            <a:schemeClr val="accent2"/>
          </a:solidFill>
          <a:ln w="9525">
            <a:solidFill>
              <a:schemeClr val="accent2"/>
            </a:solidFill>
            <a:miter lim="800000"/>
            <a:headEnd/>
            <a:tailEnd/>
          </a:ln>
        </p:spPr>
        <p:txBody>
          <a:bodyPr>
            <a:spAutoFit/>
          </a:bodyPr>
          <a:lstStyle>
            <a:lvl1pPr eaLnBrk="0" hangingPunct="0">
              <a:spcBef>
                <a:spcPct val="20000"/>
              </a:spcBef>
              <a:buChar char="•"/>
              <a:defRPr sz="3200">
                <a:solidFill>
                  <a:schemeClr val="tx1"/>
                </a:solidFill>
                <a:latin typeface="Arial" pitchFamily="34" charset="0"/>
                <a:ea typeface="MS PGothic" pitchFamily="34" charset="-128"/>
                <a:cs typeface="Geneva" charset="0"/>
              </a:defRPr>
            </a:lvl1pPr>
            <a:lvl2pPr marL="742950" indent="-285750" eaLnBrk="0" hangingPunct="0">
              <a:spcBef>
                <a:spcPct val="20000"/>
              </a:spcBef>
              <a:buChar char="–"/>
              <a:defRPr sz="2800">
                <a:solidFill>
                  <a:schemeClr val="tx1"/>
                </a:solidFill>
                <a:latin typeface="Arial" pitchFamily="34" charset="0"/>
                <a:ea typeface="Geneva" charset="0"/>
                <a:cs typeface="Geneva" charset="0"/>
              </a:defRPr>
            </a:lvl2pPr>
            <a:lvl3pPr marL="1143000" indent="-228600" eaLnBrk="0" hangingPunct="0">
              <a:spcBef>
                <a:spcPct val="20000"/>
              </a:spcBef>
              <a:buChar char="•"/>
              <a:defRPr sz="2400">
                <a:solidFill>
                  <a:schemeClr val="tx1"/>
                </a:solidFill>
                <a:latin typeface="Arial" pitchFamily="34" charset="0"/>
                <a:ea typeface="Geneva" charset="0"/>
                <a:cs typeface="Geneva" charset="0"/>
              </a:defRPr>
            </a:lvl3pPr>
            <a:lvl4pPr marL="1600200" indent="-228600" eaLnBrk="0" hangingPunct="0">
              <a:spcBef>
                <a:spcPct val="20000"/>
              </a:spcBef>
              <a:buChar char="–"/>
              <a:defRPr sz="2000">
                <a:solidFill>
                  <a:schemeClr val="tx1"/>
                </a:solidFill>
                <a:latin typeface="Arial" pitchFamily="34" charset="0"/>
                <a:ea typeface="Geneva" charset="0"/>
                <a:cs typeface="Geneva" charset="0"/>
              </a:defRPr>
            </a:lvl4pPr>
            <a:lvl5pPr marL="2057400" indent="-228600" eaLnBrk="0" hangingPunct="0">
              <a:spcBef>
                <a:spcPct val="20000"/>
              </a:spcBef>
              <a:buChar char="»"/>
              <a:defRPr sz="2000">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9pPr>
          </a:lstStyle>
          <a:p>
            <a:pPr algn="ctr" eaLnBrk="1" hangingPunct="1">
              <a:lnSpc>
                <a:spcPct val="80000"/>
              </a:lnSpc>
              <a:spcBef>
                <a:spcPct val="0"/>
              </a:spcBef>
              <a:buFontTx/>
              <a:buNone/>
              <a:defRPr/>
            </a:pPr>
            <a:r>
              <a:rPr lang="en-US" altLang="en-US" sz="2400" b="1" dirty="0">
                <a:solidFill>
                  <a:schemeClr val="bg1"/>
                </a:solidFill>
                <a:latin typeface="+mn-lt"/>
              </a:rPr>
              <a:t>2018 Bradycardia Guideline</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noChangeArrowheads="1"/>
          </p:cNvSpPr>
          <p:nvPr>
            <p:ph type="title"/>
          </p:nvPr>
        </p:nvSpPr>
        <p:spPr>
          <a:xfrm>
            <a:off x="457200" y="-26988"/>
            <a:ext cx="8229600" cy="1143001"/>
          </a:xfrm>
        </p:spPr>
        <p:txBody>
          <a:bodyPr/>
          <a:lstStyle/>
          <a:p>
            <a:r>
              <a:rPr lang="en-US" altLang="en-US" sz="3200" b="1">
                <a:cs typeface="Geneva" pitchFamily="-65" charset="0"/>
              </a:rPr>
              <a:t>Figure 4. Acute Bradycardia Algorithm</a:t>
            </a:r>
            <a:endParaRPr lang="en-US" altLang="en-US" sz="3200">
              <a:cs typeface="Geneva" pitchFamily="-65" charset="0"/>
            </a:endParaRPr>
          </a:p>
        </p:txBody>
      </p:sp>
      <p:pic>
        <p:nvPicPr>
          <p:cNvPr id="563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2500" y="838200"/>
            <a:ext cx="4330700" cy="5867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a:extLst>
              <a:ext uri="{FF2B5EF4-FFF2-40B4-BE49-F238E27FC236}">
                <a16:creationId xmlns:a16="http://schemas.microsoft.com/office/drawing/2014/main" id="{4DCE7F8B-AE49-4CFF-8D4A-DC66F7B4DAAA}"/>
              </a:ext>
            </a:extLst>
          </p:cNvPr>
          <p:cNvSpPr>
            <a:spLocks noChangeArrowheads="1"/>
          </p:cNvSpPr>
          <p:nvPr/>
        </p:nvSpPr>
        <p:spPr bwMode="auto">
          <a:xfrm>
            <a:off x="0" y="381000"/>
            <a:ext cx="9144000" cy="485775"/>
          </a:xfrm>
          <a:prstGeom prst="rect">
            <a:avLst/>
          </a:prstGeom>
          <a:solidFill>
            <a:schemeClr val="accent2"/>
          </a:solidFill>
          <a:ln>
            <a:noFill/>
          </a:ln>
          <a:extLst/>
        </p:spPr>
        <p:txBody>
          <a:bodyPr>
            <a:spAutoFit/>
          </a:bodyPr>
          <a:lstStyle>
            <a:lvl1pPr eaLnBrk="0" hangingPunct="0">
              <a:spcBef>
                <a:spcPct val="20000"/>
              </a:spcBef>
              <a:buChar char="•"/>
              <a:defRPr sz="3200">
                <a:solidFill>
                  <a:schemeClr val="tx1"/>
                </a:solidFill>
                <a:latin typeface="Arial" pitchFamily="34" charset="0"/>
                <a:ea typeface="MS PGothic" pitchFamily="34" charset="-128"/>
                <a:cs typeface="Geneva" charset="0"/>
              </a:defRPr>
            </a:lvl1pPr>
            <a:lvl2pPr marL="742950" indent="-285750" eaLnBrk="0" hangingPunct="0">
              <a:spcBef>
                <a:spcPct val="20000"/>
              </a:spcBef>
              <a:buChar char="–"/>
              <a:defRPr sz="2800">
                <a:solidFill>
                  <a:schemeClr val="tx1"/>
                </a:solidFill>
                <a:latin typeface="Arial" pitchFamily="34" charset="0"/>
                <a:ea typeface="Geneva" charset="0"/>
                <a:cs typeface="Geneva" charset="0"/>
              </a:defRPr>
            </a:lvl2pPr>
            <a:lvl3pPr marL="1143000" indent="-228600" eaLnBrk="0" hangingPunct="0">
              <a:spcBef>
                <a:spcPct val="20000"/>
              </a:spcBef>
              <a:buChar char="•"/>
              <a:defRPr sz="2400">
                <a:solidFill>
                  <a:schemeClr val="tx1"/>
                </a:solidFill>
                <a:latin typeface="Arial" pitchFamily="34" charset="0"/>
                <a:ea typeface="Geneva" charset="0"/>
                <a:cs typeface="Geneva" charset="0"/>
              </a:defRPr>
            </a:lvl3pPr>
            <a:lvl4pPr marL="1600200" indent="-228600" eaLnBrk="0" hangingPunct="0">
              <a:spcBef>
                <a:spcPct val="20000"/>
              </a:spcBef>
              <a:buChar char="–"/>
              <a:defRPr sz="2000">
                <a:solidFill>
                  <a:schemeClr val="tx1"/>
                </a:solidFill>
                <a:latin typeface="Arial" pitchFamily="34" charset="0"/>
                <a:ea typeface="Geneva" charset="0"/>
                <a:cs typeface="Geneva" charset="0"/>
              </a:defRPr>
            </a:lvl4pPr>
            <a:lvl5pPr marL="2057400" indent="-228600" eaLnBrk="0" hangingPunct="0">
              <a:spcBef>
                <a:spcPct val="20000"/>
              </a:spcBef>
              <a:buChar char="»"/>
              <a:defRPr sz="2000">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9pPr>
          </a:lstStyle>
          <a:p>
            <a:pPr algn="ctr" eaLnBrk="1" hangingPunct="1">
              <a:lnSpc>
                <a:spcPct val="80000"/>
              </a:lnSpc>
              <a:spcBef>
                <a:spcPct val="0"/>
              </a:spcBef>
              <a:buFontTx/>
              <a:buNone/>
              <a:defRPr/>
            </a:pPr>
            <a:r>
              <a:rPr lang="en-US" dirty="0">
                <a:solidFill>
                  <a:schemeClr val="bg1"/>
                </a:solidFill>
              </a:rPr>
              <a:t>Acute Management of Reversible Causes of SND</a:t>
            </a:r>
            <a:endParaRPr lang="en-US" altLang="en-US" sz="2400" b="1" dirty="0">
              <a:solidFill>
                <a:schemeClr val="bg1"/>
              </a:solidFill>
              <a:latin typeface="+mn-lt"/>
            </a:endParaRPr>
          </a:p>
        </p:txBody>
      </p:sp>
      <p:graphicFrame>
        <p:nvGraphicFramePr>
          <p:cNvPr id="3" name="Table 2">
            <a:extLst>
              <a:ext uri="{FF2B5EF4-FFF2-40B4-BE49-F238E27FC236}">
                <a16:creationId xmlns:a16="http://schemas.microsoft.com/office/drawing/2014/main" id="{0EFFAC5D-8DDA-4F62-AD2B-33BB4B848287}"/>
              </a:ext>
            </a:extLst>
          </p:cNvPr>
          <p:cNvGraphicFramePr>
            <a:graphicFrameLocks noGrp="1"/>
          </p:cNvGraphicFramePr>
          <p:nvPr/>
        </p:nvGraphicFramePr>
        <p:xfrm>
          <a:off x="457200" y="1905000"/>
          <a:ext cx="8229600" cy="2708275"/>
        </p:xfrm>
        <a:graphic>
          <a:graphicData uri="http://schemas.openxmlformats.org/drawingml/2006/table">
            <a:tbl>
              <a:tblPr firstRow="1" firstCol="1" bandRow="1"/>
              <a:tblGrid>
                <a:gridCol w="952988">
                  <a:extLst>
                    <a:ext uri="{9D8B030D-6E8A-4147-A177-3AD203B41FA5}">
                      <a16:colId xmlns:a16="http://schemas.microsoft.com/office/drawing/2014/main" val="20000"/>
                    </a:ext>
                  </a:extLst>
                </a:gridCol>
                <a:gridCol w="887151">
                  <a:extLst>
                    <a:ext uri="{9D8B030D-6E8A-4147-A177-3AD203B41FA5}">
                      <a16:colId xmlns:a16="http://schemas.microsoft.com/office/drawing/2014/main" val="20001"/>
                    </a:ext>
                  </a:extLst>
                </a:gridCol>
                <a:gridCol w="6389461">
                  <a:extLst>
                    <a:ext uri="{9D8B030D-6E8A-4147-A177-3AD203B41FA5}">
                      <a16:colId xmlns:a16="http://schemas.microsoft.com/office/drawing/2014/main" val="20002"/>
                    </a:ext>
                  </a:extLst>
                </a:gridCol>
              </a:tblGrid>
              <a:tr h="838336">
                <a:tc gridSpan="3">
                  <a:txBody>
                    <a:bodyPr/>
                    <a:lstStyle/>
                    <a:p>
                      <a:r>
                        <a:rPr lang="en-US" sz="1800" b="1" kern="1200" dirty="0">
                          <a:solidFill>
                            <a:schemeClr val="tx1"/>
                          </a:solidFill>
                          <a:effectLst/>
                          <a:latin typeface="Calibri" panose="020F0502020204030204" pitchFamily="34" charset="0"/>
                          <a:ea typeface="+mn-ea"/>
                          <a:cs typeface="Calibri" panose="020F0502020204030204" pitchFamily="34" charset="0"/>
                        </a:rPr>
                        <a:t>Recommendation for Acute Management of Reversible Causes for Bradycardia Attributable to SND</a:t>
                      </a:r>
                      <a:endParaRPr lang="en-US" sz="1800" kern="1200" dirty="0">
                        <a:solidFill>
                          <a:schemeClr val="tx1"/>
                        </a:solidFill>
                        <a:effectLst/>
                        <a:latin typeface="Calibri" panose="020F0502020204030204" pitchFamily="34" charset="0"/>
                        <a:ea typeface="+mn-ea"/>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000"/>
                  </a:ext>
                </a:extLst>
              </a:tr>
              <a:tr h="635298">
                <a:tc>
                  <a:txBody>
                    <a:bodyPr/>
                    <a:lstStyle/>
                    <a:p>
                      <a:pPr marL="0" marR="0" algn="ctr">
                        <a:lnSpc>
                          <a:spcPct val="115000"/>
                        </a:lnSpc>
                        <a:spcBef>
                          <a:spcPts val="0"/>
                        </a:spcBef>
                        <a:spcAft>
                          <a:spcPts val="0"/>
                        </a:spcAf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COR</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LOE</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Recommendation</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234641">
                <a:tc>
                  <a:txBody>
                    <a:bodyPr/>
                    <a:lstStyle/>
                    <a:p>
                      <a:pPr marL="0" marR="0" algn="ctr">
                        <a:lnSpc>
                          <a:spcPct val="100000"/>
                        </a:lnSpc>
                        <a:spcBef>
                          <a:spcPts val="0"/>
                        </a:spcBef>
                        <a:spcAft>
                          <a:spcPts val="0"/>
                        </a:spcAf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I</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FC284"/>
                    </a:solidFill>
                  </a:tcPr>
                </a:tc>
                <a:tc>
                  <a:txBody>
                    <a:bodyPr/>
                    <a:lstStyle/>
                    <a:p>
                      <a:pPr marL="0" marR="0" algn="ctr">
                        <a:lnSpc>
                          <a:spcPct val="100000"/>
                        </a:lnSpc>
                        <a:spcBef>
                          <a:spcPts val="0"/>
                        </a:spcBef>
                        <a:spcAft>
                          <a:spcPts val="0"/>
                        </a:spcAf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C-EO</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1C1E7"/>
                    </a:solidFill>
                  </a:tcPr>
                </a:tc>
                <a:tc>
                  <a:txBody>
                    <a:bodyPr/>
                    <a:lstStyle/>
                    <a:p>
                      <a:pPr marL="0" marR="0" indent="0" algn="just">
                        <a:lnSpc>
                          <a:spcPct val="100000"/>
                        </a:lnSpc>
                        <a:spcBef>
                          <a:spcPts val="0"/>
                        </a:spcBef>
                        <a:spcAft>
                          <a:spcPts val="0"/>
                        </a:spcAft>
                      </a:pPr>
                      <a:r>
                        <a:rPr lang="en-US" sz="1800" b="1" kern="1200" dirty="0">
                          <a:solidFill>
                            <a:schemeClr val="tx1"/>
                          </a:solidFill>
                          <a:effectLst/>
                          <a:latin typeface="Calibri" panose="020F0502020204030204" pitchFamily="34" charset="0"/>
                          <a:ea typeface="+mn-ea"/>
                          <a:cs typeface="Calibri" panose="020F0502020204030204" pitchFamily="34" charset="0"/>
                        </a:rPr>
                        <a:t>In symptomatic patients presenting with SND, evaluation and treatment of reversible causes is recommended.</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noChangeArrowheads="1"/>
          </p:cNvSpPr>
          <p:nvPr>
            <p:ph type="title"/>
          </p:nvPr>
        </p:nvSpPr>
        <p:spPr/>
        <p:txBody>
          <a:bodyPr/>
          <a:lstStyle/>
          <a:p>
            <a:r>
              <a:rPr lang="en-US" altLang="en-US" sz="3200" b="1">
                <a:cs typeface="Geneva" pitchFamily="-65" charset="0"/>
              </a:rPr>
              <a:t>Table 7. Common Potentially Reversible or Treatable Causes of SND</a:t>
            </a:r>
            <a:endParaRPr lang="en-US" altLang="en-US" sz="3200">
              <a:cs typeface="Geneva" pitchFamily="-65" charset="0"/>
            </a:endParaRPr>
          </a:p>
        </p:txBody>
      </p:sp>
      <p:graphicFrame>
        <p:nvGraphicFramePr>
          <p:cNvPr id="5" name="Table 4">
            <a:extLst>
              <a:ext uri="{FF2B5EF4-FFF2-40B4-BE49-F238E27FC236}">
                <a16:creationId xmlns:a16="http://schemas.microsoft.com/office/drawing/2014/main" id="{4BB5EE51-A8A7-4D6F-8958-0AB3F33A3F30}"/>
              </a:ext>
            </a:extLst>
          </p:cNvPr>
          <p:cNvGraphicFramePr>
            <a:graphicFrameLocks noGrp="1"/>
          </p:cNvGraphicFramePr>
          <p:nvPr>
            <p:extLst>
              <p:ext uri="{D42A27DB-BD31-4B8C-83A1-F6EECF244321}">
                <p14:modId xmlns:p14="http://schemas.microsoft.com/office/powerpoint/2010/main" val="4180255409"/>
              </p:ext>
            </p:extLst>
          </p:nvPr>
        </p:nvGraphicFramePr>
        <p:xfrm>
          <a:off x="1600200" y="1371600"/>
          <a:ext cx="6073775" cy="5173663"/>
        </p:xfrm>
        <a:graphic>
          <a:graphicData uri="http://schemas.openxmlformats.org/drawingml/2006/table">
            <a:tbl>
              <a:tblPr firstRow="1" firstCol="1" bandRow="1"/>
              <a:tblGrid>
                <a:gridCol w="6073775">
                  <a:extLst>
                    <a:ext uri="{9D8B030D-6E8A-4147-A177-3AD203B41FA5}">
                      <a16:colId xmlns:a16="http://schemas.microsoft.com/office/drawing/2014/main" val="20000"/>
                    </a:ext>
                  </a:extLst>
                </a:gridCol>
              </a:tblGrid>
              <a:tr h="239202">
                <a:tc>
                  <a:txBody>
                    <a:bodyPr/>
                    <a:lstStyle/>
                    <a:p>
                      <a:pPr marL="0" marR="0" algn="just">
                        <a:lnSpc>
                          <a:spcPct val="150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Acute myocardial ischemia or infarction</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960" marR="64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39202">
                <a:tc>
                  <a:txBody>
                    <a:bodyPr/>
                    <a:lstStyle/>
                    <a:p>
                      <a:pPr marL="0" marR="0" algn="just">
                        <a:lnSpc>
                          <a:spcPct val="150000"/>
                        </a:lnSpc>
                        <a:spcBef>
                          <a:spcPts val="0"/>
                        </a:spcBef>
                        <a:spcAft>
                          <a:spcPts val="0"/>
                        </a:spcAft>
                        <a:tabLst>
                          <a:tab pos="2903220" algn="r"/>
                        </a:tabLst>
                      </a:pPr>
                      <a:r>
                        <a:rPr lang="en-US" sz="1000" dirty="0">
                          <a:effectLst/>
                          <a:latin typeface="Calibri" panose="020F0502020204030204" pitchFamily="34" charset="0"/>
                          <a:ea typeface="Calibri" panose="020F0502020204030204" pitchFamily="34" charset="0"/>
                          <a:cs typeface="Times New Roman" panose="02020603050405020304" pitchFamily="18" charset="0"/>
                        </a:rPr>
                        <a:t>Athletic training</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960" marR="64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39202">
                <a:tc>
                  <a:txBody>
                    <a:bodyPr/>
                    <a:lstStyle/>
                    <a:p>
                      <a:pPr marL="0" marR="0" algn="just">
                        <a:lnSpc>
                          <a:spcPct val="150000"/>
                        </a:lnSpc>
                        <a:spcBef>
                          <a:spcPts val="0"/>
                        </a:spcBef>
                        <a:spcAft>
                          <a:spcPts val="0"/>
                        </a:spcAft>
                        <a:tabLst>
                          <a:tab pos="2903220" algn="r"/>
                        </a:tabLst>
                      </a:pPr>
                      <a:r>
                        <a:rPr lang="en-US" sz="1000" dirty="0">
                          <a:effectLst/>
                          <a:latin typeface="Calibri" panose="020F0502020204030204" pitchFamily="34" charset="0"/>
                          <a:ea typeface="Calibri" panose="020F0502020204030204" pitchFamily="34" charset="0"/>
                          <a:cs typeface="Times New Roman" panose="02020603050405020304" pitchFamily="18" charset="0"/>
                        </a:rPr>
                        <a:t>Atrial fibrillation</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960" marR="64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93276">
                <a:tc>
                  <a:txBody>
                    <a:bodyPr/>
                    <a:lstStyle/>
                    <a:p>
                      <a:pPr marL="0" marR="0" algn="just">
                        <a:lnSpc>
                          <a:spcPct val="150000"/>
                        </a:lnSpc>
                        <a:spcBef>
                          <a:spcPts val="0"/>
                        </a:spcBef>
                        <a:spcAft>
                          <a:spcPts val="0"/>
                        </a:spcAft>
                        <a:tabLst>
                          <a:tab pos="2903220" algn="r"/>
                        </a:tabLst>
                      </a:pPr>
                      <a:r>
                        <a:rPr lang="en-US" sz="1000" dirty="0">
                          <a:effectLst/>
                          <a:latin typeface="Calibri" panose="020F0502020204030204" pitchFamily="34" charset="0"/>
                          <a:ea typeface="Calibri" panose="020F0502020204030204" pitchFamily="34" charset="0"/>
                          <a:cs typeface="Times New Roman" panose="02020603050405020304" pitchFamily="18" charset="0"/>
                        </a:rPr>
                        <a:t>Cardiac surgery</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07000"/>
                        </a:lnSpc>
                        <a:spcBef>
                          <a:spcPts val="0"/>
                        </a:spcBef>
                        <a:spcAft>
                          <a:spcPts val="0"/>
                        </a:spcAft>
                        <a:buFont typeface="Symbol" panose="05050102010706020507" pitchFamily="18" charset="2"/>
                        <a:buChar char=""/>
                      </a:pPr>
                      <a:r>
                        <a:rPr lang="en-US" sz="1000" dirty="0">
                          <a:effectLst/>
                          <a:latin typeface="Calibri" panose="020F0502020204030204" pitchFamily="34" charset="0"/>
                          <a:ea typeface="Calibri" panose="020F0502020204030204" pitchFamily="34" charset="0"/>
                          <a:cs typeface="Times New Roman" panose="02020603050405020304" pitchFamily="18" charset="0"/>
                        </a:rPr>
                        <a:t>Valve replacement, maze procedure, coronary artery bypass graft</a:t>
                      </a:r>
                      <a:endParaRPr lang="en-US" sz="1100" dirty="0">
                        <a:effectLst/>
                        <a:latin typeface="Calibri" panose="020F0502020204030204" pitchFamily="34" charset="0"/>
                        <a:cs typeface="Times New Roman" panose="02020603050405020304" pitchFamily="18" charset="0"/>
                      </a:endParaRPr>
                    </a:p>
                  </a:txBody>
                  <a:tcPr marL="64960" marR="64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478404">
                <a:tc>
                  <a:txBody>
                    <a:bodyPr/>
                    <a:lstStyle/>
                    <a:p>
                      <a:pPr marL="0" marR="0" algn="just">
                        <a:lnSpc>
                          <a:spcPct val="150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Drugs or toxins*</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just">
                        <a:lnSpc>
                          <a:spcPct val="150000"/>
                        </a:lnSpc>
                        <a:spcBef>
                          <a:spcPts val="0"/>
                        </a:spcBef>
                        <a:spcAft>
                          <a:spcPts val="0"/>
                        </a:spcAft>
                        <a:buFont typeface="Symbol" panose="05050102010706020507" pitchFamily="18" charset="2"/>
                        <a:buChar char=""/>
                        <a:tabLst>
                          <a:tab pos="457200" algn="r"/>
                        </a:tabLst>
                      </a:pPr>
                      <a:r>
                        <a:rPr lang="en-US" sz="1000" dirty="0">
                          <a:effectLst/>
                          <a:latin typeface="Calibri" panose="020F0502020204030204" pitchFamily="34" charset="0"/>
                          <a:ea typeface="Calibri" panose="020F0502020204030204" pitchFamily="34" charset="0"/>
                          <a:cs typeface="Times New Roman" panose="02020603050405020304" pitchFamily="18" charset="0"/>
                        </a:rPr>
                        <a:t>Toluene, organophosphates, tetrodotoxin, cocaine</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960" marR="64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409833">
                <a:tc>
                  <a:txBody>
                    <a:bodyPr/>
                    <a:lstStyle/>
                    <a:p>
                      <a:pPr marL="0" marR="0" algn="just">
                        <a:lnSpc>
                          <a:spcPct val="150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Electrolyte abnormality</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07000"/>
                        </a:lnSpc>
                        <a:spcBef>
                          <a:spcPts val="0"/>
                        </a:spcBef>
                        <a:spcAft>
                          <a:spcPts val="0"/>
                        </a:spcAft>
                        <a:buFont typeface="Symbol" panose="05050102010706020507" pitchFamily="18" charset="2"/>
                        <a:buChar char=""/>
                      </a:pPr>
                      <a:r>
                        <a:rPr lang="en-US" sz="1000" dirty="0">
                          <a:effectLst/>
                          <a:latin typeface="Calibri" panose="020F0502020204030204" pitchFamily="34" charset="0"/>
                          <a:ea typeface="Calibri" panose="020F0502020204030204" pitchFamily="34" charset="0"/>
                          <a:cs typeface="Times New Roman" panose="02020603050405020304" pitchFamily="18" charset="0"/>
                        </a:rPr>
                        <a:t>Hyperkalemia, hypokalemia, hypoglycemia</a:t>
                      </a:r>
                      <a:endParaRPr lang="en-US" sz="1100" dirty="0">
                        <a:effectLst/>
                        <a:latin typeface="Calibri" panose="020F0502020204030204" pitchFamily="34" charset="0"/>
                        <a:cs typeface="Times New Roman" panose="02020603050405020304" pitchFamily="18" charset="0"/>
                      </a:endParaRPr>
                    </a:p>
                  </a:txBody>
                  <a:tcPr marL="64960" marR="64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39202">
                <a:tc>
                  <a:txBody>
                    <a:bodyPr/>
                    <a:lstStyle/>
                    <a:p>
                      <a:pPr marL="0" marR="0" algn="just">
                        <a:lnSpc>
                          <a:spcPct val="150000"/>
                        </a:lnSpc>
                        <a:spcBef>
                          <a:spcPts val="0"/>
                        </a:spcBef>
                        <a:spcAft>
                          <a:spcPts val="0"/>
                        </a:spcAft>
                        <a:tabLst>
                          <a:tab pos="2903220" algn="r"/>
                        </a:tabLst>
                      </a:pPr>
                      <a:r>
                        <a:rPr lang="en-US" sz="1000" dirty="0">
                          <a:effectLst/>
                          <a:latin typeface="Calibri" panose="020F0502020204030204" pitchFamily="34" charset="0"/>
                          <a:ea typeface="Calibri" panose="020F0502020204030204" pitchFamily="34" charset="0"/>
                          <a:cs typeface="Times New Roman" panose="02020603050405020304" pitchFamily="18" charset="0"/>
                        </a:rPr>
                        <a:t>Heart transplant</a:t>
                      </a: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000" dirty="0">
                          <a:effectLst/>
                          <a:latin typeface="Calibri" panose="020F0502020204030204" pitchFamily="34" charset="0"/>
                          <a:ea typeface="Calibri" panose="020F0502020204030204" pitchFamily="34" charset="0"/>
                          <a:cs typeface="Times New Roman" panose="02020603050405020304" pitchFamily="18" charset="0"/>
                        </a:rPr>
                        <a:t>: Acute rejection, chronic rejection, remodeling</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960" marR="64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239202">
                <a:tc>
                  <a:txBody>
                    <a:bodyPr/>
                    <a:lstStyle/>
                    <a:p>
                      <a:pPr marL="0" marR="0" algn="just">
                        <a:lnSpc>
                          <a:spcPct val="150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Hypervagotonia</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960" marR="64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409833">
                <a:tc>
                  <a:txBody>
                    <a:bodyPr/>
                    <a:lstStyle/>
                    <a:p>
                      <a:pPr marL="0" marR="0" algn="just">
                        <a:lnSpc>
                          <a:spcPct val="150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Hypothermia</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07000"/>
                        </a:lnSpc>
                        <a:spcBef>
                          <a:spcPts val="0"/>
                        </a:spcBef>
                        <a:spcAft>
                          <a:spcPts val="0"/>
                        </a:spcAft>
                        <a:buFont typeface="Symbol" panose="05050102010706020507" pitchFamily="18" charset="2"/>
                        <a:buChar char=""/>
                      </a:pPr>
                      <a:r>
                        <a:rPr lang="en-US" sz="1000" dirty="0">
                          <a:effectLst/>
                          <a:latin typeface="Calibri" panose="020F0502020204030204" pitchFamily="34" charset="0"/>
                          <a:ea typeface="Calibri" panose="020F0502020204030204" pitchFamily="34" charset="0"/>
                          <a:cs typeface="Times New Roman" panose="02020603050405020304" pitchFamily="18" charset="0"/>
                        </a:rPr>
                        <a:t>Therapeutic (post-cardiac arrest cooling) or environmental exposure</a:t>
                      </a:r>
                      <a:endParaRPr lang="en-US" sz="1100" dirty="0">
                        <a:effectLst/>
                        <a:latin typeface="Calibri" panose="020F0502020204030204" pitchFamily="34" charset="0"/>
                        <a:cs typeface="Times New Roman" panose="02020603050405020304" pitchFamily="18" charset="0"/>
                      </a:endParaRPr>
                    </a:p>
                  </a:txBody>
                  <a:tcPr marL="64960" marR="64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239202">
                <a:tc>
                  <a:txBody>
                    <a:bodyPr/>
                    <a:lstStyle/>
                    <a:p>
                      <a:pPr marL="0" marR="0" algn="just">
                        <a:lnSpc>
                          <a:spcPct val="150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Hypothyroidism</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960" marR="64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239202">
                <a:tc>
                  <a:txBody>
                    <a:bodyPr/>
                    <a:lstStyle/>
                    <a:p>
                      <a:pPr marL="0" marR="0" algn="just">
                        <a:lnSpc>
                          <a:spcPct val="150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Hypovolemic shock</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960" marR="64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409833">
                <a:tc>
                  <a:txBody>
                    <a:bodyPr/>
                    <a:lstStyle/>
                    <a:p>
                      <a:pPr marL="0" marR="0" algn="just">
                        <a:lnSpc>
                          <a:spcPct val="150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Hypoxemia, hypercarbia, acidosis</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07000"/>
                        </a:lnSpc>
                        <a:spcBef>
                          <a:spcPts val="0"/>
                        </a:spcBef>
                        <a:spcAft>
                          <a:spcPts val="0"/>
                        </a:spcAft>
                        <a:buFont typeface="Symbol" panose="05050102010706020507" pitchFamily="18" charset="2"/>
                        <a:buChar char=""/>
                      </a:pPr>
                      <a:r>
                        <a:rPr lang="en-US" sz="1000" dirty="0">
                          <a:effectLst/>
                          <a:latin typeface="Calibri" panose="020F0502020204030204" pitchFamily="34" charset="0"/>
                          <a:ea typeface="Calibri" panose="020F0502020204030204" pitchFamily="34" charset="0"/>
                          <a:cs typeface="Times New Roman" panose="02020603050405020304" pitchFamily="18" charset="0"/>
                        </a:rPr>
                        <a:t>Sleep apnea, respiratory insufficiency (suffocation, drowning, stroke, drug overdose)</a:t>
                      </a:r>
                      <a:endParaRPr lang="en-US" sz="1100" dirty="0">
                        <a:effectLst/>
                        <a:latin typeface="Calibri" panose="020F0502020204030204" pitchFamily="34" charset="0"/>
                        <a:cs typeface="Times New Roman" panose="02020603050405020304" pitchFamily="18" charset="0"/>
                      </a:endParaRPr>
                    </a:p>
                  </a:txBody>
                  <a:tcPr marL="64960" marR="64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717606">
                <a:tc>
                  <a:txBody>
                    <a:bodyPr/>
                    <a:lstStyle/>
                    <a:p>
                      <a:pPr marL="0" marR="0" algn="just">
                        <a:lnSpc>
                          <a:spcPct val="150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Infection</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just">
                        <a:lnSpc>
                          <a:spcPct val="150000"/>
                        </a:lnSpc>
                        <a:spcBef>
                          <a:spcPts val="0"/>
                        </a:spcBef>
                        <a:spcAft>
                          <a:spcPts val="0"/>
                        </a:spcAft>
                        <a:buFont typeface="Symbol" panose="05050102010706020507" pitchFamily="18" charset="2"/>
                        <a:buChar char=""/>
                      </a:pPr>
                      <a:r>
                        <a:rPr lang="en-US" sz="1000" dirty="0">
                          <a:effectLst/>
                          <a:latin typeface="Calibri" panose="020F0502020204030204" pitchFamily="34" charset="0"/>
                          <a:ea typeface="Calibri" panose="020F0502020204030204" pitchFamily="34" charset="0"/>
                          <a:cs typeface="Times New Roman" panose="02020603050405020304" pitchFamily="18" charset="0"/>
                        </a:rPr>
                        <a:t>Lyme disease, legionella, psittacosis, typhoid fever, typhus, listeria, malaria, leptospirosis, Dengue fever, viral hemorrhagic fevers, Guillain-Barre</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960" marR="64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580464">
                <a:tc>
                  <a:txBody>
                    <a:bodyPr/>
                    <a:lstStyle/>
                    <a:p>
                      <a:pPr marL="0" marR="0" algn="just">
                        <a:lnSpc>
                          <a:spcPct val="150000"/>
                        </a:lnSpc>
                        <a:spcBef>
                          <a:spcPts val="0"/>
                        </a:spcBef>
                        <a:spcAft>
                          <a:spcPts val="0"/>
                        </a:spcAft>
                        <a:tabLst>
                          <a:tab pos="2903220" algn="r"/>
                        </a:tabLst>
                      </a:pPr>
                      <a:r>
                        <a:rPr lang="en-US" sz="1000" dirty="0">
                          <a:effectLst/>
                          <a:latin typeface="Calibri" panose="020F0502020204030204" pitchFamily="34" charset="0"/>
                          <a:ea typeface="Calibri" panose="020F0502020204030204" pitchFamily="34" charset="0"/>
                          <a:cs typeface="Times New Roman" panose="02020603050405020304" pitchFamily="18" charset="0"/>
                        </a:rPr>
                        <a:t>Medications*</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just">
                        <a:lnSpc>
                          <a:spcPct val="107000"/>
                        </a:lnSpc>
                        <a:spcBef>
                          <a:spcPts val="0"/>
                        </a:spcBef>
                        <a:spcAft>
                          <a:spcPts val="0"/>
                        </a:spcAft>
                        <a:buFont typeface="Symbol" panose="05050102010706020507" pitchFamily="18" charset="2"/>
                        <a:buChar char=""/>
                      </a:pPr>
                      <a:r>
                        <a:rPr lang="en-US" sz="1000" dirty="0">
                          <a:effectLst/>
                          <a:latin typeface="Calibri" panose="020F0502020204030204" pitchFamily="34" charset="0"/>
                          <a:ea typeface="Calibri" panose="020F0502020204030204" pitchFamily="34" charset="0"/>
                          <a:cs typeface="Times New Roman" panose="02020603050405020304" pitchFamily="18" charset="0"/>
                        </a:rPr>
                        <a:t>Beta blockers, non-dihydropyridine calcium channel blockers, digoxin, antiarrhythmic drugs, lithium, methyldopa, risperidone, cisplatin, interferon</a:t>
                      </a:r>
                      <a:endParaRPr lang="en-US" sz="1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960" marR="64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3"/>
                  </a:ext>
                </a:extLst>
              </a:tr>
            </a:tbl>
          </a:graphicData>
        </a:graphic>
      </p:graphicFrame>
      <p:sp>
        <p:nvSpPr>
          <p:cNvPr id="2" name="TextBox 1"/>
          <p:cNvSpPr txBox="1"/>
          <p:nvPr/>
        </p:nvSpPr>
        <p:spPr>
          <a:xfrm>
            <a:off x="5562600" y="6550223"/>
            <a:ext cx="1141189" cy="261610"/>
          </a:xfrm>
          <a:prstGeom prst="rect">
            <a:avLst/>
          </a:prstGeom>
          <a:noFill/>
        </p:spPr>
        <p:txBody>
          <a:bodyPr wrap="none" rtlCol="0">
            <a:spAutoFit/>
          </a:bodyPr>
          <a:lstStyle/>
          <a:p>
            <a:r>
              <a:rPr lang="en-US" sz="1100" dirty="0"/>
              <a:t>*Incomplete list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0" y="33338"/>
            <a:ext cx="2854325" cy="2586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MS PGothic" pitchFamily="34" charset="-128"/>
                <a:cs typeface="Geneva" pitchFamily="-65" charset="0"/>
              </a:defRPr>
            </a:lvl1pPr>
            <a:lvl2pPr marL="742950" indent="-285750">
              <a:spcBef>
                <a:spcPct val="20000"/>
              </a:spcBef>
              <a:buChar char="–"/>
              <a:defRPr sz="2800">
                <a:solidFill>
                  <a:schemeClr val="tx1"/>
                </a:solidFill>
                <a:latin typeface="Arial" pitchFamily="34" charset="0"/>
                <a:ea typeface="Geneva" pitchFamily="-65" charset="0"/>
                <a:cs typeface="Geneva" pitchFamily="-65" charset="0"/>
              </a:defRPr>
            </a:lvl2pPr>
            <a:lvl3pPr marL="1143000" indent="-228600">
              <a:spcBef>
                <a:spcPct val="20000"/>
              </a:spcBef>
              <a:buChar char="•"/>
              <a:defRPr sz="2400">
                <a:solidFill>
                  <a:schemeClr val="tx1"/>
                </a:solidFill>
                <a:latin typeface="Arial" pitchFamily="34" charset="0"/>
                <a:ea typeface="Geneva" pitchFamily="-65" charset="0"/>
                <a:cs typeface="Geneva" pitchFamily="-65" charset="0"/>
              </a:defRPr>
            </a:lvl3pPr>
            <a:lvl4pPr marL="1600200" indent="-228600">
              <a:spcBef>
                <a:spcPct val="20000"/>
              </a:spcBef>
              <a:buChar char="–"/>
              <a:defRPr sz="2000">
                <a:solidFill>
                  <a:schemeClr val="tx1"/>
                </a:solidFill>
                <a:latin typeface="Arial" pitchFamily="34" charset="0"/>
                <a:ea typeface="Geneva" pitchFamily="-65" charset="0"/>
                <a:cs typeface="Geneva" pitchFamily="-65" charset="0"/>
              </a:defRPr>
            </a:lvl4pPr>
            <a:lvl5pPr marL="2057400" indent="-228600">
              <a:spcBef>
                <a:spcPct val="20000"/>
              </a:spcBef>
              <a:buChar char="»"/>
              <a:defRPr sz="2000">
                <a:solidFill>
                  <a:schemeClr val="tx1"/>
                </a:solidFill>
                <a:latin typeface="Arial" pitchFamily="34" charset="0"/>
                <a:ea typeface="Geneva" pitchFamily="-65" charset="0"/>
                <a:cs typeface="Geneva" pitchFamily="-65"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Geneva" pitchFamily="-65" charset="0"/>
                <a:cs typeface="Geneva" pitchFamily="-65"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Geneva" pitchFamily="-65" charset="0"/>
                <a:cs typeface="Geneva" pitchFamily="-65"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Geneva" pitchFamily="-65" charset="0"/>
                <a:cs typeface="Geneva" pitchFamily="-65"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Geneva" pitchFamily="-65" charset="0"/>
                <a:cs typeface="Geneva" pitchFamily="-65" charset="0"/>
              </a:defRPr>
            </a:lvl9pPr>
          </a:lstStyle>
          <a:p>
            <a:pPr algn="ctr" eaLnBrk="1" hangingPunct="1">
              <a:spcBef>
                <a:spcPct val="0"/>
              </a:spcBef>
              <a:buFontTx/>
              <a:buNone/>
            </a:pPr>
            <a:r>
              <a:rPr lang="en-US" altLang="en-US" sz="1800" b="1">
                <a:solidFill>
                  <a:schemeClr val="accent2"/>
                </a:solidFill>
              </a:rPr>
              <a:t>Table 1. Applying Class of Recommendation and Level of Evidence to Clinical Strategies, Interventions, Treatments, or Diagnostic Testing </a:t>
            </a:r>
          </a:p>
          <a:p>
            <a:pPr algn="ctr" eaLnBrk="1" hangingPunct="1">
              <a:spcBef>
                <a:spcPct val="0"/>
              </a:spcBef>
              <a:buFontTx/>
              <a:buNone/>
            </a:pPr>
            <a:r>
              <a:rPr lang="en-US" altLang="en-US" sz="1800" b="1">
                <a:solidFill>
                  <a:schemeClr val="accent2"/>
                </a:solidFill>
              </a:rPr>
              <a:t>in Patient Care* </a:t>
            </a:r>
          </a:p>
          <a:p>
            <a:pPr algn="ctr" eaLnBrk="1" hangingPunct="1">
              <a:spcBef>
                <a:spcPct val="0"/>
              </a:spcBef>
              <a:buFontTx/>
              <a:buNone/>
            </a:pPr>
            <a:r>
              <a:rPr lang="en-US" altLang="en-US" sz="1400" b="1">
                <a:solidFill>
                  <a:schemeClr val="accent2"/>
                </a:solidFill>
              </a:rPr>
              <a:t>(Updated August 2015)</a:t>
            </a:r>
          </a:p>
        </p:txBody>
      </p:sp>
      <p:pic>
        <p:nvPicPr>
          <p:cNvPr id="18435" name="Picture 3" descr="M1416_COE_LOE_Guidelines_V21b_no-tit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33338"/>
            <a:ext cx="5989638" cy="5986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a:extLst>
              <a:ext uri="{FF2B5EF4-FFF2-40B4-BE49-F238E27FC236}">
                <a16:creationId xmlns:a16="http://schemas.microsoft.com/office/drawing/2014/main" id="{20D363CB-4A91-4602-9374-4CBCC584265B}"/>
              </a:ext>
            </a:extLst>
          </p:cNvPr>
          <p:cNvSpPr>
            <a:spLocks noChangeArrowheads="1"/>
          </p:cNvSpPr>
          <p:nvPr/>
        </p:nvSpPr>
        <p:spPr bwMode="auto">
          <a:xfrm>
            <a:off x="0" y="381000"/>
            <a:ext cx="9144000" cy="485775"/>
          </a:xfrm>
          <a:prstGeom prst="rect">
            <a:avLst/>
          </a:prstGeom>
          <a:solidFill>
            <a:schemeClr val="accent2"/>
          </a:solidFill>
          <a:ln>
            <a:noFill/>
          </a:ln>
          <a:extLst/>
        </p:spPr>
        <p:txBody>
          <a:bodyPr>
            <a:spAutoFit/>
          </a:bodyPr>
          <a:lstStyle>
            <a:lvl1pPr eaLnBrk="0" hangingPunct="0">
              <a:spcBef>
                <a:spcPct val="20000"/>
              </a:spcBef>
              <a:buChar char="•"/>
              <a:defRPr sz="3200">
                <a:solidFill>
                  <a:schemeClr val="tx1"/>
                </a:solidFill>
                <a:latin typeface="Arial" pitchFamily="34" charset="0"/>
                <a:ea typeface="MS PGothic" pitchFamily="34" charset="-128"/>
                <a:cs typeface="Geneva" charset="0"/>
              </a:defRPr>
            </a:lvl1pPr>
            <a:lvl2pPr marL="742950" indent="-285750" eaLnBrk="0" hangingPunct="0">
              <a:spcBef>
                <a:spcPct val="20000"/>
              </a:spcBef>
              <a:buChar char="–"/>
              <a:defRPr sz="2800">
                <a:solidFill>
                  <a:schemeClr val="tx1"/>
                </a:solidFill>
                <a:latin typeface="Arial" pitchFamily="34" charset="0"/>
                <a:ea typeface="Geneva" charset="0"/>
                <a:cs typeface="Geneva" charset="0"/>
              </a:defRPr>
            </a:lvl2pPr>
            <a:lvl3pPr marL="1143000" indent="-228600" eaLnBrk="0" hangingPunct="0">
              <a:spcBef>
                <a:spcPct val="20000"/>
              </a:spcBef>
              <a:buChar char="•"/>
              <a:defRPr sz="2400">
                <a:solidFill>
                  <a:schemeClr val="tx1"/>
                </a:solidFill>
                <a:latin typeface="Arial" pitchFamily="34" charset="0"/>
                <a:ea typeface="Geneva" charset="0"/>
                <a:cs typeface="Geneva" charset="0"/>
              </a:defRPr>
            </a:lvl3pPr>
            <a:lvl4pPr marL="1600200" indent="-228600" eaLnBrk="0" hangingPunct="0">
              <a:spcBef>
                <a:spcPct val="20000"/>
              </a:spcBef>
              <a:buChar char="–"/>
              <a:defRPr sz="2000">
                <a:solidFill>
                  <a:schemeClr val="tx1"/>
                </a:solidFill>
                <a:latin typeface="Arial" pitchFamily="34" charset="0"/>
                <a:ea typeface="Geneva" charset="0"/>
                <a:cs typeface="Geneva" charset="0"/>
              </a:defRPr>
            </a:lvl4pPr>
            <a:lvl5pPr marL="2057400" indent="-228600" eaLnBrk="0" hangingPunct="0">
              <a:spcBef>
                <a:spcPct val="20000"/>
              </a:spcBef>
              <a:buChar char="»"/>
              <a:defRPr sz="2000">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9pPr>
          </a:lstStyle>
          <a:p>
            <a:pPr algn="ctr" eaLnBrk="1" hangingPunct="1">
              <a:lnSpc>
                <a:spcPct val="80000"/>
              </a:lnSpc>
              <a:spcBef>
                <a:spcPct val="0"/>
              </a:spcBef>
              <a:buFontTx/>
              <a:buNone/>
              <a:defRPr/>
            </a:pPr>
            <a:r>
              <a:rPr lang="en-US" dirty="0">
                <a:solidFill>
                  <a:schemeClr val="bg1"/>
                </a:solidFill>
              </a:rPr>
              <a:t>Acute Medical Therapy</a:t>
            </a:r>
            <a:endParaRPr lang="en-US" altLang="en-US" sz="2400" b="1" dirty="0">
              <a:solidFill>
                <a:schemeClr val="bg1"/>
              </a:solidFill>
              <a:latin typeface="+mn-lt"/>
            </a:endParaRPr>
          </a:p>
        </p:txBody>
      </p:sp>
      <p:graphicFrame>
        <p:nvGraphicFramePr>
          <p:cNvPr id="3" name="Table 2">
            <a:extLst>
              <a:ext uri="{FF2B5EF4-FFF2-40B4-BE49-F238E27FC236}">
                <a16:creationId xmlns:a16="http://schemas.microsoft.com/office/drawing/2014/main" id="{48586E82-AF47-480F-93F7-5998888B70C2}"/>
              </a:ext>
            </a:extLst>
          </p:cNvPr>
          <p:cNvGraphicFramePr>
            <a:graphicFrameLocks noGrp="1"/>
          </p:cNvGraphicFramePr>
          <p:nvPr>
            <p:extLst>
              <p:ext uri="{D42A27DB-BD31-4B8C-83A1-F6EECF244321}">
                <p14:modId xmlns:p14="http://schemas.microsoft.com/office/powerpoint/2010/main" val="3946903118"/>
              </p:ext>
            </p:extLst>
          </p:nvPr>
        </p:nvGraphicFramePr>
        <p:xfrm>
          <a:off x="381000" y="1295400"/>
          <a:ext cx="8229600" cy="4383088"/>
        </p:xfrm>
        <a:graphic>
          <a:graphicData uri="http://schemas.openxmlformats.org/drawingml/2006/table">
            <a:tbl>
              <a:tblPr/>
              <a:tblGrid>
                <a:gridCol w="952500">
                  <a:extLst>
                    <a:ext uri="{9D8B030D-6E8A-4147-A177-3AD203B41FA5}">
                      <a16:colId xmlns:a16="http://schemas.microsoft.com/office/drawing/2014/main" val="20000"/>
                    </a:ext>
                  </a:extLst>
                </a:gridCol>
                <a:gridCol w="887413">
                  <a:extLst>
                    <a:ext uri="{9D8B030D-6E8A-4147-A177-3AD203B41FA5}">
                      <a16:colId xmlns:a16="http://schemas.microsoft.com/office/drawing/2014/main" val="20001"/>
                    </a:ext>
                  </a:extLst>
                </a:gridCol>
                <a:gridCol w="6389687">
                  <a:extLst>
                    <a:ext uri="{9D8B030D-6E8A-4147-A177-3AD203B41FA5}">
                      <a16:colId xmlns:a16="http://schemas.microsoft.com/office/drawing/2014/main" val="20002"/>
                    </a:ext>
                  </a:extLst>
                </a:gridCol>
              </a:tblGrid>
              <a:tr h="762166">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Calibri" panose="020F0502020204030204" pitchFamily="34" charset="0"/>
                          <a:ea typeface="ＭＳ Ｐゴシック" charset="0"/>
                          <a:cs typeface="Calibri" panose="020F0502020204030204" pitchFamily="34" charset="0"/>
                        </a:rPr>
                        <a:t>Recommendations for Atropine and Beta-Agonists for Bradycardia Attributable to SND</a:t>
                      </a:r>
                      <a:endParaRPr kumimoji="0" lang="en-US" sz="1800" b="0" i="0" u="none" strike="noStrike" cap="none" normalizeH="0" baseline="0" dirty="0">
                        <a:ln>
                          <a:noFill/>
                        </a:ln>
                        <a:solidFill>
                          <a:schemeClr val="tx1"/>
                        </a:solidFill>
                        <a:effectLst/>
                        <a:latin typeface="Calibri" panose="020F0502020204030204" pitchFamily="34" charset="0"/>
                        <a:ea typeface="ＭＳ Ｐゴシック" charset="0"/>
                        <a:cs typeface="Calibri" panose="020F050202020403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44666">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Calibri" panose="020F0502020204030204" pitchFamily="34" charset="0"/>
                          <a:ea typeface="ＭＳ Ｐゴシック" charset="0"/>
                          <a:cs typeface="Calibri" panose="020F0502020204030204" pitchFamily="34" charset="0"/>
                        </a:rPr>
                        <a:t>COR</a:t>
                      </a:r>
                      <a:endParaRPr kumimoji="0" lang="en-US" sz="1800" b="0" i="0" u="none" strike="noStrike" cap="none" normalizeH="0" baseline="0">
                        <a:ln>
                          <a:noFill/>
                        </a:ln>
                        <a:solidFill>
                          <a:schemeClr val="tx1"/>
                        </a:solidFill>
                        <a:effectLst/>
                        <a:latin typeface="Calibri" panose="020F0502020204030204" pitchFamily="34" charset="0"/>
                        <a:ea typeface="ＭＳ Ｐゴシック" charset="0"/>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Calibri" panose="020F0502020204030204" pitchFamily="34" charset="0"/>
                          <a:ea typeface="ＭＳ Ｐゴシック" charset="0"/>
                          <a:cs typeface="Calibri" panose="020F0502020204030204" pitchFamily="34" charset="0"/>
                        </a:rPr>
                        <a:t>LOE</a:t>
                      </a:r>
                      <a:endParaRPr kumimoji="0" lang="en-US" sz="1800" b="0" i="0" u="none" strike="noStrike" cap="none" normalizeH="0" baseline="0">
                        <a:ln>
                          <a:noFill/>
                        </a:ln>
                        <a:solidFill>
                          <a:schemeClr val="tx1"/>
                        </a:solidFill>
                        <a:effectLst/>
                        <a:latin typeface="Calibri" panose="020F0502020204030204" pitchFamily="34" charset="0"/>
                        <a:ea typeface="ＭＳ Ｐゴシック" charset="0"/>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Calibri" panose="020F0502020204030204" pitchFamily="34" charset="0"/>
                          <a:ea typeface="ＭＳ Ｐゴシック" charset="0"/>
                          <a:cs typeface="Calibri" panose="020F0502020204030204" pitchFamily="34" charset="0"/>
                        </a:rPr>
                        <a:t>Recommendation</a:t>
                      </a:r>
                      <a:endParaRPr kumimoji="0" lang="en-US" sz="1800" b="0" i="0" u="none" strike="noStrike" cap="none" normalizeH="0" baseline="0">
                        <a:ln>
                          <a:noFill/>
                        </a:ln>
                        <a:solidFill>
                          <a:schemeClr val="tx1"/>
                        </a:solidFill>
                        <a:effectLst/>
                        <a:latin typeface="Calibri" panose="020F0502020204030204" pitchFamily="34" charset="0"/>
                        <a:ea typeface="ＭＳ Ｐゴシック" charset="0"/>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26937">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Calibri" panose="020F0502020204030204" pitchFamily="34" charset="0"/>
                          <a:ea typeface="ＭＳ Ｐゴシック" charset="0"/>
                          <a:cs typeface="Calibri" panose="020F0502020204030204" pitchFamily="34" charset="0"/>
                        </a:rPr>
                        <a:t>IIa</a:t>
                      </a:r>
                      <a:endParaRPr kumimoji="0" lang="en-US" sz="1800" b="0" i="0" u="none" strike="noStrike" cap="none" normalizeH="0" baseline="0">
                        <a:ln>
                          <a:noFill/>
                        </a:ln>
                        <a:solidFill>
                          <a:schemeClr val="tx1"/>
                        </a:solidFill>
                        <a:effectLst/>
                        <a:latin typeface="Calibri" panose="020F0502020204030204" pitchFamily="34" charset="0"/>
                        <a:ea typeface="ＭＳ Ｐゴシック" charset="0"/>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D54F"/>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Calibri" panose="020F0502020204030204" pitchFamily="34" charset="0"/>
                          <a:ea typeface="ＭＳ Ｐゴシック" charset="0"/>
                          <a:cs typeface="Calibri" panose="020F0502020204030204" pitchFamily="34" charset="0"/>
                        </a:rPr>
                        <a:t>C-LD</a:t>
                      </a:r>
                      <a:endParaRPr kumimoji="0" lang="en-US" sz="1800" b="0" i="0" u="none" strike="noStrike" cap="none" normalizeH="0" baseline="0">
                        <a:ln>
                          <a:noFill/>
                        </a:ln>
                        <a:solidFill>
                          <a:schemeClr val="tx1"/>
                        </a:solidFill>
                        <a:effectLst/>
                        <a:latin typeface="Calibri" panose="020F0502020204030204" pitchFamily="34" charset="0"/>
                        <a:ea typeface="ＭＳ Ｐゴシック" charset="0"/>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1C1E7"/>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mj-lt" charset="0"/>
                        <a:buNone/>
                        <a:tabLst/>
                      </a:pPr>
                      <a:r>
                        <a:rPr kumimoji="0" lang="en-US" sz="1800" b="1" i="0" u="none" strike="noStrike" cap="none" normalizeH="0" baseline="0">
                          <a:ln>
                            <a:noFill/>
                          </a:ln>
                          <a:solidFill>
                            <a:schemeClr val="tx1"/>
                          </a:solidFill>
                          <a:effectLst/>
                          <a:latin typeface="Calibri" panose="020F0502020204030204" pitchFamily="34" charset="0"/>
                          <a:ea typeface="ＭＳ Ｐゴシック" charset="0"/>
                          <a:cs typeface="Calibri" panose="020F0502020204030204" pitchFamily="34" charset="0"/>
                        </a:rPr>
                        <a:t>In patients with SND associated with symptoms or hemodynamic compromise, atropine is reasonable to increase sinus rate.</a:t>
                      </a:r>
                      <a:endParaRPr kumimoji="0" lang="en-US" sz="1800" b="0" i="0" u="none" strike="noStrike" cap="none" normalizeH="0" baseline="0">
                        <a:ln>
                          <a:noFill/>
                        </a:ln>
                        <a:solidFill>
                          <a:schemeClr val="tx1"/>
                        </a:solidFill>
                        <a:effectLst/>
                        <a:latin typeface="Calibri" panose="020F0502020204030204" pitchFamily="34" charset="0"/>
                        <a:ea typeface="ＭＳ Ｐゴシック" charset="0"/>
                        <a:cs typeface="Calibri" panose="020F050202020403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174346">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Calibri" panose="020F0502020204030204" pitchFamily="34" charset="0"/>
                          <a:ea typeface="ＭＳ Ｐゴシック" charset="0"/>
                          <a:cs typeface="Calibri" panose="020F0502020204030204" pitchFamily="34" charset="0"/>
                        </a:rPr>
                        <a:t>IIb</a:t>
                      </a:r>
                      <a:endParaRPr kumimoji="0" lang="en-US" sz="1800" b="0" i="0" u="none" strike="noStrike" cap="none" normalizeH="0" baseline="0">
                        <a:ln>
                          <a:noFill/>
                        </a:ln>
                        <a:solidFill>
                          <a:schemeClr val="tx1"/>
                        </a:solidFill>
                        <a:effectLst/>
                        <a:latin typeface="Calibri" panose="020F0502020204030204" pitchFamily="34" charset="0"/>
                        <a:ea typeface="ＭＳ Ｐゴシック" charset="0"/>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A74B"/>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Calibri" panose="020F0502020204030204" pitchFamily="34" charset="0"/>
                          <a:ea typeface="ＭＳ Ｐゴシック" charset="0"/>
                          <a:cs typeface="Calibri" panose="020F0502020204030204" pitchFamily="34" charset="0"/>
                        </a:rPr>
                        <a:t>C-LD</a:t>
                      </a:r>
                      <a:endParaRPr kumimoji="0" lang="en-US" sz="1800" b="0" i="0" u="none" strike="noStrike" cap="none" normalizeH="0" baseline="0">
                        <a:ln>
                          <a:noFill/>
                        </a:ln>
                        <a:solidFill>
                          <a:schemeClr val="tx1"/>
                        </a:solidFill>
                        <a:effectLst/>
                        <a:latin typeface="Calibri" panose="020F0502020204030204" pitchFamily="34" charset="0"/>
                        <a:ea typeface="ＭＳ Ｐゴシック" charset="0"/>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1C1E7"/>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mj-lt" charset="0"/>
                        <a:buNone/>
                        <a:tabLst/>
                      </a:pPr>
                      <a:r>
                        <a:rPr kumimoji="0" lang="en-US" sz="1800" b="1" i="0" u="none" strike="noStrike" cap="none" normalizeH="0" baseline="0">
                          <a:ln>
                            <a:noFill/>
                          </a:ln>
                          <a:solidFill>
                            <a:schemeClr val="tx1"/>
                          </a:solidFill>
                          <a:effectLst/>
                          <a:latin typeface="Calibri" panose="020F0502020204030204" pitchFamily="34" charset="0"/>
                          <a:ea typeface="ＭＳ Ｐゴシック" charset="0"/>
                          <a:cs typeface="Calibri" panose="020F0502020204030204" pitchFamily="34" charset="0"/>
                        </a:rPr>
                        <a:t>In patients with SND associated with symptoms or hemodynamic compromise who are at low likelihood of coronary ischemia, isoproterenol, dopamine, dobutamine, or epinephrine may be considered to increase heart rate and improve symptoms.</a:t>
                      </a:r>
                      <a:endParaRPr kumimoji="0" lang="en-US" sz="1800" b="0" i="0" u="none" strike="noStrike" cap="none" normalizeH="0" baseline="0">
                        <a:ln>
                          <a:noFill/>
                        </a:ln>
                        <a:solidFill>
                          <a:schemeClr val="tx1"/>
                        </a:solidFill>
                        <a:effectLst/>
                        <a:latin typeface="Calibri" panose="020F0502020204030204" pitchFamily="34" charset="0"/>
                        <a:ea typeface="ＭＳ Ｐゴシック" charset="0"/>
                        <a:cs typeface="Calibri" panose="020F050202020403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074973">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Calibri" panose="020F0502020204030204" pitchFamily="34" charset="0"/>
                          <a:ea typeface="ＭＳ Ｐゴシック" charset="0"/>
                          <a:cs typeface="Calibri" panose="020F0502020204030204" pitchFamily="34" charset="0"/>
                        </a:rPr>
                        <a:t>III: Harm</a:t>
                      </a:r>
                      <a:endParaRPr kumimoji="0" lang="en-US" sz="1800" b="0" i="0" u="none" strike="noStrike" cap="none" normalizeH="0" baseline="0" dirty="0">
                        <a:ln>
                          <a:noFill/>
                        </a:ln>
                        <a:solidFill>
                          <a:schemeClr val="tx1"/>
                        </a:solidFill>
                        <a:effectLst/>
                        <a:latin typeface="Calibri" panose="020F0502020204030204" pitchFamily="34" charset="0"/>
                        <a:ea typeface="ＭＳ Ｐゴシック" charset="0"/>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1C24"/>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Calibri" panose="020F0502020204030204" pitchFamily="34" charset="0"/>
                          <a:ea typeface="ＭＳ Ｐゴシック" charset="0"/>
                          <a:cs typeface="Calibri" panose="020F0502020204030204" pitchFamily="34" charset="0"/>
                        </a:rPr>
                        <a:t>C-LD</a:t>
                      </a:r>
                      <a:endParaRPr kumimoji="0" lang="en-US" sz="1800" b="0" i="0" u="none" strike="noStrike" cap="none" normalizeH="0" baseline="0">
                        <a:ln>
                          <a:noFill/>
                        </a:ln>
                        <a:solidFill>
                          <a:schemeClr val="tx1"/>
                        </a:solidFill>
                        <a:effectLst/>
                        <a:latin typeface="Calibri" panose="020F0502020204030204" pitchFamily="34" charset="0"/>
                        <a:ea typeface="ＭＳ Ｐゴシック" charset="0"/>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1C1E7"/>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mj-lt" charset="0"/>
                        <a:buNone/>
                        <a:tabLst/>
                      </a:pPr>
                      <a:r>
                        <a:rPr kumimoji="0" lang="en-US" sz="1800" b="1" i="0" u="none" strike="noStrike" cap="none" normalizeH="0" baseline="0" dirty="0">
                          <a:ln>
                            <a:noFill/>
                          </a:ln>
                          <a:solidFill>
                            <a:schemeClr val="tx1"/>
                          </a:solidFill>
                          <a:effectLst/>
                          <a:latin typeface="Calibri" panose="020F0502020204030204" pitchFamily="34" charset="0"/>
                          <a:ea typeface="ＭＳ Ｐゴシック" charset="0"/>
                          <a:cs typeface="Calibri" panose="020F0502020204030204" pitchFamily="34" charset="0"/>
                        </a:rPr>
                        <a:t>In patients who have undergone heart transplant without evidence for autonomic reinnervation, atropine should not be used to treat sinus bradycardia.</a:t>
                      </a:r>
                      <a:endParaRPr kumimoji="0" lang="en-US" sz="1800" b="0" i="0" u="none" strike="noStrike" cap="none" normalizeH="0" baseline="0" dirty="0">
                        <a:ln>
                          <a:noFill/>
                        </a:ln>
                        <a:solidFill>
                          <a:schemeClr val="tx1"/>
                        </a:solidFill>
                        <a:effectLst/>
                        <a:latin typeface="Calibri" panose="020F0502020204030204" pitchFamily="34" charset="0"/>
                        <a:ea typeface="ＭＳ Ｐゴシック" charset="0"/>
                        <a:cs typeface="Calibri" panose="020F050202020403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noChangeArrowheads="1"/>
          </p:cNvSpPr>
          <p:nvPr>
            <p:ph type="title"/>
          </p:nvPr>
        </p:nvSpPr>
        <p:spPr/>
        <p:txBody>
          <a:bodyPr/>
          <a:lstStyle/>
          <a:p>
            <a:r>
              <a:rPr lang="en-US" altLang="en-US" sz="2800" b="1">
                <a:cs typeface="Geneva" pitchFamily="-65" charset="0"/>
              </a:rPr>
              <a:t>Table 8. Acute Medical Management of Bradycardia Attributable to SND or Atrioventricular Block</a:t>
            </a:r>
            <a:endParaRPr lang="en-US" altLang="en-US" sz="2800">
              <a:cs typeface="Geneva" pitchFamily="-65" charset="0"/>
            </a:endParaRPr>
          </a:p>
        </p:txBody>
      </p:sp>
      <p:graphicFrame>
        <p:nvGraphicFramePr>
          <p:cNvPr id="2" name="Content Placeholder 1">
            <a:extLst>
              <a:ext uri="{FF2B5EF4-FFF2-40B4-BE49-F238E27FC236}">
                <a16:creationId xmlns:a16="http://schemas.microsoft.com/office/drawing/2014/main" id="{8CD58791-A438-44F0-8F84-87851BCBFFD3}"/>
              </a:ext>
            </a:extLst>
          </p:cNvPr>
          <p:cNvGraphicFramePr>
            <a:graphicFrameLocks noGrp="1"/>
          </p:cNvGraphicFramePr>
          <p:nvPr>
            <p:ph idx="1"/>
            <p:extLst>
              <p:ext uri="{D42A27DB-BD31-4B8C-83A1-F6EECF244321}">
                <p14:modId xmlns:p14="http://schemas.microsoft.com/office/powerpoint/2010/main" val="1043515740"/>
              </p:ext>
            </p:extLst>
          </p:nvPr>
        </p:nvGraphicFramePr>
        <p:xfrm>
          <a:off x="457200" y="1600200"/>
          <a:ext cx="8229600" cy="5095878"/>
        </p:xfrm>
        <a:graphic>
          <a:graphicData uri="http://schemas.openxmlformats.org/drawingml/2006/table">
            <a:tbl>
              <a:tblPr/>
              <a:tblGrid>
                <a:gridCol w="1752600">
                  <a:extLst>
                    <a:ext uri="{9D8B030D-6E8A-4147-A177-3AD203B41FA5}">
                      <a16:colId xmlns:a16="http://schemas.microsoft.com/office/drawing/2014/main" val="10996612"/>
                    </a:ext>
                  </a:extLst>
                </a:gridCol>
                <a:gridCol w="6477000">
                  <a:extLst>
                    <a:ext uri="{9D8B030D-6E8A-4147-A177-3AD203B41FA5}">
                      <a16:colId xmlns:a16="http://schemas.microsoft.com/office/drawing/2014/main" val="3861734277"/>
                    </a:ext>
                  </a:extLst>
                </a:gridCol>
              </a:tblGrid>
              <a:tr h="381000">
                <a:tc gridSpan="2">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panose="020B0604020202020204" pitchFamily="34" charset="0"/>
                          <a:ea typeface="MS PGothic" panose="020B0600070205080204" pitchFamily="34" charset="-128"/>
                        </a:rPr>
                        <a:t>S</a:t>
                      </a:r>
                      <a:r>
                        <a:rPr kumimoji="0" lang="en-US" altLang="en-US" sz="1200" b="1" i="0" u="none" strike="noStrike" cap="none" normalizeH="0" baseline="0">
                          <a:ln>
                            <a:noFill/>
                          </a:ln>
                          <a:solidFill>
                            <a:srgbClr val="000000"/>
                          </a:solidFill>
                          <a:effectLst/>
                          <a:latin typeface="Arial" panose="020B0604020202020204" pitchFamily="34" charset="0"/>
                          <a:ea typeface="MS PGothic" panose="020B0600070205080204" pitchFamily="34" charset="-128"/>
                        </a:rPr>
                        <a:t>ymptomatic sinus bradycardia or atrioventricular block</a:t>
                      </a:r>
                      <a:endParaRPr kumimoji="0" lang="en-US" altLang="en-US" sz="1200" b="1" i="0" u="none" strike="noStrike" cap="none" normalizeH="0" baseline="0">
                        <a:ln>
                          <a:noFill/>
                        </a:ln>
                        <a:solidFill>
                          <a:srgbClr val="000000"/>
                        </a:solidFill>
                        <a:effectLst/>
                        <a:latin typeface="Calibri" panose="020F0502020204030204" pitchFamily="34" charset="0"/>
                        <a:ea typeface="MS PGothic" panose="020B0600070205080204" pitchFamily="34" charset="-128"/>
                        <a:cs typeface="Times New Roman" panose="02020603050405020304" pitchFamily="18"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E0E3"/>
                    </a:solidFill>
                  </a:tcPr>
                </a:tc>
                <a:tc hMerge="1">
                  <a:txBody>
                    <a:bodyPr/>
                    <a:lstStyle/>
                    <a:p>
                      <a:endParaRPr lang="en-US"/>
                    </a:p>
                  </a:txBody>
                  <a:tcPr/>
                </a:tc>
                <a:extLst>
                  <a:ext uri="{0D108BD9-81ED-4DB2-BD59-A6C34878D82A}">
                    <a16:rowId xmlns:a16="http://schemas.microsoft.com/office/drawing/2014/main" val="1854325880"/>
                  </a:ext>
                </a:extLst>
              </a:tr>
              <a:tr h="376238">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ea typeface="MS PGothic" panose="020B0600070205080204" pitchFamily="34" charset="-128"/>
                        </a:rPr>
                        <a:t>Atropine</a:t>
                      </a:r>
                      <a:endParaRPr kumimoji="0" lang="en-US" altLang="en-US" sz="1000" b="0"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Times New Roman" panose="02020603050405020304" pitchFamily="18" charset="0"/>
                      </a:endParaRPr>
                    </a:p>
                  </a:txBody>
                  <a:tcPr marL="37049" marR="3704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0.5-1 mg IV (may be repeated every 3-5 min to a maximum dose of 3 mg)</a:t>
                      </a:r>
                      <a:endParaRPr kumimoji="0" lang="en-US" altLang="en-US" sz="10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cs typeface="Times New Roman" panose="02020603050405020304" pitchFamily="18" charset="0"/>
                      </a:endParaRPr>
                    </a:p>
                  </a:txBody>
                  <a:tcPr marL="37049" marR="3704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836151994"/>
                  </a:ext>
                </a:extLst>
              </a:tr>
              <a:tr h="304800">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ea typeface="MS PGothic" panose="020B0600070205080204" pitchFamily="34" charset="-128"/>
                        </a:rPr>
                        <a:t>Dopamine</a:t>
                      </a:r>
                      <a:endParaRPr kumimoji="0" lang="en-US" altLang="en-US" sz="1000" b="0"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Times New Roman" panose="02020603050405020304" pitchFamily="18" charset="0"/>
                      </a:endParaRPr>
                    </a:p>
                  </a:txBody>
                  <a:tcPr marL="37049" marR="3704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5 to 20 mcg/kg/min IV, starting at 5 mcg/kg/min and increasing by 5 mcg/kg/min every 2 min</a:t>
                      </a:r>
                      <a:endParaRPr kumimoji="0" lang="en-US" altLang="en-US" sz="10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cs typeface="Times New Roman" panose="02020603050405020304" pitchFamily="18" charset="0"/>
                      </a:endParaRPr>
                    </a:p>
                  </a:txBody>
                  <a:tcPr marL="37049" marR="3704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295771512"/>
                  </a:ext>
                </a:extLst>
              </a:tr>
              <a:tr h="509588">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ea typeface="MS PGothic" panose="020B0600070205080204" pitchFamily="34" charset="-128"/>
                        </a:rPr>
                        <a:t>Isoproterenol</a:t>
                      </a:r>
                      <a:endParaRPr kumimoji="0" lang="en-US" altLang="en-US" sz="1000" b="0"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Times New Roman" panose="02020603050405020304" pitchFamily="18" charset="0"/>
                      </a:endParaRPr>
                    </a:p>
                  </a:txBody>
                  <a:tcPr marL="37049" marR="3704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20-60 mcg IV bolus followed doses of 10-20 mcg, or infusion of 1-20 mcg/min based on heart rate response</a:t>
                      </a:r>
                      <a:endParaRPr kumimoji="0" lang="en-US" altLang="en-US" sz="10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cs typeface="Times New Roman" panose="02020603050405020304" pitchFamily="18" charset="0"/>
                      </a:endParaRPr>
                    </a:p>
                  </a:txBody>
                  <a:tcPr marL="37049" marR="3704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3622626416"/>
                  </a:ext>
                </a:extLst>
              </a:tr>
              <a:tr h="509588">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ea typeface="MS PGothic" panose="020B0600070205080204" pitchFamily="34" charset="-128"/>
                        </a:rPr>
                        <a:t>Epinephrine</a:t>
                      </a:r>
                      <a:endParaRPr kumimoji="0" lang="en-US" altLang="en-US" sz="1000" b="0"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Times New Roman" panose="02020603050405020304" pitchFamily="18" charset="0"/>
                      </a:endParaRPr>
                    </a:p>
                  </a:txBody>
                  <a:tcPr marL="37049" marR="3704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2-10 mcg/min IV or 0.1-0.5 mcg/kg/min IV titrated to desired effect</a:t>
                      </a:r>
                      <a:endParaRPr kumimoji="0" lang="en-US" altLang="en-US" sz="10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cs typeface="Times New Roman" panose="02020603050405020304" pitchFamily="18" charset="0"/>
                      </a:endParaRPr>
                    </a:p>
                  </a:txBody>
                  <a:tcPr marL="37049" marR="3704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775958904"/>
                  </a:ext>
                </a:extLst>
              </a:tr>
              <a:tr h="358775">
                <a:tc gridSpan="2">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Calcium channel blocker overdose</a:t>
                      </a:r>
                      <a:endParaRPr kumimoji="0" lang="en-US" altLang="en-US" sz="1200" b="1" i="0" u="none" strike="noStrike" cap="none" normalizeH="0" baseline="0" dirty="0">
                        <a:ln>
                          <a:noFill/>
                        </a:ln>
                        <a:solidFill>
                          <a:schemeClr val="tx1"/>
                        </a:solidFill>
                        <a:effectLst/>
                        <a:latin typeface="Calibri" panose="020F0502020204030204" pitchFamily="34" charset="0"/>
                        <a:ea typeface="MS PGothic" panose="020B0600070205080204" pitchFamily="34" charset="-128"/>
                        <a:cs typeface="Times New Roman" panose="02020603050405020304" pitchFamily="18"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E0E3"/>
                    </a:solidFill>
                  </a:tcPr>
                </a:tc>
                <a:tc hMerge="1">
                  <a:txBody>
                    <a:bodyPr/>
                    <a:lstStyle/>
                    <a:p>
                      <a:endParaRPr lang="en-US"/>
                    </a:p>
                  </a:txBody>
                  <a:tcPr/>
                </a:tc>
                <a:extLst>
                  <a:ext uri="{0D108BD9-81ED-4DB2-BD59-A6C34878D82A}">
                    <a16:rowId xmlns:a16="http://schemas.microsoft.com/office/drawing/2014/main" val="4276966634"/>
                  </a:ext>
                </a:extLst>
              </a:tr>
              <a:tr h="374650">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ea typeface="MS PGothic" panose="020B0600070205080204" pitchFamily="34" charset="-128"/>
                        </a:rPr>
                        <a:t>10% calcium chloride</a:t>
                      </a:r>
                      <a:endParaRPr kumimoji="0" lang="en-US" altLang="en-US" sz="1000" b="0"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Times New Roman" panose="02020603050405020304" pitchFamily="18" charset="0"/>
                      </a:endParaRPr>
                    </a:p>
                  </a:txBody>
                  <a:tcPr marL="37049" marR="3704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1-2 g IV every 10-20 min or an infusion of 0.2-0.4 mL/kg/h</a:t>
                      </a:r>
                      <a:endParaRPr kumimoji="0" lang="en-US" altLang="en-US" sz="10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cs typeface="Times New Roman" panose="02020603050405020304" pitchFamily="18" charset="0"/>
                      </a:endParaRPr>
                    </a:p>
                  </a:txBody>
                  <a:tcPr marL="37049" marR="3704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2420932415"/>
                  </a:ext>
                </a:extLst>
              </a:tr>
              <a:tr h="374650">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ea typeface="MS PGothic" panose="020B0600070205080204" pitchFamily="34" charset="-128"/>
                        </a:rPr>
                        <a:t>10% calcium gluconate</a:t>
                      </a:r>
                      <a:endParaRPr kumimoji="0" lang="en-US" altLang="en-US" sz="1000" b="0"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Times New Roman" panose="02020603050405020304" pitchFamily="18" charset="0"/>
                      </a:endParaRPr>
                    </a:p>
                  </a:txBody>
                  <a:tcPr marL="37049" marR="3704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3-6 g IV every 10-20 min or an infusion at 0.6-1.2 mL/kg/h</a:t>
                      </a:r>
                      <a:endParaRPr kumimoji="0" lang="en-US" altLang="en-US" sz="10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cs typeface="Times New Roman" panose="02020603050405020304" pitchFamily="18" charset="0"/>
                      </a:endParaRPr>
                    </a:p>
                  </a:txBody>
                  <a:tcPr marL="37049" marR="3704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3197898366"/>
                  </a:ext>
                </a:extLst>
              </a:tr>
              <a:tr h="315913">
                <a:tc gridSpan="2">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Beta-blocker or calcium channel blocker overdose</a:t>
                      </a:r>
                      <a:endParaRPr kumimoji="0" lang="en-US" altLang="en-US" sz="1200" b="1" i="0" u="none" strike="noStrike" cap="none" normalizeH="0" baseline="0" dirty="0">
                        <a:ln>
                          <a:noFill/>
                        </a:ln>
                        <a:solidFill>
                          <a:schemeClr val="tx1"/>
                        </a:solidFill>
                        <a:effectLst/>
                        <a:latin typeface="Calibri" panose="020F0502020204030204" pitchFamily="34" charset="0"/>
                        <a:ea typeface="MS PGothic" panose="020B0600070205080204" pitchFamily="34" charset="-128"/>
                        <a:cs typeface="Times New Roman" panose="02020603050405020304" pitchFamily="18"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E0E3"/>
                    </a:solidFill>
                  </a:tcPr>
                </a:tc>
                <a:tc hMerge="1">
                  <a:txBody>
                    <a:bodyPr/>
                    <a:lstStyle/>
                    <a:p>
                      <a:endParaRPr lang="en-US"/>
                    </a:p>
                  </a:txBody>
                  <a:tcPr/>
                </a:tc>
                <a:extLst>
                  <a:ext uri="{0D108BD9-81ED-4DB2-BD59-A6C34878D82A}">
                    <a16:rowId xmlns:a16="http://schemas.microsoft.com/office/drawing/2014/main" val="2384797946"/>
                  </a:ext>
                </a:extLst>
              </a:tr>
              <a:tr h="374650">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ea typeface="MS PGothic" panose="020B0600070205080204" pitchFamily="34" charset="-128"/>
                        </a:rPr>
                        <a:t>Glucagon</a:t>
                      </a:r>
                      <a:endParaRPr kumimoji="0" lang="en-US" altLang="en-US" sz="1000" b="0"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Times New Roman" panose="02020603050405020304" pitchFamily="18" charset="0"/>
                      </a:endParaRPr>
                    </a:p>
                  </a:txBody>
                  <a:tcPr marL="37049" marR="3704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3-10 mg IV with infusion of 3-5 mg/h</a:t>
                      </a:r>
                      <a:endParaRPr kumimoji="0" lang="en-US" altLang="en-US" sz="10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cs typeface="Times New Roman" panose="02020603050405020304" pitchFamily="18" charset="0"/>
                      </a:endParaRPr>
                    </a:p>
                  </a:txBody>
                  <a:tcPr marL="37049" marR="3704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538099667"/>
                  </a:ext>
                </a:extLst>
              </a:tr>
              <a:tr h="509588">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ea typeface="MS PGothic" panose="020B0600070205080204" pitchFamily="34" charset="-128"/>
                        </a:rPr>
                        <a:t>High dose insulin therapy</a:t>
                      </a:r>
                      <a:endParaRPr kumimoji="0" lang="en-US" altLang="en-US" sz="1000" b="0"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Times New Roman" panose="02020603050405020304" pitchFamily="18" charset="0"/>
                      </a:endParaRPr>
                    </a:p>
                  </a:txBody>
                  <a:tcPr marL="37049" marR="3704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IV bolus of 1 unit/kg followed by an infusion of 0.5 units/kg/h</a:t>
                      </a:r>
                      <a:endParaRPr kumimoji="0" lang="en-US" altLang="en-US" sz="10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cs typeface="Times New Roman" panose="02020603050405020304" pitchFamily="18" charset="0"/>
                      </a:endParaRPr>
                    </a:p>
                  </a:txBody>
                  <a:tcPr marL="37049" marR="3704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266066383"/>
                  </a:ext>
                </a:extLst>
              </a:tr>
              <a:tr h="334963">
                <a:tc gridSpan="2">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Digoxin overdose</a:t>
                      </a:r>
                      <a:endParaRPr kumimoji="0" lang="en-US" altLang="en-US" sz="1200" b="1" i="0" u="none" strike="noStrike" cap="none" normalizeH="0" baseline="0" dirty="0">
                        <a:ln>
                          <a:noFill/>
                        </a:ln>
                        <a:solidFill>
                          <a:schemeClr val="tx1"/>
                        </a:solidFill>
                        <a:effectLst/>
                        <a:latin typeface="Calibri" panose="020F0502020204030204" pitchFamily="34" charset="0"/>
                        <a:ea typeface="MS PGothic" panose="020B0600070205080204" pitchFamily="34" charset="-128"/>
                        <a:cs typeface="Times New Roman" panose="02020603050405020304" pitchFamily="18"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E0E3"/>
                    </a:solidFill>
                  </a:tcPr>
                </a:tc>
                <a:tc hMerge="1">
                  <a:txBody>
                    <a:bodyPr/>
                    <a:lstStyle/>
                    <a:p>
                      <a:endParaRPr lang="en-US"/>
                    </a:p>
                  </a:txBody>
                  <a:tcPr/>
                </a:tc>
                <a:extLst>
                  <a:ext uri="{0D108BD9-81ED-4DB2-BD59-A6C34878D82A}">
                    <a16:rowId xmlns:a16="http://schemas.microsoft.com/office/drawing/2014/main" val="182524270"/>
                  </a:ext>
                </a:extLst>
              </a:tr>
              <a:tr h="371475">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ea typeface="MS PGothic" panose="020B0600070205080204" pitchFamily="34" charset="-128"/>
                        </a:rPr>
                        <a:t>Digoxin antibody fragment</a:t>
                      </a:r>
                      <a:endParaRPr kumimoji="0" lang="en-US" altLang="en-US" sz="1000" b="0"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Times New Roman" panose="02020603050405020304" pitchFamily="18" charset="0"/>
                      </a:endParaRPr>
                    </a:p>
                  </a:txBody>
                  <a:tcPr marL="37049" marR="3704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Dosage is dependent on amount ingested or known digoxin concentration</a:t>
                      </a:r>
                      <a:endParaRPr kumimoji="0" lang="en-US" altLang="en-US" sz="10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cs typeface="Times New Roman" panose="02020603050405020304" pitchFamily="18" charset="0"/>
                      </a:endParaRPr>
                    </a:p>
                  </a:txBody>
                  <a:tcPr marL="37049" marR="3704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2916279939"/>
                  </a:ext>
                </a:extLst>
              </a:tr>
            </a:tbl>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F879433D-BF27-43FE-887C-CD5420E7C5C8}"/>
              </a:ext>
            </a:extLst>
          </p:cNvPr>
          <p:cNvGraphicFramePr>
            <a:graphicFrameLocks noGrp="1"/>
          </p:cNvGraphicFramePr>
          <p:nvPr>
            <p:extLst>
              <p:ext uri="{D42A27DB-BD31-4B8C-83A1-F6EECF244321}">
                <p14:modId xmlns:p14="http://schemas.microsoft.com/office/powerpoint/2010/main" val="1922686402"/>
              </p:ext>
            </p:extLst>
          </p:nvPr>
        </p:nvGraphicFramePr>
        <p:xfrm>
          <a:off x="533400" y="2438400"/>
          <a:ext cx="8229600" cy="3144841"/>
        </p:xfrm>
        <a:graphic>
          <a:graphicData uri="http://schemas.openxmlformats.org/drawingml/2006/table">
            <a:tbl>
              <a:tblPr firstRow="1" bandRow="1">
                <a:tableStyleId>{F5AB1C69-6EDB-4FF4-983F-18BD219EF322}</a:tableStyleId>
              </a:tblPr>
              <a:tblGrid>
                <a:gridCol w="1752600">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5486400">
                  <a:extLst>
                    <a:ext uri="{9D8B030D-6E8A-4147-A177-3AD203B41FA5}">
                      <a16:colId xmlns:a16="http://schemas.microsoft.com/office/drawing/2014/main" val="20002"/>
                    </a:ext>
                  </a:extLst>
                </a:gridCol>
              </a:tblGrid>
              <a:tr h="375243">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u="none" strike="noStrike" cap="none" normalizeH="0" baseline="0" dirty="0">
                          <a:ln>
                            <a:noFill/>
                          </a:ln>
                          <a:solidFill>
                            <a:schemeClr val="tx1"/>
                          </a:solidFill>
                          <a:effectLst/>
                          <a:latin typeface="Calibri"/>
                          <a:cs typeface="Calibri"/>
                        </a:rPr>
                        <a:t>Second- or third-degree </a:t>
                      </a:r>
                      <a:r>
                        <a:rPr kumimoji="0" lang="en-US" sz="1400" u="none" strike="noStrike" cap="none" normalizeH="0" baseline="0" dirty="0" err="1">
                          <a:ln>
                            <a:noFill/>
                          </a:ln>
                          <a:solidFill>
                            <a:schemeClr val="tx1"/>
                          </a:solidFill>
                          <a:effectLst/>
                          <a:latin typeface="Calibri"/>
                          <a:cs typeface="Calibri"/>
                        </a:rPr>
                        <a:t>atrioventricular</a:t>
                      </a:r>
                      <a:r>
                        <a:rPr kumimoji="0" lang="en-US" sz="1400" u="none" strike="noStrike" cap="none" normalizeH="0" baseline="0" dirty="0">
                          <a:ln>
                            <a:noFill/>
                          </a:ln>
                          <a:solidFill>
                            <a:schemeClr val="tx1"/>
                          </a:solidFill>
                          <a:effectLst/>
                          <a:latin typeface="Calibri"/>
                          <a:cs typeface="Calibri"/>
                        </a:rPr>
                        <a:t> block associated with acute inferior MI</a:t>
                      </a:r>
                      <a:endParaRPr kumimoji="0" lang="en-US" sz="1400" b="0" i="0" u="none" strike="noStrike" cap="none" normalizeH="0" baseline="0" dirty="0">
                        <a:ln>
                          <a:noFill/>
                        </a:ln>
                        <a:solidFill>
                          <a:schemeClr val="tx1"/>
                        </a:solidFill>
                        <a:effectLst/>
                        <a:latin typeface="Calibri"/>
                        <a:ea typeface="ＭＳ Ｐゴシック" charset="0"/>
                        <a:cs typeface="Calibri"/>
                      </a:endParaRPr>
                    </a:p>
                  </a:txBody>
                  <a:tcPr marT="45710" marB="4571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solidFill>
                  </a:tcPr>
                </a:tc>
                <a:tc hMerge="1">
                  <a:txBody>
                    <a:bodyPr/>
                    <a:lstStyle/>
                    <a:p>
                      <a:endParaRPr lang="en-US"/>
                    </a:p>
                  </a:txBody>
                  <a:tcPr/>
                </a:tc>
                <a:tc hMerge="1">
                  <a:txBody>
                    <a:bodyPr/>
                    <a:lstStyle/>
                    <a:p>
                      <a:endParaRPr lang="en-US" sz="11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0"/>
                  </a:ext>
                </a:extLst>
              </a:tr>
              <a:tr h="375243">
                <a:tc gridSpan="2">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n-US" sz="1400" u="none" strike="noStrike" cap="none" normalizeH="0" baseline="0">
                          <a:ln>
                            <a:noFill/>
                          </a:ln>
                          <a:effectLst/>
                          <a:latin typeface="Calibri"/>
                          <a:cs typeface="Calibri"/>
                        </a:rPr>
                        <a:t>Aminophylline</a:t>
                      </a:r>
                      <a:endParaRPr kumimoji="0" lang="en-US" sz="1400" b="0" i="0" u="none" strike="noStrike" cap="none" normalizeH="0" baseline="0">
                        <a:ln>
                          <a:noFill/>
                        </a:ln>
                        <a:solidFill>
                          <a:schemeClr val="tx1"/>
                        </a:solidFill>
                        <a:effectLst/>
                        <a:latin typeface="Calibri"/>
                        <a:ea typeface="ＭＳ Ｐゴシック" charset="0"/>
                        <a:cs typeface="Calibri"/>
                      </a:endParaRPr>
                    </a:p>
                  </a:txBody>
                  <a:tcPr marL="37049" marR="37049" marT="0" marB="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a:p>
                  </a:txBody>
                  <a:tcPr/>
                </a:tc>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n-US" sz="1400" u="none" strike="noStrike" cap="none" normalizeH="0" baseline="0" dirty="0">
                          <a:ln>
                            <a:noFill/>
                          </a:ln>
                          <a:effectLst/>
                          <a:latin typeface="Calibri"/>
                          <a:cs typeface="Calibri"/>
                        </a:rPr>
                        <a:t>250 mg IV bolus</a:t>
                      </a:r>
                      <a:endParaRPr kumimoji="0" lang="en-US" sz="1400" b="0" i="0" u="none" strike="noStrike" cap="none" normalizeH="0" baseline="0" dirty="0">
                        <a:ln>
                          <a:noFill/>
                        </a:ln>
                        <a:solidFill>
                          <a:schemeClr val="tx1"/>
                        </a:solidFill>
                        <a:effectLst/>
                        <a:latin typeface="Calibri"/>
                        <a:ea typeface="ＭＳ Ｐゴシック" charset="0"/>
                        <a:cs typeface="Calibri"/>
                      </a:endParaRPr>
                    </a:p>
                  </a:txBody>
                  <a:tcPr marL="37049" marR="37049" marT="0" marB="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1"/>
                  </a:ext>
                </a:extLst>
              </a:tr>
              <a:tr h="518138">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u="none" strike="noStrike" cap="none" normalizeH="0" baseline="0" dirty="0">
                          <a:ln>
                            <a:noFill/>
                          </a:ln>
                          <a:effectLst/>
                          <a:latin typeface="Calibri"/>
                          <a:cs typeface="Calibri"/>
                        </a:rPr>
                        <a:t>Post-heart transplant</a:t>
                      </a:r>
                    </a:p>
                    <a:p>
                      <a:endParaRPr lang="en-US" sz="1400" dirty="0">
                        <a:latin typeface="Calibri"/>
                        <a:cs typeface="Calibri"/>
                      </a:endParaRPr>
                    </a:p>
                  </a:txBody>
                  <a:tcPr marT="45710" marB="4571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BBE0E3"/>
                    </a:solidFill>
                  </a:tcPr>
                </a:tc>
                <a:tc hMerge="1">
                  <a:txBody>
                    <a:bodyPr/>
                    <a:lstStyle/>
                    <a:p>
                      <a:endParaRPr lang="en-US"/>
                    </a:p>
                  </a:txBody>
                  <a:tcPr/>
                </a:tc>
                <a:tc hMerge="1">
                  <a:txBody>
                    <a:bodyPr/>
                    <a:lstStyle/>
                    <a:p>
                      <a:endParaRPr lang="en-US" sz="11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2"/>
                  </a:ext>
                </a:extLst>
              </a:tr>
              <a:tr h="375243">
                <a:tc gridSpan="2">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n-US" sz="1400" u="none" strike="noStrike" cap="none" normalizeH="0" baseline="0">
                          <a:ln>
                            <a:noFill/>
                          </a:ln>
                          <a:effectLst/>
                          <a:latin typeface="Calibri"/>
                          <a:cs typeface="Calibri"/>
                        </a:rPr>
                        <a:t>Aminophylline</a:t>
                      </a:r>
                      <a:endParaRPr kumimoji="0" lang="en-US" sz="1400" b="0" i="0" u="none" strike="noStrike" cap="none" normalizeH="0" baseline="0">
                        <a:ln>
                          <a:noFill/>
                        </a:ln>
                        <a:solidFill>
                          <a:schemeClr val="tx1"/>
                        </a:solidFill>
                        <a:effectLst/>
                        <a:latin typeface="Calibri"/>
                        <a:ea typeface="ＭＳ Ｐゴシック" charset="0"/>
                        <a:cs typeface="Calibri"/>
                      </a:endParaRPr>
                    </a:p>
                  </a:txBody>
                  <a:tcPr marL="37049" marR="37049" marT="0" marB="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a:p>
                  </a:txBody>
                  <a:tcPr/>
                </a:tc>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n-US" sz="1400" u="none" strike="noStrike" cap="none" normalizeH="0" baseline="0">
                          <a:ln>
                            <a:noFill/>
                          </a:ln>
                          <a:effectLst/>
                          <a:latin typeface="Calibri"/>
                          <a:cs typeface="Calibri"/>
                        </a:rPr>
                        <a:t>6 mg/kg in 100-200 mL of IV fluid over 20-30 min</a:t>
                      </a:r>
                      <a:endParaRPr kumimoji="0" lang="en-US" sz="1400" b="0" i="0" u="none" strike="noStrike" cap="none" normalizeH="0" baseline="0">
                        <a:ln>
                          <a:noFill/>
                        </a:ln>
                        <a:solidFill>
                          <a:schemeClr val="tx1"/>
                        </a:solidFill>
                        <a:effectLst/>
                        <a:latin typeface="Calibri"/>
                        <a:ea typeface="ＭＳ Ｐゴシック" charset="0"/>
                        <a:cs typeface="Calibri"/>
                      </a:endParaRPr>
                    </a:p>
                  </a:txBody>
                  <a:tcPr marL="37049" marR="37049" marT="0" marB="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3"/>
                  </a:ext>
                </a:extLst>
              </a:tr>
              <a:tr h="375243">
                <a:tc gridSpan="2">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n-US" sz="1400" u="none" strike="noStrike" cap="none" normalizeH="0" baseline="0">
                          <a:ln>
                            <a:noFill/>
                          </a:ln>
                          <a:effectLst/>
                          <a:latin typeface="Calibri"/>
                          <a:cs typeface="Calibri"/>
                        </a:rPr>
                        <a:t>Theophylline</a:t>
                      </a:r>
                      <a:endParaRPr kumimoji="0" lang="en-US" sz="1400" b="0" i="0" u="none" strike="noStrike" cap="none" normalizeH="0" baseline="0">
                        <a:ln>
                          <a:noFill/>
                        </a:ln>
                        <a:solidFill>
                          <a:schemeClr val="tx1"/>
                        </a:solidFill>
                        <a:effectLst/>
                        <a:latin typeface="Calibri"/>
                        <a:ea typeface="ＭＳ Ｐゴシック" charset="0"/>
                        <a:cs typeface="Calibri"/>
                      </a:endParaRPr>
                    </a:p>
                  </a:txBody>
                  <a:tcPr marL="37049" marR="37049" marT="0" marB="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a:p>
                  </a:txBody>
                  <a:tcPr/>
                </a:tc>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n-US" sz="1400" u="none" strike="noStrike" cap="none" normalizeH="0" baseline="0" dirty="0">
                          <a:ln>
                            <a:noFill/>
                          </a:ln>
                          <a:effectLst/>
                          <a:latin typeface="Calibri"/>
                          <a:cs typeface="Calibri"/>
                        </a:rPr>
                        <a:t>300 mg IV, followed by oral dose of 5-10 mg/kg/d titrated to effect </a:t>
                      </a:r>
                      <a:endParaRPr kumimoji="0" lang="en-US" sz="1400" b="0" i="0" u="none" strike="noStrike" cap="none" normalizeH="0" baseline="0" dirty="0">
                        <a:ln>
                          <a:noFill/>
                        </a:ln>
                        <a:solidFill>
                          <a:schemeClr val="tx1"/>
                        </a:solidFill>
                        <a:effectLst/>
                        <a:latin typeface="Calibri"/>
                        <a:ea typeface="ＭＳ Ｐゴシック" charset="0"/>
                        <a:cs typeface="Calibri"/>
                      </a:endParaRPr>
                    </a:p>
                  </a:txBody>
                  <a:tcPr marL="37049" marR="37049" marT="0" marB="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4"/>
                  </a:ext>
                </a:extLst>
              </a:tr>
              <a:tr h="375243">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u="none" strike="noStrike" cap="none" normalizeH="0" baseline="0" dirty="0">
                          <a:ln>
                            <a:noFill/>
                          </a:ln>
                          <a:effectLst/>
                          <a:latin typeface="Calibri"/>
                          <a:cs typeface="Calibri"/>
                        </a:rPr>
                        <a:t>Spinal cord injury</a:t>
                      </a:r>
                      <a:endParaRPr kumimoji="0" lang="en-US" sz="1400" b="1" i="0" u="none" strike="noStrike" cap="none" normalizeH="0" baseline="0" dirty="0">
                        <a:ln>
                          <a:noFill/>
                        </a:ln>
                        <a:solidFill>
                          <a:schemeClr val="tx1"/>
                        </a:solidFill>
                        <a:effectLst/>
                        <a:latin typeface="Calibri"/>
                        <a:ea typeface="ＭＳ Ｐゴシック" charset="0"/>
                        <a:cs typeface="Calibri"/>
                      </a:endParaRPr>
                    </a:p>
                  </a:txBody>
                  <a:tcPr marT="45710" marB="4571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BBE0E3"/>
                    </a:solidFill>
                  </a:tcPr>
                </a:tc>
                <a:tc hMerge="1">
                  <a:txBody>
                    <a:bodyPr/>
                    <a:lstStyle/>
                    <a:p>
                      <a:endParaRPr lang="en-US"/>
                    </a:p>
                  </a:txBody>
                  <a:tcPr/>
                </a:tc>
                <a:tc hMerge="1">
                  <a:txBody>
                    <a:bodyPr/>
                    <a:lstStyle/>
                    <a:p>
                      <a:endParaRPr lang="en-US" sz="11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5"/>
                  </a:ext>
                </a:extLst>
              </a:tr>
              <a:tr h="375243">
                <a:tc gridSpan="2">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n-US" sz="1400" u="none" strike="noStrike" cap="none" normalizeH="0" baseline="0" dirty="0">
                          <a:ln>
                            <a:noFill/>
                          </a:ln>
                          <a:effectLst/>
                          <a:latin typeface="Calibri"/>
                          <a:cs typeface="Calibri"/>
                        </a:rPr>
                        <a:t>Aminophylline</a:t>
                      </a:r>
                      <a:endParaRPr kumimoji="0" lang="en-US" sz="1400" b="0" i="0" u="none" strike="noStrike" cap="none" normalizeH="0" baseline="0" dirty="0">
                        <a:ln>
                          <a:noFill/>
                        </a:ln>
                        <a:solidFill>
                          <a:schemeClr val="tx1"/>
                        </a:solidFill>
                        <a:effectLst/>
                        <a:latin typeface="Calibri"/>
                        <a:ea typeface="ＭＳ Ｐゴシック" charset="0"/>
                        <a:cs typeface="Calibri"/>
                      </a:endParaRPr>
                    </a:p>
                  </a:txBody>
                  <a:tcPr marL="37049" marR="37049" marT="0" marB="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a:p>
                  </a:txBody>
                  <a:tcPr/>
                </a:tc>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n-US" sz="1400" u="none" strike="noStrike" cap="none" normalizeH="0" baseline="0" dirty="0">
                          <a:ln>
                            <a:noFill/>
                          </a:ln>
                          <a:effectLst/>
                          <a:latin typeface="Calibri"/>
                          <a:cs typeface="Calibri"/>
                        </a:rPr>
                        <a:t>6 mg/kg in 100-200 mL of IV fluid over 20-30 min</a:t>
                      </a:r>
                      <a:endParaRPr kumimoji="0" lang="en-US" sz="1400" b="0" i="0" u="none" strike="noStrike" cap="none" normalizeH="0" baseline="0" dirty="0">
                        <a:ln>
                          <a:noFill/>
                        </a:ln>
                        <a:solidFill>
                          <a:schemeClr val="tx1"/>
                        </a:solidFill>
                        <a:effectLst/>
                        <a:latin typeface="Calibri"/>
                        <a:ea typeface="ＭＳ Ｐゴシック" charset="0"/>
                        <a:cs typeface="Calibri"/>
                      </a:endParaRPr>
                    </a:p>
                  </a:txBody>
                  <a:tcPr marL="37049" marR="37049" marT="0" marB="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6"/>
                  </a:ext>
                </a:extLst>
              </a:tr>
              <a:tr h="375243">
                <a:tc gridSpan="2">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a:ea typeface="ＭＳ Ｐゴシック" charset="0"/>
                          <a:cs typeface="Calibri"/>
                        </a:rPr>
                        <a:t>Theophylline</a:t>
                      </a:r>
                    </a:p>
                  </a:txBody>
                  <a:tcPr marL="37049" marR="37049" marT="0" marB="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a:p>
                  </a:txBody>
                  <a:tcPr/>
                </a:tc>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Calibri"/>
                          <a:ea typeface="ＭＳ Ｐゴシック" charset="0"/>
                          <a:cs typeface="Calibri"/>
                        </a:rPr>
                        <a:t>Oral dose of 5-10 mg/kg/d titrated to effect</a:t>
                      </a:r>
                    </a:p>
                  </a:txBody>
                  <a:tcPr marL="37049" marR="37049" marT="0" marB="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63518" name="Title 4"/>
          <p:cNvSpPr>
            <a:spLocks noGrp="1" noChangeArrowheads="1"/>
          </p:cNvSpPr>
          <p:nvPr>
            <p:ph type="title"/>
          </p:nvPr>
        </p:nvSpPr>
        <p:spPr>
          <a:xfrm>
            <a:off x="457200" y="762000"/>
            <a:ext cx="8229600" cy="1143000"/>
          </a:xfrm>
        </p:spPr>
        <p:txBody>
          <a:bodyPr/>
          <a:lstStyle/>
          <a:p>
            <a:r>
              <a:rPr lang="en-US" altLang="en-US" sz="2800" b="1" dirty="0">
                <a:cs typeface="Geneva" pitchFamily="-65" charset="0"/>
              </a:rPr>
              <a:t>Table 8. Acute Medical Management with Theophylline or Aminophylline for Bradycardia Attributable to SND or Atrioventricular Block</a:t>
            </a:r>
            <a:endParaRPr lang="en-US" altLang="en-US" sz="2800" dirty="0">
              <a:cs typeface="Geneva" pitchFamily="-65"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a:extLst>
              <a:ext uri="{FF2B5EF4-FFF2-40B4-BE49-F238E27FC236}">
                <a16:creationId xmlns:a16="http://schemas.microsoft.com/office/drawing/2014/main" id="{9165D636-05AA-42B3-9B3C-32C8D669C393}"/>
              </a:ext>
            </a:extLst>
          </p:cNvPr>
          <p:cNvSpPr>
            <a:spLocks noChangeArrowheads="1"/>
          </p:cNvSpPr>
          <p:nvPr/>
        </p:nvSpPr>
        <p:spPr bwMode="auto">
          <a:xfrm>
            <a:off x="0" y="381000"/>
            <a:ext cx="9144000" cy="1274763"/>
          </a:xfrm>
          <a:prstGeom prst="rect">
            <a:avLst/>
          </a:prstGeom>
          <a:solidFill>
            <a:schemeClr val="accent2"/>
          </a:solidFill>
          <a:ln>
            <a:noFill/>
          </a:ln>
          <a:extLst/>
        </p:spPr>
        <p:txBody>
          <a:bodyPr>
            <a:spAutoFit/>
          </a:bodyPr>
          <a:lstStyle>
            <a:lvl1pPr eaLnBrk="0" hangingPunct="0">
              <a:spcBef>
                <a:spcPct val="20000"/>
              </a:spcBef>
              <a:buChar char="•"/>
              <a:defRPr sz="3200">
                <a:solidFill>
                  <a:schemeClr val="tx1"/>
                </a:solidFill>
                <a:latin typeface="Arial" pitchFamily="34" charset="0"/>
                <a:ea typeface="MS PGothic" pitchFamily="34" charset="-128"/>
                <a:cs typeface="Geneva" charset="0"/>
              </a:defRPr>
            </a:lvl1pPr>
            <a:lvl2pPr marL="742950" indent="-285750" eaLnBrk="0" hangingPunct="0">
              <a:spcBef>
                <a:spcPct val="20000"/>
              </a:spcBef>
              <a:buChar char="–"/>
              <a:defRPr sz="2800">
                <a:solidFill>
                  <a:schemeClr val="tx1"/>
                </a:solidFill>
                <a:latin typeface="Arial" pitchFamily="34" charset="0"/>
                <a:ea typeface="Geneva" charset="0"/>
                <a:cs typeface="Geneva" charset="0"/>
              </a:defRPr>
            </a:lvl2pPr>
            <a:lvl3pPr marL="1143000" indent="-228600" eaLnBrk="0" hangingPunct="0">
              <a:spcBef>
                <a:spcPct val="20000"/>
              </a:spcBef>
              <a:buChar char="•"/>
              <a:defRPr sz="2400">
                <a:solidFill>
                  <a:schemeClr val="tx1"/>
                </a:solidFill>
                <a:latin typeface="Arial" pitchFamily="34" charset="0"/>
                <a:ea typeface="Geneva" charset="0"/>
                <a:cs typeface="Geneva" charset="0"/>
              </a:defRPr>
            </a:lvl3pPr>
            <a:lvl4pPr marL="1600200" indent="-228600" eaLnBrk="0" hangingPunct="0">
              <a:spcBef>
                <a:spcPct val="20000"/>
              </a:spcBef>
              <a:buChar char="–"/>
              <a:defRPr sz="2000">
                <a:solidFill>
                  <a:schemeClr val="tx1"/>
                </a:solidFill>
                <a:latin typeface="Arial" pitchFamily="34" charset="0"/>
                <a:ea typeface="Geneva" charset="0"/>
                <a:cs typeface="Geneva" charset="0"/>
              </a:defRPr>
            </a:lvl4pPr>
            <a:lvl5pPr marL="2057400" indent="-228600" eaLnBrk="0" hangingPunct="0">
              <a:spcBef>
                <a:spcPct val="20000"/>
              </a:spcBef>
              <a:buChar char="»"/>
              <a:defRPr sz="2000">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9pPr>
          </a:lstStyle>
          <a:p>
            <a:pPr algn="ctr" eaLnBrk="1" hangingPunct="1">
              <a:lnSpc>
                <a:spcPct val="80000"/>
              </a:lnSpc>
              <a:spcBef>
                <a:spcPct val="0"/>
              </a:spcBef>
              <a:buFontTx/>
              <a:buNone/>
              <a:defRPr/>
            </a:pPr>
            <a:r>
              <a:rPr lang="en-US" dirty="0">
                <a:solidFill>
                  <a:schemeClr val="bg1"/>
                </a:solidFill>
              </a:rPr>
              <a:t>Therapy of Beta Blocker and Calcium Channel Blocker Mediated Bradycardia Attributable to SND or Atrioventricular Block</a:t>
            </a:r>
            <a:endParaRPr lang="en-US" altLang="en-US" sz="2400" b="1" dirty="0">
              <a:solidFill>
                <a:schemeClr val="bg1"/>
              </a:solidFill>
              <a:latin typeface="+mn-lt"/>
            </a:endParaRPr>
          </a:p>
        </p:txBody>
      </p:sp>
      <p:graphicFrame>
        <p:nvGraphicFramePr>
          <p:cNvPr id="3" name="Table 2">
            <a:extLst>
              <a:ext uri="{FF2B5EF4-FFF2-40B4-BE49-F238E27FC236}">
                <a16:creationId xmlns:a16="http://schemas.microsoft.com/office/drawing/2014/main" id="{4E494415-5C7E-4B08-840A-1C3198EDEDD1}"/>
              </a:ext>
            </a:extLst>
          </p:cNvPr>
          <p:cNvGraphicFramePr>
            <a:graphicFrameLocks noGrp="1"/>
          </p:cNvGraphicFramePr>
          <p:nvPr/>
        </p:nvGraphicFramePr>
        <p:xfrm>
          <a:off x="457200" y="1828800"/>
          <a:ext cx="8229600" cy="4114800"/>
        </p:xfrm>
        <a:graphic>
          <a:graphicData uri="http://schemas.openxmlformats.org/drawingml/2006/table">
            <a:tbl>
              <a:tblPr firstRow="1" firstCol="1" bandRow="1"/>
              <a:tblGrid>
                <a:gridCol w="952988">
                  <a:extLst>
                    <a:ext uri="{9D8B030D-6E8A-4147-A177-3AD203B41FA5}">
                      <a16:colId xmlns:a16="http://schemas.microsoft.com/office/drawing/2014/main" val="20000"/>
                    </a:ext>
                  </a:extLst>
                </a:gridCol>
                <a:gridCol w="887151">
                  <a:extLst>
                    <a:ext uri="{9D8B030D-6E8A-4147-A177-3AD203B41FA5}">
                      <a16:colId xmlns:a16="http://schemas.microsoft.com/office/drawing/2014/main" val="20001"/>
                    </a:ext>
                  </a:extLst>
                </a:gridCol>
                <a:gridCol w="6389461">
                  <a:extLst>
                    <a:ext uri="{9D8B030D-6E8A-4147-A177-3AD203B41FA5}">
                      <a16:colId xmlns:a16="http://schemas.microsoft.com/office/drawing/2014/main" val="20002"/>
                    </a:ext>
                  </a:extLst>
                </a:gridCol>
              </a:tblGrid>
              <a:tr h="609600">
                <a:tc gridSpan="3">
                  <a:txBody>
                    <a:bodyPr/>
                    <a:lstStyle/>
                    <a:p>
                      <a:r>
                        <a:rPr lang="en-US" sz="1600" b="1" kern="1200" dirty="0">
                          <a:solidFill>
                            <a:schemeClr val="tx1"/>
                          </a:solidFill>
                          <a:effectLst/>
                          <a:latin typeface="Calibri" panose="020F0502020204030204" pitchFamily="34" charset="0"/>
                          <a:ea typeface="+mn-ea"/>
                          <a:cs typeface="Calibri" panose="020F0502020204030204" pitchFamily="34" charset="0"/>
                        </a:rPr>
                        <a:t>Recommendations for Therapy of Beta Blocker and Calcium Channel Blocker Mediated Bradycardia</a:t>
                      </a:r>
                      <a:endParaRPr lang="en-US" sz="1600" kern="1200" dirty="0">
                        <a:solidFill>
                          <a:schemeClr val="tx1"/>
                        </a:solidFill>
                        <a:effectLst/>
                        <a:latin typeface="Calibri" panose="020F0502020204030204" pitchFamily="34" charset="0"/>
                        <a:ea typeface="+mn-ea"/>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39361">
                <a:tc>
                  <a:txBody>
                    <a:bodyPr/>
                    <a:lstStyle/>
                    <a:p>
                      <a:pPr marL="0" marR="0" algn="ctr">
                        <a:lnSpc>
                          <a:spcPct val="115000"/>
                        </a:lnSpc>
                        <a:spcBef>
                          <a:spcPts val="0"/>
                        </a:spcBef>
                        <a:spcAft>
                          <a:spcPts val="0"/>
                        </a:spcAft>
                      </a:pPr>
                      <a:r>
                        <a:rPr lang="en-US" sz="1600" b="1" dirty="0">
                          <a:effectLst/>
                          <a:latin typeface="Calibri" panose="020F0502020204030204" pitchFamily="34" charset="0"/>
                          <a:ea typeface="Times New Roman" panose="02020603050405020304" pitchFamily="18" charset="0"/>
                          <a:cs typeface="Calibri" panose="020F0502020204030204" pitchFamily="34" charset="0"/>
                        </a:rPr>
                        <a:t>COR</a:t>
                      </a:r>
                      <a:endParaRPr lang="en-US" sz="16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a:effectLst/>
                          <a:latin typeface="Calibri" panose="020F0502020204030204" pitchFamily="34" charset="0"/>
                          <a:ea typeface="Times New Roman" panose="02020603050405020304" pitchFamily="18" charset="0"/>
                          <a:cs typeface="Calibri" panose="020F0502020204030204" pitchFamily="34" charset="0"/>
                        </a:rPr>
                        <a:t>LOE</a:t>
                      </a:r>
                      <a:endParaRPr lang="en-US" sz="16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a:effectLst/>
                          <a:latin typeface="Calibri" panose="020F0502020204030204" pitchFamily="34" charset="0"/>
                          <a:ea typeface="Times New Roman" panose="02020603050405020304" pitchFamily="18" charset="0"/>
                          <a:cs typeface="Calibri" panose="020F0502020204030204" pitchFamily="34" charset="0"/>
                        </a:rPr>
                        <a:t>Recommendation</a:t>
                      </a:r>
                      <a:endParaRPr lang="en-US" sz="16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808439">
                <a:tc>
                  <a:txBody>
                    <a:bodyPr/>
                    <a:lstStyle/>
                    <a:p>
                      <a:pPr marL="0" marR="0" algn="ctr">
                        <a:lnSpc>
                          <a:spcPct val="150000"/>
                        </a:lnSpc>
                        <a:spcBef>
                          <a:spcPts val="0"/>
                        </a:spcBef>
                        <a:spcAft>
                          <a:spcPts val="0"/>
                        </a:spcAft>
                      </a:pPr>
                      <a:r>
                        <a:rPr lang="en-US" sz="1600" b="1" dirty="0">
                          <a:effectLst/>
                          <a:latin typeface="Calibri" panose="020F0502020204030204" pitchFamily="34" charset="0"/>
                          <a:ea typeface="Times New Roman" panose="02020603050405020304" pitchFamily="18" charset="0"/>
                          <a:cs typeface="Calibri" panose="020F0502020204030204" pitchFamily="34" charset="0"/>
                        </a:rPr>
                        <a:t>IIa</a:t>
                      </a:r>
                      <a:endParaRPr lang="en-US" sz="16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4F"/>
                    </a:solidFill>
                  </a:tcPr>
                </a:tc>
                <a:tc>
                  <a:txBody>
                    <a:bodyPr/>
                    <a:lstStyle/>
                    <a:p>
                      <a:pPr marL="0" marR="0" algn="ctr">
                        <a:lnSpc>
                          <a:spcPct val="150000"/>
                        </a:lnSpc>
                        <a:spcBef>
                          <a:spcPts val="0"/>
                        </a:spcBef>
                        <a:spcAft>
                          <a:spcPts val="0"/>
                        </a:spcAft>
                      </a:pPr>
                      <a:r>
                        <a:rPr lang="en-US" sz="1600" b="1" dirty="0">
                          <a:effectLst/>
                          <a:latin typeface="Calibri" panose="020F0502020204030204" pitchFamily="34" charset="0"/>
                          <a:ea typeface="Times New Roman" panose="02020603050405020304" pitchFamily="18" charset="0"/>
                          <a:cs typeface="Calibri" panose="020F0502020204030204" pitchFamily="34" charset="0"/>
                        </a:rPr>
                        <a:t>C-LD</a:t>
                      </a:r>
                      <a:endParaRPr lang="en-US" sz="16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1C1E7"/>
                    </a:solidFill>
                  </a:tcPr>
                </a:tc>
                <a:tc>
                  <a:txBody>
                    <a:bodyPr/>
                    <a:lstStyle/>
                    <a:p>
                      <a:pPr marL="0" marR="0" lvl="0" indent="0" algn="l">
                        <a:lnSpc>
                          <a:spcPct val="100000"/>
                        </a:lnSpc>
                        <a:spcBef>
                          <a:spcPts val="0"/>
                        </a:spcBef>
                        <a:spcAft>
                          <a:spcPts val="0"/>
                        </a:spcAft>
                        <a:buFont typeface="+mj-lt"/>
                        <a:buNone/>
                      </a:pPr>
                      <a:r>
                        <a:rPr lang="en-US" sz="1600" b="1" dirty="0">
                          <a:effectLst/>
                          <a:latin typeface="Calibri" panose="020F0502020204030204" pitchFamily="34" charset="0"/>
                          <a:cs typeface="Calibri" panose="020F0502020204030204" pitchFamily="34" charset="0"/>
                        </a:rPr>
                        <a:t>In patients with bradycardia associated with symptoms or hemodynamic compromise because of calcium channel blocker overdose, intravenous calcium is reasonable to increase heart rate and improve symptoms.</a:t>
                      </a:r>
                      <a:endParaRPr lang="en-US" sz="1600" dirty="0">
                        <a:effectLst/>
                        <a:latin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990600">
                <a:tc>
                  <a:txBody>
                    <a:bodyPr/>
                    <a:lstStyle/>
                    <a:p>
                      <a:pPr marL="0" marR="0" algn="ctr">
                        <a:lnSpc>
                          <a:spcPct val="150000"/>
                        </a:lnSpc>
                        <a:spcBef>
                          <a:spcPts val="0"/>
                        </a:spcBef>
                        <a:spcAft>
                          <a:spcPts val="0"/>
                        </a:spcAft>
                      </a:pPr>
                      <a:r>
                        <a:rPr lang="en-US" sz="1600" b="1" dirty="0">
                          <a:effectLst/>
                          <a:latin typeface="Calibri" panose="020F0502020204030204" pitchFamily="34" charset="0"/>
                          <a:ea typeface="Times New Roman" panose="02020603050405020304" pitchFamily="18" charset="0"/>
                          <a:cs typeface="Calibri" panose="020F0502020204030204" pitchFamily="34" charset="0"/>
                        </a:rPr>
                        <a:t>IIa</a:t>
                      </a:r>
                      <a:endParaRPr lang="en-US" sz="16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4F"/>
                    </a:solidFill>
                  </a:tcPr>
                </a:tc>
                <a:tc>
                  <a:txBody>
                    <a:bodyPr/>
                    <a:lstStyle/>
                    <a:p>
                      <a:pPr marL="0" marR="0" algn="ctr">
                        <a:lnSpc>
                          <a:spcPct val="150000"/>
                        </a:lnSpc>
                        <a:spcBef>
                          <a:spcPts val="0"/>
                        </a:spcBef>
                        <a:spcAft>
                          <a:spcPts val="0"/>
                        </a:spcAft>
                      </a:pPr>
                      <a:r>
                        <a:rPr lang="en-US" sz="1600" b="1" dirty="0">
                          <a:effectLst/>
                          <a:latin typeface="Calibri" panose="020F0502020204030204" pitchFamily="34" charset="0"/>
                          <a:ea typeface="Times New Roman" panose="02020603050405020304" pitchFamily="18" charset="0"/>
                          <a:cs typeface="Calibri" panose="020F0502020204030204" pitchFamily="34" charset="0"/>
                        </a:rPr>
                        <a:t>C-LD</a:t>
                      </a:r>
                      <a:endParaRPr lang="en-US" sz="16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1C1E7"/>
                    </a:solidFill>
                  </a:tcPr>
                </a:tc>
                <a:tc>
                  <a:txBody>
                    <a:bodyPr/>
                    <a:lstStyle/>
                    <a:p>
                      <a:pPr marL="0" marR="0" lvl="0" indent="0" algn="l">
                        <a:lnSpc>
                          <a:spcPct val="100000"/>
                        </a:lnSpc>
                        <a:spcBef>
                          <a:spcPts val="0"/>
                        </a:spcBef>
                        <a:spcAft>
                          <a:spcPts val="0"/>
                        </a:spcAft>
                        <a:buFont typeface="+mj-lt"/>
                        <a:buNone/>
                      </a:pPr>
                      <a:r>
                        <a:rPr lang="en-US" sz="1600" b="1" dirty="0">
                          <a:effectLst/>
                          <a:latin typeface="Calibri" panose="020F0502020204030204" pitchFamily="34" charset="0"/>
                          <a:cs typeface="Calibri" panose="020F0502020204030204" pitchFamily="34" charset="0"/>
                        </a:rPr>
                        <a:t>In patients with bradycardia associated with symptoms or hemodynamic compromise because of beta-blocker or calcium channel blocker overdose, glucagon is reasonable to increase heart rate and improve symptoms.</a:t>
                      </a:r>
                      <a:endParaRPr lang="en-US" sz="1600" dirty="0">
                        <a:effectLst/>
                        <a:latin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066800">
                <a:tc>
                  <a:txBody>
                    <a:bodyPr/>
                    <a:lstStyle/>
                    <a:p>
                      <a:pPr marL="0" marR="0" algn="ctr">
                        <a:lnSpc>
                          <a:spcPct val="150000"/>
                        </a:lnSpc>
                        <a:spcBef>
                          <a:spcPts val="0"/>
                        </a:spcBef>
                        <a:spcAft>
                          <a:spcPts val="0"/>
                        </a:spcAft>
                      </a:pPr>
                      <a:r>
                        <a:rPr lang="en-US" sz="1600" b="1" dirty="0">
                          <a:effectLst/>
                          <a:latin typeface="Calibri" panose="020F0502020204030204" pitchFamily="34" charset="0"/>
                          <a:ea typeface="Times New Roman" panose="02020603050405020304" pitchFamily="18" charset="0"/>
                          <a:cs typeface="Calibri" panose="020F0502020204030204" pitchFamily="34" charset="0"/>
                        </a:rPr>
                        <a:t>IIa</a:t>
                      </a:r>
                      <a:endParaRPr lang="en-US" sz="16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4F"/>
                    </a:solidFill>
                  </a:tcPr>
                </a:tc>
                <a:tc>
                  <a:txBody>
                    <a:bodyPr/>
                    <a:lstStyle/>
                    <a:p>
                      <a:pPr marL="0" marR="0" algn="ctr">
                        <a:lnSpc>
                          <a:spcPct val="150000"/>
                        </a:lnSpc>
                        <a:spcBef>
                          <a:spcPts val="0"/>
                        </a:spcBef>
                        <a:spcAft>
                          <a:spcPts val="0"/>
                        </a:spcAft>
                      </a:pPr>
                      <a:r>
                        <a:rPr lang="en-US" sz="1600" b="1" dirty="0">
                          <a:effectLst/>
                          <a:latin typeface="Calibri" panose="020F0502020204030204" pitchFamily="34" charset="0"/>
                          <a:ea typeface="Times New Roman" panose="02020603050405020304" pitchFamily="18" charset="0"/>
                          <a:cs typeface="Calibri" panose="020F0502020204030204" pitchFamily="34" charset="0"/>
                        </a:rPr>
                        <a:t>C-LD</a:t>
                      </a:r>
                      <a:endParaRPr lang="en-US" sz="16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1C1E7"/>
                    </a:solidFill>
                  </a:tcPr>
                </a:tc>
                <a:tc>
                  <a:txBody>
                    <a:bodyPr/>
                    <a:lstStyle/>
                    <a:p>
                      <a:pPr marL="0" marR="0" lvl="0" indent="0" algn="l">
                        <a:lnSpc>
                          <a:spcPct val="100000"/>
                        </a:lnSpc>
                        <a:spcBef>
                          <a:spcPts val="0"/>
                        </a:spcBef>
                        <a:spcAft>
                          <a:spcPts val="0"/>
                        </a:spcAft>
                        <a:buFont typeface="+mj-lt"/>
                        <a:buNone/>
                      </a:pPr>
                      <a:r>
                        <a:rPr lang="en-US" sz="1600" b="1" dirty="0">
                          <a:effectLst/>
                          <a:latin typeface="Calibri" panose="020F0502020204030204" pitchFamily="34" charset="0"/>
                          <a:cs typeface="Calibri" panose="020F0502020204030204" pitchFamily="34" charset="0"/>
                        </a:rPr>
                        <a:t>In patients with bradycardia associated with symptoms or hemodynamic compromise because of beta-blocker or calcium channel blocker overdose, high-dose insulin therapy is reasonable to increase heart rate and improve symptoms. </a:t>
                      </a:r>
                      <a:endParaRPr lang="en-US" sz="1600" dirty="0">
                        <a:effectLst/>
                        <a:latin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a:extLst>
              <a:ext uri="{FF2B5EF4-FFF2-40B4-BE49-F238E27FC236}">
                <a16:creationId xmlns:a16="http://schemas.microsoft.com/office/drawing/2014/main" id="{A186F5D0-1604-443A-A128-1E4595F0AEC4}"/>
              </a:ext>
            </a:extLst>
          </p:cNvPr>
          <p:cNvSpPr>
            <a:spLocks noChangeArrowheads="1"/>
          </p:cNvSpPr>
          <p:nvPr/>
        </p:nvSpPr>
        <p:spPr bwMode="auto">
          <a:xfrm>
            <a:off x="0" y="381000"/>
            <a:ext cx="9144000" cy="1274763"/>
          </a:xfrm>
          <a:prstGeom prst="rect">
            <a:avLst/>
          </a:prstGeom>
          <a:solidFill>
            <a:schemeClr val="accent2"/>
          </a:solidFill>
          <a:ln>
            <a:noFill/>
          </a:ln>
          <a:extLst/>
        </p:spPr>
        <p:txBody>
          <a:bodyPr>
            <a:spAutoFit/>
          </a:bodyPr>
          <a:lstStyle>
            <a:lvl1pPr eaLnBrk="0" hangingPunct="0">
              <a:spcBef>
                <a:spcPct val="20000"/>
              </a:spcBef>
              <a:buChar char="•"/>
              <a:defRPr sz="3200">
                <a:solidFill>
                  <a:schemeClr val="tx1"/>
                </a:solidFill>
                <a:latin typeface="Arial" pitchFamily="34" charset="0"/>
                <a:ea typeface="MS PGothic" pitchFamily="34" charset="-128"/>
                <a:cs typeface="Geneva" charset="0"/>
              </a:defRPr>
            </a:lvl1pPr>
            <a:lvl2pPr marL="742950" indent="-285750" eaLnBrk="0" hangingPunct="0">
              <a:spcBef>
                <a:spcPct val="20000"/>
              </a:spcBef>
              <a:buChar char="–"/>
              <a:defRPr sz="2800">
                <a:solidFill>
                  <a:schemeClr val="tx1"/>
                </a:solidFill>
                <a:latin typeface="Arial" pitchFamily="34" charset="0"/>
                <a:ea typeface="Geneva" charset="0"/>
                <a:cs typeface="Geneva" charset="0"/>
              </a:defRPr>
            </a:lvl2pPr>
            <a:lvl3pPr marL="1143000" indent="-228600" eaLnBrk="0" hangingPunct="0">
              <a:spcBef>
                <a:spcPct val="20000"/>
              </a:spcBef>
              <a:buChar char="•"/>
              <a:defRPr sz="2400">
                <a:solidFill>
                  <a:schemeClr val="tx1"/>
                </a:solidFill>
                <a:latin typeface="Arial" pitchFamily="34" charset="0"/>
                <a:ea typeface="Geneva" charset="0"/>
                <a:cs typeface="Geneva" charset="0"/>
              </a:defRPr>
            </a:lvl3pPr>
            <a:lvl4pPr marL="1600200" indent="-228600" eaLnBrk="0" hangingPunct="0">
              <a:spcBef>
                <a:spcPct val="20000"/>
              </a:spcBef>
              <a:buChar char="–"/>
              <a:defRPr sz="2000">
                <a:solidFill>
                  <a:schemeClr val="tx1"/>
                </a:solidFill>
                <a:latin typeface="Arial" pitchFamily="34" charset="0"/>
                <a:ea typeface="Geneva" charset="0"/>
                <a:cs typeface="Geneva" charset="0"/>
              </a:defRPr>
            </a:lvl4pPr>
            <a:lvl5pPr marL="2057400" indent="-228600" eaLnBrk="0" hangingPunct="0">
              <a:spcBef>
                <a:spcPct val="20000"/>
              </a:spcBef>
              <a:buChar char="»"/>
              <a:defRPr sz="2000">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9pPr>
          </a:lstStyle>
          <a:p>
            <a:pPr algn="ctr" eaLnBrk="1" hangingPunct="1">
              <a:lnSpc>
                <a:spcPct val="80000"/>
              </a:lnSpc>
              <a:spcBef>
                <a:spcPct val="0"/>
              </a:spcBef>
              <a:buFontTx/>
              <a:buNone/>
              <a:defRPr/>
            </a:pPr>
            <a:r>
              <a:rPr lang="en-US" dirty="0">
                <a:solidFill>
                  <a:schemeClr val="bg1"/>
                </a:solidFill>
              </a:rPr>
              <a:t>Therapy of Digoxin Mediated Bradycardia Attributable to either SND or Atrioventricular Block</a:t>
            </a:r>
            <a:endParaRPr lang="en-US" altLang="en-US" sz="2400" b="1" dirty="0">
              <a:solidFill>
                <a:schemeClr val="bg1"/>
              </a:solidFill>
              <a:latin typeface="+mn-lt"/>
            </a:endParaRPr>
          </a:p>
        </p:txBody>
      </p:sp>
      <p:graphicFrame>
        <p:nvGraphicFramePr>
          <p:cNvPr id="3" name="Table 2">
            <a:extLst>
              <a:ext uri="{FF2B5EF4-FFF2-40B4-BE49-F238E27FC236}">
                <a16:creationId xmlns:a16="http://schemas.microsoft.com/office/drawing/2014/main" id="{F2FFB035-6D64-4DFD-989D-FB63EED2B2AB}"/>
              </a:ext>
            </a:extLst>
          </p:cNvPr>
          <p:cNvGraphicFramePr>
            <a:graphicFrameLocks noGrp="1"/>
          </p:cNvGraphicFramePr>
          <p:nvPr/>
        </p:nvGraphicFramePr>
        <p:xfrm>
          <a:off x="457200" y="1828800"/>
          <a:ext cx="8229600" cy="3776662"/>
        </p:xfrm>
        <a:graphic>
          <a:graphicData uri="http://schemas.openxmlformats.org/drawingml/2006/table">
            <a:tbl>
              <a:tblPr firstRow="1" firstCol="1" bandRow="1"/>
              <a:tblGrid>
                <a:gridCol w="952988">
                  <a:extLst>
                    <a:ext uri="{9D8B030D-6E8A-4147-A177-3AD203B41FA5}">
                      <a16:colId xmlns:a16="http://schemas.microsoft.com/office/drawing/2014/main" val="20000"/>
                    </a:ext>
                  </a:extLst>
                </a:gridCol>
                <a:gridCol w="887151">
                  <a:extLst>
                    <a:ext uri="{9D8B030D-6E8A-4147-A177-3AD203B41FA5}">
                      <a16:colId xmlns:a16="http://schemas.microsoft.com/office/drawing/2014/main" val="20001"/>
                    </a:ext>
                  </a:extLst>
                </a:gridCol>
                <a:gridCol w="6389461">
                  <a:extLst>
                    <a:ext uri="{9D8B030D-6E8A-4147-A177-3AD203B41FA5}">
                      <a16:colId xmlns:a16="http://schemas.microsoft.com/office/drawing/2014/main" val="20002"/>
                    </a:ext>
                  </a:extLst>
                </a:gridCol>
              </a:tblGrid>
              <a:tr h="758966">
                <a:tc gridSpan="3">
                  <a:txBody>
                    <a:bodyPr/>
                    <a:lstStyle/>
                    <a:p>
                      <a:r>
                        <a:rPr lang="en-US" sz="2000" b="1" kern="1200" dirty="0">
                          <a:solidFill>
                            <a:schemeClr val="tx1"/>
                          </a:solidFill>
                          <a:effectLst/>
                          <a:latin typeface="Calibri" panose="020F0502020204030204" pitchFamily="34" charset="0"/>
                          <a:ea typeface="+mn-ea"/>
                          <a:cs typeface="Calibri" panose="020F0502020204030204" pitchFamily="34" charset="0"/>
                        </a:rPr>
                        <a:t>Recommendations for Therapy of Digoxin Mediated Bradycardia Attributable to SND or Atrioventricular Block</a:t>
                      </a:r>
                      <a:endParaRPr lang="en-US" sz="2000" kern="1200" dirty="0">
                        <a:solidFill>
                          <a:schemeClr val="tx1"/>
                        </a:solidFill>
                        <a:effectLst/>
                        <a:latin typeface="Calibri" panose="020F0502020204030204" pitchFamily="34" charset="0"/>
                        <a:ea typeface="+mn-ea"/>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41825">
                <a:tc>
                  <a:txBody>
                    <a:bodyPr/>
                    <a:lstStyle/>
                    <a:p>
                      <a:pPr marL="0" marR="0" algn="ctr">
                        <a:lnSpc>
                          <a:spcPct val="115000"/>
                        </a:lnSpc>
                        <a:spcBef>
                          <a:spcPts val="0"/>
                        </a:spcBef>
                        <a:spcAft>
                          <a:spcPts val="0"/>
                        </a:spcAft>
                      </a:pPr>
                      <a:r>
                        <a:rPr lang="en-US" sz="2000" b="1" dirty="0">
                          <a:effectLst/>
                          <a:latin typeface="Calibri" panose="020F0502020204030204" pitchFamily="34" charset="0"/>
                          <a:ea typeface="Times New Roman" panose="02020603050405020304" pitchFamily="18" charset="0"/>
                          <a:cs typeface="Calibri" panose="020F0502020204030204" pitchFamily="34" charset="0"/>
                        </a:rPr>
                        <a:t>COR</a:t>
                      </a:r>
                      <a:endParaRPr lang="en-US" sz="20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dirty="0">
                          <a:effectLst/>
                          <a:latin typeface="Calibri" panose="020F0502020204030204" pitchFamily="34" charset="0"/>
                          <a:ea typeface="Times New Roman" panose="02020603050405020304" pitchFamily="18" charset="0"/>
                          <a:cs typeface="Calibri" panose="020F0502020204030204" pitchFamily="34" charset="0"/>
                        </a:rPr>
                        <a:t>LOE</a:t>
                      </a:r>
                      <a:endParaRPr lang="en-US" sz="20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dirty="0">
                          <a:effectLst/>
                          <a:latin typeface="Calibri" panose="020F0502020204030204" pitchFamily="34" charset="0"/>
                          <a:ea typeface="Times New Roman" panose="02020603050405020304" pitchFamily="18" charset="0"/>
                          <a:cs typeface="Calibri" panose="020F0502020204030204" pitchFamily="34" charset="0"/>
                        </a:rPr>
                        <a:t>Recommendation</a:t>
                      </a:r>
                      <a:endParaRPr lang="en-US" sz="20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304543">
                <a:tc>
                  <a:txBody>
                    <a:bodyPr/>
                    <a:lstStyle/>
                    <a:p>
                      <a:pPr marL="0" marR="0" algn="ctr">
                        <a:lnSpc>
                          <a:spcPct val="150000"/>
                        </a:lnSpc>
                        <a:spcBef>
                          <a:spcPts val="0"/>
                        </a:spcBef>
                        <a:spcAft>
                          <a:spcPts val="0"/>
                        </a:spcAft>
                      </a:pPr>
                      <a:r>
                        <a:rPr lang="en-US" sz="2000" b="1" dirty="0">
                          <a:effectLst/>
                          <a:latin typeface="Calibri" panose="020F0502020204030204" pitchFamily="34" charset="0"/>
                          <a:ea typeface="Times New Roman" panose="02020603050405020304" pitchFamily="18" charset="0"/>
                          <a:cs typeface="Calibri" panose="020F0502020204030204" pitchFamily="34" charset="0"/>
                        </a:rPr>
                        <a:t>IIa</a:t>
                      </a:r>
                      <a:endParaRPr lang="en-US" sz="20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4F"/>
                    </a:solidFill>
                  </a:tcPr>
                </a:tc>
                <a:tc>
                  <a:txBody>
                    <a:bodyPr/>
                    <a:lstStyle/>
                    <a:p>
                      <a:pPr marL="0" marR="0" algn="ctr">
                        <a:lnSpc>
                          <a:spcPct val="150000"/>
                        </a:lnSpc>
                        <a:spcBef>
                          <a:spcPts val="0"/>
                        </a:spcBef>
                        <a:spcAft>
                          <a:spcPts val="0"/>
                        </a:spcAft>
                      </a:pPr>
                      <a:r>
                        <a:rPr lang="en-US" sz="2000" b="1" dirty="0">
                          <a:effectLst/>
                          <a:latin typeface="Calibri" panose="020F0502020204030204" pitchFamily="34" charset="0"/>
                          <a:ea typeface="Times New Roman" panose="02020603050405020304" pitchFamily="18" charset="0"/>
                          <a:cs typeface="Calibri" panose="020F0502020204030204" pitchFamily="34" charset="0"/>
                        </a:rPr>
                        <a:t>C-LD</a:t>
                      </a:r>
                      <a:endParaRPr lang="en-US" sz="20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1C1E7"/>
                    </a:solidFill>
                  </a:tcPr>
                </a:tc>
                <a:tc>
                  <a:txBody>
                    <a:bodyPr/>
                    <a:lstStyle/>
                    <a:p>
                      <a:pPr marL="0" marR="0" lvl="0" indent="0" algn="l">
                        <a:lnSpc>
                          <a:spcPct val="100000"/>
                        </a:lnSpc>
                        <a:spcBef>
                          <a:spcPts val="0"/>
                        </a:spcBef>
                        <a:spcAft>
                          <a:spcPts val="0"/>
                        </a:spcAft>
                        <a:buFont typeface="+mj-lt"/>
                        <a:buNone/>
                      </a:pPr>
                      <a:r>
                        <a:rPr lang="en-US" sz="2000" b="1" dirty="0">
                          <a:effectLst/>
                          <a:latin typeface="Calibri" panose="020F0502020204030204" pitchFamily="34" charset="0"/>
                          <a:cs typeface="Calibri" panose="020F0502020204030204" pitchFamily="34" charset="0"/>
                        </a:rPr>
                        <a:t>In patients with bradycardia associated with symptoms or hemodynamic compromise in the setting of digoxin toxicity, digoxin Fab antibody fragment is reasonable to increase heart rate and improve symptoms.</a:t>
                      </a:r>
                      <a:endParaRPr lang="en-US" sz="2000" dirty="0">
                        <a:effectLst/>
                        <a:latin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071328">
                <a:tc>
                  <a:txBody>
                    <a:bodyPr/>
                    <a:lstStyle/>
                    <a:p>
                      <a:pPr marL="0" marR="0" algn="ctr">
                        <a:lnSpc>
                          <a:spcPct val="150000"/>
                        </a:lnSpc>
                        <a:spcBef>
                          <a:spcPts val="0"/>
                        </a:spcBef>
                        <a:spcAft>
                          <a:spcPts val="0"/>
                        </a:spcAft>
                      </a:pPr>
                      <a:r>
                        <a:rPr lang="en-US" sz="2000" b="1" dirty="0">
                          <a:effectLst/>
                          <a:latin typeface="Calibri" panose="020F0502020204030204" pitchFamily="34" charset="0"/>
                          <a:ea typeface="Times New Roman" panose="02020603050405020304" pitchFamily="18" charset="0"/>
                          <a:cs typeface="Calibri" panose="020F0502020204030204" pitchFamily="34" charset="0"/>
                        </a:rPr>
                        <a:t>III: No Benefit</a:t>
                      </a:r>
                      <a:endParaRPr lang="en-US" sz="20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5D4C"/>
                    </a:solidFill>
                  </a:tcPr>
                </a:tc>
                <a:tc>
                  <a:txBody>
                    <a:bodyPr/>
                    <a:lstStyle/>
                    <a:p>
                      <a:pPr marL="0" marR="0" algn="ctr">
                        <a:lnSpc>
                          <a:spcPct val="150000"/>
                        </a:lnSpc>
                        <a:spcBef>
                          <a:spcPts val="0"/>
                        </a:spcBef>
                        <a:spcAft>
                          <a:spcPts val="0"/>
                        </a:spcAft>
                      </a:pPr>
                      <a:r>
                        <a:rPr lang="en-US" sz="2000" b="1" dirty="0">
                          <a:effectLst/>
                          <a:latin typeface="Calibri" panose="020F0502020204030204" pitchFamily="34" charset="0"/>
                          <a:ea typeface="Times New Roman" panose="02020603050405020304" pitchFamily="18" charset="0"/>
                          <a:cs typeface="Calibri" panose="020F0502020204030204" pitchFamily="34" charset="0"/>
                        </a:rPr>
                        <a:t>C-LD</a:t>
                      </a:r>
                      <a:endParaRPr lang="en-US" sz="20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1C1E7"/>
                    </a:solidFill>
                  </a:tcPr>
                </a:tc>
                <a:tc>
                  <a:txBody>
                    <a:bodyPr/>
                    <a:lstStyle/>
                    <a:p>
                      <a:pPr marL="0" marR="0" lvl="0" indent="0" algn="l">
                        <a:lnSpc>
                          <a:spcPct val="100000"/>
                        </a:lnSpc>
                        <a:spcBef>
                          <a:spcPts val="0"/>
                        </a:spcBef>
                        <a:spcAft>
                          <a:spcPts val="0"/>
                        </a:spcAft>
                        <a:buFont typeface="+mj-lt"/>
                        <a:buNone/>
                      </a:pPr>
                      <a:r>
                        <a:rPr lang="en-US" sz="2000" b="1" dirty="0">
                          <a:effectLst/>
                          <a:latin typeface="Calibri" panose="020F0502020204030204" pitchFamily="34" charset="0"/>
                          <a:cs typeface="Calibri" panose="020F0502020204030204" pitchFamily="34" charset="0"/>
                        </a:rPr>
                        <a:t>In patients with bradycardia associated with symptoms or hemodynamic compromise attributable to digoxin toxicity, dialysis is not recommended for removal of digoxin.</a:t>
                      </a:r>
                      <a:endParaRPr lang="en-US" sz="2000" dirty="0">
                        <a:effectLst/>
                        <a:latin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a:extLst>
              <a:ext uri="{FF2B5EF4-FFF2-40B4-BE49-F238E27FC236}">
                <a16:creationId xmlns:a16="http://schemas.microsoft.com/office/drawing/2014/main" id="{EC3FCA89-5E90-48AF-9827-A11726D51210}"/>
              </a:ext>
            </a:extLst>
          </p:cNvPr>
          <p:cNvSpPr>
            <a:spLocks noChangeArrowheads="1"/>
          </p:cNvSpPr>
          <p:nvPr/>
        </p:nvSpPr>
        <p:spPr bwMode="auto">
          <a:xfrm>
            <a:off x="0" y="381000"/>
            <a:ext cx="9144000" cy="879475"/>
          </a:xfrm>
          <a:prstGeom prst="rect">
            <a:avLst/>
          </a:prstGeom>
          <a:solidFill>
            <a:schemeClr val="accent2"/>
          </a:solidFill>
          <a:ln>
            <a:noFill/>
          </a:ln>
          <a:extLst/>
        </p:spPr>
        <p:txBody>
          <a:bodyPr>
            <a:spAutoFit/>
          </a:bodyPr>
          <a:lstStyle>
            <a:lvl1pPr eaLnBrk="0" hangingPunct="0">
              <a:spcBef>
                <a:spcPct val="20000"/>
              </a:spcBef>
              <a:buChar char="•"/>
              <a:defRPr sz="3200">
                <a:solidFill>
                  <a:schemeClr val="tx1"/>
                </a:solidFill>
                <a:latin typeface="Arial" pitchFamily="34" charset="0"/>
                <a:ea typeface="MS PGothic" pitchFamily="34" charset="-128"/>
                <a:cs typeface="Geneva" charset="0"/>
              </a:defRPr>
            </a:lvl1pPr>
            <a:lvl2pPr marL="742950" indent="-285750" eaLnBrk="0" hangingPunct="0">
              <a:spcBef>
                <a:spcPct val="20000"/>
              </a:spcBef>
              <a:buChar char="–"/>
              <a:defRPr sz="2800">
                <a:solidFill>
                  <a:schemeClr val="tx1"/>
                </a:solidFill>
                <a:latin typeface="Arial" pitchFamily="34" charset="0"/>
                <a:ea typeface="Geneva" charset="0"/>
                <a:cs typeface="Geneva" charset="0"/>
              </a:defRPr>
            </a:lvl2pPr>
            <a:lvl3pPr marL="1143000" indent="-228600" eaLnBrk="0" hangingPunct="0">
              <a:spcBef>
                <a:spcPct val="20000"/>
              </a:spcBef>
              <a:buChar char="•"/>
              <a:defRPr sz="2400">
                <a:solidFill>
                  <a:schemeClr val="tx1"/>
                </a:solidFill>
                <a:latin typeface="Arial" pitchFamily="34" charset="0"/>
                <a:ea typeface="Geneva" charset="0"/>
                <a:cs typeface="Geneva" charset="0"/>
              </a:defRPr>
            </a:lvl3pPr>
            <a:lvl4pPr marL="1600200" indent="-228600" eaLnBrk="0" hangingPunct="0">
              <a:spcBef>
                <a:spcPct val="20000"/>
              </a:spcBef>
              <a:buChar char="–"/>
              <a:defRPr sz="2000">
                <a:solidFill>
                  <a:schemeClr val="tx1"/>
                </a:solidFill>
                <a:latin typeface="Arial" pitchFamily="34" charset="0"/>
                <a:ea typeface="Geneva" charset="0"/>
                <a:cs typeface="Geneva" charset="0"/>
              </a:defRPr>
            </a:lvl4pPr>
            <a:lvl5pPr marL="2057400" indent="-228600" eaLnBrk="0" hangingPunct="0">
              <a:spcBef>
                <a:spcPct val="20000"/>
              </a:spcBef>
              <a:buChar char="»"/>
              <a:defRPr sz="2000">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9pPr>
          </a:lstStyle>
          <a:p>
            <a:pPr algn="ctr" eaLnBrk="1" hangingPunct="1">
              <a:lnSpc>
                <a:spcPct val="80000"/>
              </a:lnSpc>
              <a:spcBef>
                <a:spcPct val="0"/>
              </a:spcBef>
              <a:buFontTx/>
              <a:buNone/>
              <a:defRPr/>
            </a:pPr>
            <a:r>
              <a:rPr lang="en-US" dirty="0">
                <a:solidFill>
                  <a:schemeClr val="bg1"/>
                </a:solidFill>
              </a:rPr>
              <a:t>Aminophylline or Theophylline for Bradycardia Attributable to SND</a:t>
            </a:r>
            <a:endParaRPr lang="en-US" altLang="en-US" sz="2400" b="1" dirty="0">
              <a:solidFill>
                <a:schemeClr val="bg1"/>
              </a:solidFill>
              <a:latin typeface="+mn-lt"/>
            </a:endParaRPr>
          </a:p>
        </p:txBody>
      </p:sp>
      <p:graphicFrame>
        <p:nvGraphicFramePr>
          <p:cNvPr id="3" name="Table 2">
            <a:extLst>
              <a:ext uri="{FF2B5EF4-FFF2-40B4-BE49-F238E27FC236}">
                <a16:creationId xmlns:a16="http://schemas.microsoft.com/office/drawing/2014/main" id="{C1C3EDC9-CB56-4A71-AEB0-C7923F45C5A6}"/>
              </a:ext>
            </a:extLst>
          </p:cNvPr>
          <p:cNvGraphicFramePr>
            <a:graphicFrameLocks noGrp="1"/>
          </p:cNvGraphicFramePr>
          <p:nvPr/>
        </p:nvGraphicFramePr>
        <p:xfrm>
          <a:off x="457200" y="1828800"/>
          <a:ext cx="8229600" cy="3776662"/>
        </p:xfrm>
        <a:graphic>
          <a:graphicData uri="http://schemas.openxmlformats.org/drawingml/2006/table">
            <a:tbl>
              <a:tblPr firstRow="1" firstCol="1" bandRow="1"/>
              <a:tblGrid>
                <a:gridCol w="952988">
                  <a:extLst>
                    <a:ext uri="{9D8B030D-6E8A-4147-A177-3AD203B41FA5}">
                      <a16:colId xmlns:a16="http://schemas.microsoft.com/office/drawing/2014/main" val="20000"/>
                    </a:ext>
                  </a:extLst>
                </a:gridCol>
                <a:gridCol w="887151">
                  <a:extLst>
                    <a:ext uri="{9D8B030D-6E8A-4147-A177-3AD203B41FA5}">
                      <a16:colId xmlns:a16="http://schemas.microsoft.com/office/drawing/2014/main" val="20001"/>
                    </a:ext>
                  </a:extLst>
                </a:gridCol>
                <a:gridCol w="6389461">
                  <a:extLst>
                    <a:ext uri="{9D8B030D-6E8A-4147-A177-3AD203B41FA5}">
                      <a16:colId xmlns:a16="http://schemas.microsoft.com/office/drawing/2014/main" val="20002"/>
                    </a:ext>
                  </a:extLst>
                </a:gridCol>
              </a:tblGrid>
              <a:tr h="758966">
                <a:tc gridSpan="3">
                  <a:txBody>
                    <a:bodyPr/>
                    <a:lstStyle/>
                    <a:p>
                      <a:r>
                        <a:rPr lang="en-US" sz="2000" b="1" kern="1200" dirty="0">
                          <a:solidFill>
                            <a:schemeClr val="tx1"/>
                          </a:solidFill>
                          <a:effectLst/>
                          <a:latin typeface="Calibri" panose="020F0502020204030204" pitchFamily="34" charset="0"/>
                          <a:ea typeface="+mn-ea"/>
                          <a:cs typeface="Calibri" panose="020F0502020204030204" pitchFamily="34" charset="0"/>
                        </a:rPr>
                        <a:t>Recommendations for Theophylline/Aminophylline for Bradycardia Attributable to SND</a:t>
                      </a:r>
                      <a:endParaRPr lang="en-US" sz="2000" kern="1200" dirty="0">
                        <a:solidFill>
                          <a:schemeClr val="tx1"/>
                        </a:solidFill>
                        <a:effectLst/>
                        <a:latin typeface="Calibri" panose="020F0502020204030204" pitchFamily="34" charset="0"/>
                        <a:ea typeface="+mn-ea"/>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41825">
                <a:tc>
                  <a:txBody>
                    <a:bodyPr/>
                    <a:lstStyle/>
                    <a:p>
                      <a:pPr marL="0" marR="0" algn="ctr">
                        <a:lnSpc>
                          <a:spcPct val="115000"/>
                        </a:lnSpc>
                        <a:spcBef>
                          <a:spcPts val="0"/>
                        </a:spcBef>
                        <a:spcAft>
                          <a:spcPts val="0"/>
                        </a:spcAft>
                      </a:pPr>
                      <a:r>
                        <a:rPr lang="en-US" sz="2000" b="1" dirty="0">
                          <a:effectLst/>
                          <a:latin typeface="Calibri" panose="020F0502020204030204" pitchFamily="34" charset="0"/>
                          <a:ea typeface="Times New Roman" panose="02020603050405020304" pitchFamily="18" charset="0"/>
                          <a:cs typeface="Calibri" panose="020F0502020204030204" pitchFamily="34" charset="0"/>
                        </a:rPr>
                        <a:t>COR</a:t>
                      </a:r>
                      <a:endParaRPr lang="en-US" sz="20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dirty="0">
                          <a:effectLst/>
                          <a:latin typeface="Calibri" panose="020F0502020204030204" pitchFamily="34" charset="0"/>
                          <a:ea typeface="Times New Roman" panose="02020603050405020304" pitchFamily="18" charset="0"/>
                          <a:cs typeface="Calibri" panose="020F0502020204030204" pitchFamily="34" charset="0"/>
                        </a:rPr>
                        <a:t>LOE</a:t>
                      </a:r>
                      <a:endParaRPr lang="en-US" sz="20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dirty="0">
                          <a:effectLst/>
                          <a:latin typeface="Calibri" panose="020F0502020204030204" pitchFamily="34" charset="0"/>
                          <a:ea typeface="Times New Roman" panose="02020603050405020304" pitchFamily="18" charset="0"/>
                          <a:cs typeface="Calibri" panose="020F0502020204030204" pitchFamily="34" charset="0"/>
                        </a:rPr>
                        <a:t>Recommendation</a:t>
                      </a:r>
                      <a:endParaRPr lang="en-US" sz="20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071328">
                <a:tc>
                  <a:txBody>
                    <a:bodyPr/>
                    <a:lstStyle/>
                    <a:p>
                      <a:pPr marL="0" marR="0" algn="ctr">
                        <a:lnSpc>
                          <a:spcPct val="150000"/>
                        </a:lnSpc>
                        <a:spcBef>
                          <a:spcPts val="0"/>
                        </a:spcBef>
                        <a:spcAft>
                          <a:spcPts val="0"/>
                        </a:spcAft>
                      </a:pPr>
                      <a:r>
                        <a:rPr lang="en-US" sz="2000" b="1" dirty="0">
                          <a:effectLst/>
                          <a:latin typeface="Calibri" panose="020F0502020204030204" pitchFamily="34" charset="0"/>
                          <a:ea typeface="Times New Roman" panose="02020603050405020304" pitchFamily="18" charset="0"/>
                          <a:cs typeface="Calibri" panose="020F0502020204030204" pitchFamily="34" charset="0"/>
                        </a:rPr>
                        <a:t>IIa</a:t>
                      </a:r>
                      <a:endParaRPr lang="en-US" sz="20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4F"/>
                    </a:solidFill>
                  </a:tcPr>
                </a:tc>
                <a:tc>
                  <a:txBody>
                    <a:bodyPr/>
                    <a:lstStyle/>
                    <a:p>
                      <a:pPr marL="0" marR="0" algn="ctr">
                        <a:lnSpc>
                          <a:spcPct val="150000"/>
                        </a:lnSpc>
                        <a:spcBef>
                          <a:spcPts val="0"/>
                        </a:spcBef>
                        <a:spcAft>
                          <a:spcPts val="0"/>
                        </a:spcAft>
                      </a:pPr>
                      <a:r>
                        <a:rPr lang="en-US" sz="2000" b="1" dirty="0">
                          <a:effectLst/>
                          <a:latin typeface="Calibri" panose="020F0502020204030204" pitchFamily="34" charset="0"/>
                          <a:ea typeface="Times New Roman" panose="02020603050405020304" pitchFamily="18" charset="0"/>
                          <a:cs typeface="Calibri" panose="020F0502020204030204" pitchFamily="34" charset="0"/>
                        </a:rPr>
                        <a:t>C-LD</a:t>
                      </a:r>
                      <a:endParaRPr lang="en-US" sz="20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1C1E7"/>
                    </a:solidFill>
                  </a:tcPr>
                </a:tc>
                <a:tc>
                  <a:txBody>
                    <a:bodyPr/>
                    <a:lstStyle/>
                    <a:p>
                      <a:pPr marL="0" marR="0" lvl="0" indent="0" algn="l">
                        <a:lnSpc>
                          <a:spcPct val="100000"/>
                        </a:lnSpc>
                        <a:spcBef>
                          <a:spcPts val="0"/>
                        </a:spcBef>
                        <a:spcAft>
                          <a:spcPts val="0"/>
                        </a:spcAft>
                        <a:buFont typeface="+mj-lt"/>
                        <a:buNone/>
                      </a:pPr>
                      <a:r>
                        <a:rPr lang="en-US" sz="2000" b="1" dirty="0">
                          <a:effectLst/>
                          <a:latin typeface="Calibri" panose="020F0502020204030204" pitchFamily="34" charset="0"/>
                          <a:cs typeface="Calibri" panose="020F0502020204030204" pitchFamily="34" charset="0"/>
                        </a:rPr>
                        <a:t>In post-heart transplant patients, aminophylline or theophylline is reasonable to increase heart rate if clinically indicated.</a:t>
                      </a:r>
                      <a:endParaRPr lang="en-US" sz="2000" dirty="0">
                        <a:effectLst/>
                        <a:latin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304543">
                <a:tc>
                  <a:txBody>
                    <a:bodyPr/>
                    <a:lstStyle/>
                    <a:p>
                      <a:pPr marL="0" marR="0" algn="ctr">
                        <a:lnSpc>
                          <a:spcPct val="150000"/>
                        </a:lnSpc>
                        <a:spcBef>
                          <a:spcPts val="0"/>
                        </a:spcBef>
                        <a:spcAft>
                          <a:spcPts val="0"/>
                        </a:spcAft>
                      </a:pPr>
                      <a:r>
                        <a:rPr lang="en-US" sz="2000" b="1" dirty="0">
                          <a:effectLst/>
                          <a:latin typeface="Calibri" panose="020F0502020204030204" pitchFamily="34" charset="0"/>
                          <a:ea typeface="Times New Roman" panose="02020603050405020304" pitchFamily="18" charset="0"/>
                          <a:cs typeface="Calibri" panose="020F0502020204030204" pitchFamily="34" charset="0"/>
                        </a:rPr>
                        <a:t>IIa</a:t>
                      </a:r>
                      <a:endParaRPr lang="en-US" sz="20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4F"/>
                    </a:solidFill>
                  </a:tcPr>
                </a:tc>
                <a:tc>
                  <a:txBody>
                    <a:bodyPr/>
                    <a:lstStyle/>
                    <a:p>
                      <a:pPr marL="0" marR="0" algn="ctr">
                        <a:lnSpc>
                          <a:spcPct val="150000"/>
                        </a:lnSpc>
                        <a:spcBef>
                          <a:spcPts val="0"/>
                        </a:spcBef>
                        <a:spcAft>
                          <a:spcPts val="0"/>
                        </a:spcAft>
                      </a:pPr>
                      <a:r>
                        <a:rPr lang="en-US" sz="2000" b="1" dirty="0">
                          <a:effectLst/>
                          <a:latin typeface="Calibri" panose="020F0502020204030204" pitchFamily="34" charset="0"/>
                          <a:ea typeface="Times New Roman" panose="02020603050405020304" pitchFamily="18" charset="0"/>
                          <a:cs typeface="Calibri" panose="020F0502020204030204" pitchFamily="34" charset="0"/>
                        </a:rPr>
                        <a:t>C-LD</a:t>
                      </a:r>
                      <a:endParaRPr lang="en-US" sz="20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1C1E7"/>
                    </a:solidFill>
                  </a:tcPr>
                </a:tc>
                <a:tc>
                  <a:txBody>
                    <a:bodyPr/>
                    <a:lstStyle/>
                    <a:p>
                      <a:pPr marL="0" marR="0" lvl="0" indent="0" algn="l">
                        <a:lnSpc>
                          <a:spcPct val="100000"/>
                        </a:lnSpc>
                        <a:spcBef>
                          <a:spcPts val="0"/>
                        </a:spcBef>
                        <a:spcAft>
                          <a:spcPts val="0"/>
                        </a:spcAft>
                        <a:buFont typeface="+mj-lt"/>
                        <a:buNone/>
                      </a:pPr>
                      <a:r>
                        <a:rPr lang="en-US" sz="2000" b="1" dirty="0">
                          <a:effectLst/>
                          <a:latin typeface="Calibri" panose="020F0502020204030204" pitchFamily="34" charset="0"/>
                          <a:cs typeface="Calibri" panose="020F0502020204030204" pitchFamily="34" charset="0"/>
                        </a:rPr>
                        <a:t>In patients with SND associated with symptoms or hemodynamic compromise in the setting of acute spinal cord injury, aminophylline or theophylline is reasonable to increase heart rate and improve symptoms. </a:t>
                      </a:r>
                      <a:endParaRPr lang="en-US" sz="2000" dirty="0">
                        <a:effectLst/>
                        <a:latin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a:extLst>
              <a:ext uri="{FF2B5EF4-FFF2-40B4-BE49-F238E27FC236}">
                <a16:creationId xmlns:a16="http://schemas.microsoft.com/office/drawing/2014/main" id="{6E1C8C44-6917-4F89-888C-2D080ED7F38E}"/>
              </a:ext>
            </a:extLst>
          </p:cNvPr>
          <p:cNvSpPr>
            <a:spLocks noChangeArrowheads="1"/>
          </p:cNvSpPr>
          <p:nvPr/>
        </p:nvSpPr>
        <p:spPr bwMode="auto">
          <a:xfrm>
            <a:off x="0" y="381000"/>
            <a:ext cx="9144000" cy="485775"/>
          </a:xfrm>
          <a:prstGeom prst="rect">
            <a:avLst/>
          </a:prstGeom>
          <a:solidFill>
            <a:schemeClr val="accent2"/>
          </a:solidFill>
          <a:ln>
            <a:noFill/>
          </a:ln>
          <a:extLst/>
        </p:spPr>
        <p:txBody>
          <a:bodyPr>
            <a:spAutoFit/>
          </a:bodyPr>
          <a:lstStyle>
            <a:lvl1pPr eaLnBrk="0" hangingPunct="0">
              <a:spcBef>
                <a:spcPct val="20000"/>
              </a:spcBef>
              <a:buChar char="•"/>
              <a:defRPr sz="3200">
                <a:solidFill>
                  <a:schemeClr val="tx1"/>
                </a:solidFill>
                <a:latin typeface="Arial" pitchFamily="34" charset="0"/>
                <a:ea typeface="MS PGothic" pitchFamily="34" charset="-128"/>
                <a:cs typeface="Geneva" charset="0"/>
              </a:defRPr>
            </a:lvl1pPr>
            <a:lvl2pPr marL="742950" indent="-285750" eaLnBrk="0" hangingPunct="0">
              <a:spcBef>
                <a:spcPct val="20000"/>
              </a:spcBef>
              <a:buChar char="–"/>
              <a:defRPr sz="2800">
                <a:solidFill>
                  <a:schemeClr val="tx1"/>
                </a:solidFill>
                <a:latin typeface="Arial" pitchFamily="34" charset="0"/>
                <a:ea typeface="Geneva" charset="0"/>
                <a:cs typeface="Geneva" charset="0"/>
              </a:defRPr>
            </a:lvl2pPr>
            <a:lvl3pPr marL="1143000" indent="-228600" eaLnBrk="0" hangingPunct="0">
              <a:spcBef>
                <a:spcPct val="20000"/>
              </a:spcBef>
              <a:buChar char="•"/>
              <a:defRPr sz="2400">
                <a:solidFill>
                  <a:schemeClr val="tx1"/>
                </a:solidFill>
                <a:latin typeface="Arial" pitchFamily="34" charset="0"/>
                <a:ea typeface="Geneva" charset="0"/>
                <a:cs typeface="Geneva" charset="0"/>
              </a:defRPr>
            </a:lvl3pPr>
            <a:lvl4pPr marL="1600200" indent="-228600" eaLnBrk="0" hangingPunct="0">
              <a:spcBef>
                <a:spcPct val="20000"/>
              </a:spcBef>
              <a:buChar char="–"/>
              <a:defRPr sz="2000">
                <a:solidFill>
                  <a:schemeClr val="tx1"/>
                </a:solidFill>
                <a:latin typeface="Arial" pitchFamily="34" charset="0"/>
                <a:ea typeface="Geneva" charset="0"/>
                <a:cs typeface="Geneva" charset="0"/>
              </a:defRPr>
            </a:lvl4pPr>
            <a:lvl5pPr marL="2057400" indent="-228600" eaLnBrk="0" hangingPunct="0">
              <a:spcBef>
                <a:spcPct val="20000"/>
              </a:spcBef>
              <a:buChar char="»"/>
              <a:defRPr sz="2000">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9pPr>
          </a:lstStyle>
          <a:p>
            <a:pPr algn="ctr" eaLnBrk="1" hangingPunct="1">
              <a:lnSpc>
                <a:spcPct val="80000"/>
              </a:lnSpc>
              <a:spcBef>
                <a:spcPct val="0"/>
              </a:spcBef>
              <a:buFontTx/>
              <a:buNone/>
              <a:defRPr/>
            </a:pPr>
            <a:r>
              <a:rPr lang="en-US" dirty="0">
                <a:solidFill>
                  <a:schemeClr val="bg1"/>
                </a:solidFill>
              </a:rPr>
              <a:t>Temporary Pacing </a:t>
            </a:r>
            <a:endParaRPr lang="en-US" altLang="en-US" sz="2400" b="1" dirty="0">
              <a:solidFill>
                <a:schemeClr val="bg1"/>
              </a:solidFill>
              <a:latin typeface="+mn-lt"/>
            </a:endParaRPr>
          </a:p>
        </p:txBody>
      </p:sp>
      <p:graphicFrame>
        <p:nvGraphicFramePr>
          <p:cNvPr id="3" name="Table 2">
            <a:extLst>
              <a:ext uri="{FF2B5EF4-FFF2-40B4-BE49-F238E27FC236}">
                <a16:creationId xmlns:a16="http://schemas.microsoft.com/office/drawing/2014/main" id="{846A91FF-0D67-4FE1-A09D-8A11814469B5}"/>
              </a:ext>
            </a:extLst>
          </p:cNvPr>
          <p:cNvGraphicFramePr>
            <a:graphicFrameLocks noGrp="1"/>
          </p:cNvGraphicFramePr>
          <p:nvPr/>
        </p:nvGraphicFramePr>
        <p:xfrm>
          <a:off x="457200" y="1295400"/>
          <a:ext cx="8229600" cy="4633913"/>
        </p:xfrm>
        <a:graphic>
          <a:graphicData uri="http://schemas.openxmlformats.org/drawingml/2006/table">
            <a:tbl>
              <a:tblPr firstRow="1" firstCol="1" bandRow="1"/>
              <a:tblGrid>
                <a:gridCol w="952988">
                  <a:extLst>
                    <a:ext uri="{9D8B030D-6E8A-4147-A177-3AD203B41FA5}">
                      <a16:colId xmlns:a16="http://schemas.microsoft.com/office/drawing/2014/main" val="20000"/>
                    </a:ext>
                  </a:extLst>
                </a:gridCol>
                <a:gridCol w="887151">
                  <a:extLst>
                    <a:ext uri="{9D8B030D-6E8A-4147-A177-3AD203B41FA5}">
                      <a16:colId xmlns:a16="http://schemas.microsoft.com/office/drawing/2014/main" val="20001"/>
                    </a:ext>
                  </a:extLst>
                </a:gridCol>
                <a:gridCol w="6389461">
                  <a:extLst>
                    <a:ext uri="{9D8B030D-6E8A-4147-A177-3AD203B41FA5}">
                      <a16:colId xmlns:a16="http://schemas.microsoft.com/office/drawing/2014/main" val="20002"/>
                    </a:ext>
                  </a:extLst>
                </a:gridCol>
              </a:tblGrid>
              <a:tr h="762113">
                <a:tc gridSpan="3">
                  <a:txBody>
                    <a:bodyPr/>
                    <a:lstStyle/>
                    <a:p>
                      <a:r>
                        <a:rPr lang="en-US" sz="1600" b="1" kern="1200" dirty="0">
                          <a:solidFill>
                            <a:schemeClr val="tx1"/>
                          </a:solidFill>
                          <a:effectLst/>
                          <a:latin typeface="Calibri" panose="020F0502020204030204" pitchFamily="34" charset="0"/>
                          <a:ea typeface="+mn-ea"/>
                          <a:cs typeface="Calibri" panose="020F0502020204030204" pitchFamily="34" charset="0"/>
                        </a:rPr>
                        <a:t>Recommendations for Temporary Pacing for Bradycardia Attributable to SND</a:t>
                      </a:r>
                      <a:endParaRPr lang="en-US" sz="1600" kern="1200" dirty="0">
                        <a:solidFill>
                          <a:schemeClr val="tx1"/>
                        </a:solidFill>
                        <a:effectLst/>
                        <a:latin typeface="Calibri" panose="020F0502020204030204" pitchFamily="34" charset="0"/>
                        <a:ea typeface="+mn-ea"/>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44487">
                <a:tc>
                  <a:txBody>
                    <a:bodyPr/>
                    <a:lstStyle/>
                    <a:p>
                      <a:pPr marL="0" marR="0" algn="ctr">
                        <a:lnSpc>
                          <a:spcPct val="115000"/>
                        </a:lnSpc>
                        <a:spcBef>
                          <a:spcPts val="0"/>
                        </a:spcBef>
                        <a:spcAft>
                          <a:spcPts val="0"/>
                        </a:spcAft>
                      </a:pPr>
                      <a:r>
                        <a:rPr lang="en-US" sz="1600" b="1" dirty="0">
                          <a:effectLst/>
                          <a:latin typeface="Calibri" panose="020F0502020204030204" pitchFamily="34" charset="0"/>
                          <a:ea typeface="Times New Roman" panose="02020603050405020304" pitchFamily="18" charset="0"/>
                          <a:cs typeface="Calibri" panose="020F0502020204030204" pitchFamily="34" charset="0"/>
                        </a:rPr>
                        <a:t>COR</a:t>
                      </a:r>
                      <a:endParaRPr lang="en-US" sz="16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a:effectLst/>
                          <a:latin typeface="Calibri" panose="020F0502020204030204" pitchFamily="34" charset="0"/>
                          <a:ea typeface="Times New Roman" panose="02020603050405020304" pitchFamily="18" charset="0"/>
                          <a:cs typeface="Calibri" panose="020F0502020204030204" pitchFamily="34" charset="0"/>
                        </a:rPr>
                        <a:t>LOE</a:t>
                      </a:r>
                      <a:endParaRPr lang="en-US" sz="16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a:effectLst/>
                          <a:latin typeface="Calibri" panose="020F0502020204030204" pitchFamily="34" charset="0"/>
                          <a:ea typeface="Times New Roman" panose="02020603050405020304" pitchFamily="18" charset="0"/>
                          <a:cs typeface="Calibri" panose="020F0502020204030204" pitchFamily="34" charset="0"/>
                        </a:rPr>
                        <a:t>Recommendation</a:t>
                      </a:r>
                      <a:endParaRPr lang="en-US" sz="16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075771">
                <a:tc>
                  <a:txBody>
                    <a:bodyPr/>
                    <a:lstStyle/>
                    <a:p>
                      <a:pPr marL="0" marR="0" algn="ctr">
                        <a:lnSpc>
                          <a:spcPct val="150000"/>
                        </a:lnSpc>
                        <a:spcBef>
                          <a:spcPts val="0"/>
                        </a:spcBef>
                        <a:spcAft>
                          <a:spcPts val="0"/>
                        </a:spcAft>
                      </a:pPr>
                      <a:r>
                        <a:rPr lang="en-US" sz="1600" b="1" dirty="0">
                          <a:effectLst/>
                          <a:latin typeface="Calibri" panose="020F0502020204030204" pitchFamily="34" charset="0"/>
                          <a:ea typeface="Times New Roman" panose="02020603050405020304" pitchFamily="18" charset="0"/>
                          <a:cs typeface="Calibri" panose="020F0502020204030204" pitchFamily="34" charset="0"/>
                        </a:rPr>
                        <a:t>IIa</a:t>
                      </a:r>
                      <a:endParaRPr lang="en-US" sz="16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4F"/>
                    </a:solidFill>
                  </a:tcPr>
                </a:tc>
                <a:tc>
                  <a:txBody>
                    <a:bodyPr/>
                    <a:lstStyle/>
                    <a:p>
                      <a:pPr marL="0" marR="0" algn="ctr">
                        <a:lnSpc>
                          <a:spcPct val="150000"/>
                        </a:lnSpc>
                        <a:spcBef>
                          <a:spcPts val="0"/>
                        </a:spcBef>
                        <a:spcAft>
                          <a:spcPts val="0"/>
                        </a:spcAft>
                      </a:pPr>
                      <a:r>
                        <a:rPr lang="en-US" sz="1600" b="1" dirty="0">
                          <a:effectLst/>
                          <a:latin typeface="Calibri" panose="020F0502020204030204" pitchFamily="34" charset="0"/>
                          <a:ea typeface="Times New Roman" panose="02020603050405020304" pitchFamily="18" charset="0"/>
                          <a:cs typeface="Calibri" panose="020F0502020204030204" pitchFamily="34" charset="0"/>
                        </a:rPr>
                        <a:t>C-LD</a:t>
                      </a:r>
                      <a:endParaRPr lang="en-US" sz="16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1C1E7"/>
                    </a:solidFill>
                  </a:tcPr>
                </a:tc>
                <a:tc>
                  <a:txBody>
                    <a:bodyPr/>
                    <a:lstStyle/>
                    <a:p>
                      <a:pPr marL="0" marR="0" lvl="0" indent="0" algn="l">
                        <a:lnSpc>
                          <a:spcPct val="107000"/>
                        </a:lnSpc>
                        <a:spcBef>
                          <a:spcPts val="0"/>
                        </a:spcBef>
                        <a:spcAft>
                          <a:spcPts val="0"/>
                        </a:spcAft>
                        <a:buFont typeface="+mj-lt"/>
                        <a:buNone/>
                      </a:pPr>
                      <a:r>
                        <a:rPr lang="en-US" sz="1600" b="1" dirty="0">
                          <a:effectLst/>
                          <a:latin typeface="Calibri" panose="020F0502020204030204" pitchFamily="34" charset="0"/>
                          <a:cs typeface="Calibri" panose="020F0502020204030204" pitchFamily="34" charset="0"/>
                        </a:rPr>
                        <a:t>In patients with persistent hemodynamically unstable SND refractory to  </a:t>
                      </a:r>
                    </a:p>
                    <a:p>
                      <a:pPr marL="0" marR="0" lvl="0" indent="0" algn="l">
                        <a:lnSpc>
                          <a:spcPct val="107000"/>
                        </a:lnSpc>
                        <a:spcBef>
                          <a:spcPts val="0"/>
                        </a:spcBef>
                        <a:spcAft>
                          <a:spcPts val="0"/>
                        </a:spcAft>
                        <a:buFont typeface="+mj-lt"/>
                        <a:buNone/>
                      </a:pPr>
                      <a:r>
                        <a:rPr lang="en-US" sz="1600" b="1" dirty="0">
                          <a:effectLst/>
                          <a:latin typeface="Calibri" panose="020F0502020204030204" pitchFamily="34" charset="0"/>
                          <a:cs typeface="Calibri" panose="020F0502020204030204" pitchFamily="34" charset="0"/>
                        </a:rPr>
                        <a:t>medical therapy, temporary transvenous pacing is reasonable to   </a:t>
                      </a:r>
                    </a:p>
                    <a:p>
                      <a:pPr marL="0" marR="0" lvl="0" indent="0" algn="l">
                        <a:lnSpc>
                          <a:spcPct val="107000"/>
                        </a:lnSpc>
                        <a:spcBef>
                          <a:spcPts val="0"/>
                        </a:spcBef>
                        <a:spcAft>
                          <a:spcPts val="0"/>
                        </a:spcAft>
                        <a:buFont typeface="+mj-lt"/>
                        <a:buNone/>
                      </a:pPr>
                      <a:r>
                        <a:rPr lang="en-US" sz="1600" b="1" dirty="0">
                          <a:effectLst/>
                          <a:latin typeface="Calibri" panose="020F0502020204030204" pitchFamily="34" charset="0"/>
                          <a:cs typeface="Calibri" panose="020F0502020204030204" pitchFamily="34" charset="0"/>
                        </a:rPr>
                        <a:t>increase heart rate and improve symptoms until a PPM is placed or the </a:t>
                      </a:r>
                    </a:p>
                    <a:p>
                      <a:pPr marL="0" marR="0" lvl="0" indent="0" algn="l">
                        <a:lnSpc>
                          <a:spcPct val="107000"/>
                        </a:lnSpc>
                        <a:spcBef>
                          <a:spcPts val="0"/>
                        </a:spcBef>
                        <a:spcAft>
                          <a:spcPts val="0"/>
                        </a:spcAft>
                        <a:buFont typeface="+mj-lt"/>
                        <a:buNone/>
                      </a:pPr>
                      <a:r>
                        <a:rPr lang="en-US" sz="1600" b="1" dirty="0">
                          <a:effectLst/>
                          <a:latin typeface="Calibri" panose="020F0502020204030204" pitchFamily="34" charset="0"/>
                          <a:cs typeface="Calibri" panose="020F0502020204030204" pitchFamily="34" charset="0"/>
                        </a:rPr>
                        <a:t>bradycardia resolves.</a:t>
                      </a:r>
                      <a:endParaRPr lang="en-US" sz="1600" dirty="0">
                        <a:effectLst/>
                        <a:latin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075771">
                <a:tc>
                  <a:txBody>
                    <a:bodyPr/>
                    <a:lstStyle/>
                    <a:p>
                      <a:pPr marL="0" marR="0" algn="ctr">
                        <a:lnSpc>
                          <a:spcPct val="150000"/>
                        </a:lnSpc>
                        <a:spcBef>
                          <a:spcPts val="0"/>
                        </a:spcBef>
                        <a:spcAft>
                          <a:spcPts val="0"/>
                        </a:spcAft>
                      </a:pPr>
                      <a:r>
                        <a:rPr lang="en-US" sz="1600" b="1" dirty="0">
                          <a:effectLst/>
                          <a:latin typeface="Calibri" panose="020F0502020204030204" pitchFamily="34" charset="0"/>
                          <a:ea typeface="Times New Roman" panose="02020603050405020304" pitchFamily="18" charset="0"/>
                          <a:cs typeface="Calibri" panose="020F0502020204030204" pitchFamily="34" charset="0"/>
                        </a:rPr>
                        <a:t>IIb</a:t>
                      </a:r>
                      <a:endParaRPr lang="en-US" sz="16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A74B"/>
                    </a:solidFill>
                  </a:tcPr>
                </a:tc>
                <a:tc>
                  <a:txBody>
                    <a:bodyPr/>
                    <a:lstStyle/>
                    <a:p>
                      <a:pPr marL="0" marR="0" algn="ctr">
                        <a:lnSpc>
                          <a:spcPct val="150000"/>
                        </a:lnSpc>
                        <a:spcBef>
                          <a:spcPts val="0"/>
                        </a:spcBef>
                        <a:spcAft>
                          <a:spcPts val="0"/>
                        </a:spcAft>
                      </a:pPr>
                      <a:r>
                        <a:rPr lang="en-US" sz="1600" b="1" dirty="0">
                          <a:effectLst/>
                          <a:latin typeface="Calibri" panose="020F0502020204030204" pitchFamily="34" charset="0"/>
                          <a:ea typeface="Times New Roman" panose="02020603050405020304" pitchFamily="18" charset="0"/>
                          <a:cs typeface="Calibri" panose="020F0502020204030204" pitchFamily="34" charset="0"/>
                        </a:rPr>
                        <a:t>C-LD</a:t>
                      </a:r>
                      <a:endParaRPr lang="en-US" sz="16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1C1E7"/>
                    </a:solidFill>
                  </a:tcPr>
                </a:tc>
                <a:tc>
                  <a:txBody>
                    <a:bodyPr/>
                    <a:lstStyle/>
                    <a:p>
                      <a:pPr marL="0" marR="0" indent="0" algn="l">
                        <a:lnSpc>
                          <a:spcPct val="107000"/>
                        </a:lnSpc>
                        <a:spcBef>
                          <a:spcPts val="0"/>
                        </a:spcBef>
                        <a:spcAft>
                          <a:spcPts val="0"/>
                        </a:spcAft>
                      </a:pPr>
                      <a:r>
                        <a:rPr lang="en-US" sz="1600" b="1" dirty="0">
                          <a:effectLst/>
                          <a:latin typeface="Calibri" panose="020F0502020204030204" pitchFamily="34" charset="0"/>
                          <a:cs typeface="Calibri" panose="020F0502020204030204" pitchFamily="34" charset="0"/>
                        </a:rPr>
                        <a:t>In patients with SND with severe symptoms or hemodynamic compromise, temporary transcutaneous pacing may be considered to increase heart rate and improve symptoms until a temporary transvenous or PPM is placed or the bradycardia resolves. </a:t>
                      </a:r>
                      <a:endParaRPr lang="en-US" sz="1600" dirty="0">
                        <a:effectLst/>
                        <a:latin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075771">
                <a:tc>
                  <a:txBody>
                    <a:bodyPr/>
                    <a:lstStyle/>
                    <a:p>
                      <a:pPr marL="0" marR="0" algn="ctr">
                        <a:lnSpc>
                          <a:spcPct val="150000"/>
                        </a:lnSpc>
                        <a:spcBef>
                          <a:spcPts val="0"/>
                        </a:spcBef>
                        <a:spcAft>
                          <a:spcPts val="0"/>
                        </a:spcAft>
                      </a:pPr>
                      <a:r>
                        <a:rPr lang="en-US" sz="1600" b="1" dirty="0">
                          <a:effectLst/>
                          <a:latin typeface="Calibri" panose="020F0502020204030204" pitchFamily="34" charset="0"/>
                          <a:ea typeface="Times New Roman" panose="02020603050405020304" pitchFamily="18" charset="0"/>
                          <a:cs typeface="Calibri" panose="020F0502020204030204" pitchFamily="34" charset="0"/>
                        </a:rPr>
                        <a:t>III: Harm</a:t>
                      </a:r>
                      <a:endParaRPr lang="en-US" sz="16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1C24"/>
                    </a:solidFill>
                  </a:tcPr>
                </a:tc>
                <a:tc>
                  <a:txBody>
                    <a:bodyPr/>
                    <a:lstStyle/>
                    <a:p>
                      <a:pPr marL="0" marR="0" algn="ctr">
                        <a:lnSpc>
                          <a:spcPct val="150000"/>
                        </a:lnSpc>
                        <a:spcBef>
                          <a:spcPts val="0"/>
                        </a:spcBef>
                        <a:spcAft>
                          <a:spcPts val="0"/>
                        </a:spcAft>
                      </a:pPr>
                      <a:r>
                        <a:rPr lang="en-US" sz="1600" b="1" dirty="0">
                          <a:effectLst/>
                          <a:latin typeface="Calibri" panose="020F0502020204030204" pitchFamily="34" charset="0"/>
                          <a:ea typeface="Times New Roman" panose="02020603050405020304" pitchFamily="18" charset="0"/>
                          <a:cs typeface="Calibri" panose="020F0502020204030204" pitchFamily="34" charset="0"/>
                        </a:rPr>
                        <a:t>C-LD</a:t>
                      </a:r>
                      <a:endParaRPr lang="en-US" sz="16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1C1E7"/>
                    </a:solidFill>
                  </a:tcPr>
                </a:tc>
                <a:tc>
                  <a:txBody>
                    <a:bodyPr/>
                    <a:lstStyle/>
                    <a:p>
                      <a:pPr marL="0" marR="0" indent="0" algn="l">
                        <a:lnSpc>
                          <a:spcPct val="107000"/>
                        </a:lnSpc>
                        <a:spcBef>
                          <a:spcPts val="0"/>
                        </a:spcBef>
                        <a:spcAft>
                          <a:spcPts val="0"/>
                        </a:spcAft>
                      </a:pPr>
                      <a:r>
                        <a:rPr lang="en-US" sz="1600" b="1" dirty="0">
                          <a:effectLst/>
                          <a:latin typeface="Calibri" panose="020F0502020204030204" pitchFamily="34" charset="0"/>
                          <a:cs typeface="Calibri" panose="020F0502020204030204" pitchFamily="34" charset="0"/>
                        </a:rPr>
                        <a:t>In patients with SND with minimal and/or infrequent symptoms without hemodynamic compromise, temporary transcutaneous or transvenous pacing should not be performed.</a:t>
                      </a:r>
                      <a:endParaRPr lang="en-US" sz="1600" dirty="0">
                        <a:effectLst/>
                        <a:latin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noChangeArrowheads="1"/>
          </p:cNvSpPr>
          <p:nvPr>
            <p:ph type="title"/>
          </p:nvPr>
        </p:nvSpPr>
        <p:spPr/>
        <p:txBody>
          <a:bodyPr/>
          <a:lstStyle/>
          <a:p>
            <a:r>
              <a:rPr lang="en-US" altLang="en-US" sz="4000" b="1">
                <a:cs typeface="Geneva" pitchFamily="-65" charset="0"/>
              </a:rPr>
              <a:t>Figure 5. Acute Pacing Algorithm </a:t>
            </a:r>
            <a:endParaRPr lang="en-US" altLang="en-US" sz="4000">
              <a:cs typeface="Geneva" pitchFamily="-65" charset="0"/>
            </a:endParaRPr>
          </a:p>
        </p:txBody>
      </p:sp>
      <p:pic>
        <p:nvPicPr>
          <p:cNvPr id="686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1219200"/>
            <a:ext cx="4940300" cy="553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a:extLst>
              <a:ext uri="{FF2B5EF4-FFF2-40B4-BE49-F238E27FC236}">
                <a16:creationId xmlns:a16="http://schemas.microsoft.com/office/drawing/2014/main" id="{723CEC03-43AE-4DC7-A39F-4461BA182429}"/>
              </a:ext>
            </a:extLst>
          </p:cNvPr>
          <p:cNvSpPr>
            <a:spLocks noChangeArrowheads="1"/>
          </p:cNvSpPr>
          <p:nvPr/>
        </p:nvSpPr>
        <p:spPr bwMode="auto">
          <a:xfrm>
            <a:off x="0" y="381000"/>
            <a:ext cx="9144000" cy="879475"/>
          </a:xfrm>
          <a:prstGeom prst="rect">
            <a:avLst/>
          </a:prstGeom>
          <a:solidFill>
            <a:schemeClr val="accent2"/>
          </a:solidFill>
          <a:ln>
            <a:noFill/>
          </a:ln>
          <a:extLst/>
        </p:spPr>
        <p:txBody>
          <a:bodyPr>
            <a:spAutoFit/>
          </a:bodyPr>
          <a:lstStyle>
            <a:lvl1pPr eaLnBrk="0" hangingPunct="0">
              <a:spcBef>
                <a:spcPct val="20000"/>
              </a:spcBef>
              <a:buChar char="•"/>
              <a:defRPr sz="3200">
                <a:solidFill>
                  <a:schemeClr val="tx1"/>
                </a:solidFill>
                <a:latin typeface="Arial" pitchFamily="34" charset="0"/>
                <a:ea typeface="MS PGothic" pitchFamily="34" charset="-128"/>
                <a:cs typeface="Geneva" charset="0"/>
              </a:defRPr>
            </a:lvl1pPr>
            <a:lvl2pPr marL="742950" indent="-285750" eaLnBrk="0" hangingPunct="0">
              <a:spcBef>
                <a:spcPct val="20000"/>
              </a:spcBef>
              <a:buChar char="–"/>
              <a:defRPr sz="2800">
                <a:solidFill>
                  <a:schemeClr val="tx1"/>
                </a:solidFill>
                <a:latin typeface="Arial" pitchFamily="34" charset="0"/>
                <a:ea typeface="Geneva" charset="0"/>
                <a:cs typeface="Geneva" charset="0"/>
              </a:defRPr>
            </a:lvl2pPr>
            <a:lvl3pPr marL="1143000" indent="-228600" eaLnBrk="0" hangingPunct="0">
              <a:spcBef>
                <a:spcPct val="20000"/>
              </a:spcBef>
              <a:buChar char="•"/>
              <a:defRPr sz="2400">
                <a:solidFill>
                  <a:schemeClr val="tx1"/>
                </a:solidFill>
                <a:latin typeface="Arial" pitchFamily="34" charset="0"/>
                <a:ea typeface="Geneva" charset="0"/>
                <a:cs typeface="Geneva" charset="0"/>
              </a:defRPr>
            </a:lvl3pPr>
            <a:lvl4pPr marL="1600200" indent="-228600" eaLnBrk="0" hangingPunct="0">
              <a:spcBef>
                <a:spcPct val="20000"/>
              </a:spcBef>
              <a:buChar char="–"/>
              <a:defRPr sz="2000">
                <a:solidFill>
                  <a:schemeClr val="tx1"/>
                </a:solidFill>
                <a:latin typeface="Arial" pitchFamily="34" charset="0"/>
                <a:ea typeface="Geneva" charset="0"/>
                <a:cs typeface="Geneva" charset="0"/>
              </a:defRPr>
            </a:lvl4pPr>
            <a:lvl5pPr marL="2057400" indent="-228600" eaLnBrk="0" hangingPunct="0">
              <a:spcBef>
                <a:spcPct val="20000"/>
              </a:spcBef>
              <a:buChar char="»"/>
              <a:defRPr sz="2000">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9pPr>
          </a:lstStyle>
          <a:p>
            <a:pPr algn="ctr" eaLnBrk="1" hangingPunct="1">
              <a:lnSpc>
                <a:spcPct val="80000"/>
              </a:lnSpc>
              <a:spcBef>
                <a:spcPct val="0"/>
              </a:spcBef>
              <a:buFontTx/>
              <a:buNone/>
              <a:defRPr/>
            </a:pPr>
            <a:r>
              <a:rPr lang="en-US" dirty="0">
                <a:solidFill>
                  <a:schemeClr val="bg1"/>
                </a:solidFill>
              </a:rPr>
              <a:t>General Principles of Chronic Therapy/Management of Bradycardia due to SND </a:t>
            </a:r>
            <a:endParaRPr lang="en-US" altLang="en-US" sz="2400" b="1" dirty="0">
              <a:solidFill>
                <a:schemeClr val="bg1"/>
              </a:solidFill>
              <a:latin typeface="+mn-lt"/>
            </a:endParaRPr>
          </a:p>
        </p:txBody>
      </p:sp>
      <p:graphicFrame>
        <p:nvGraphicFramePr>
          <p:cNvPr id="3" name="Table 2">
            <a:extLst>
              <a:ext uri="{FF2B5EF4-FFF2-40B4-BE49-F238E27FC236}">
                <a16:creationId xmlns:a16="http://schemas.microsoft.com/office/drawing/2014/main" id="{16C8C4A4-0ABA-4232-BA6F-0D9C66AE7998}"/>
              </a:ext>
            </a:extLst>
          </p:cNvPr>
          <p:cNvGraphicFramePr>
            <a:graphicFrameLocks noGrp="1"/>
          </p:cNvGraphicFramePr>
          <p:nvPr/>
        </p:nvGraphicFramePr>
        <p:xfrm>
          <a:off x="457200" y="1524000"/>
          <a:ext cx="8229600" cy="4384675"/>
        </p:xfrm>
        <a:graphic>
          <a:graphicData uri="http://schemas.openxmlformats.org/drawingml/2006/table">
            <a:tbl>
              <a:tblPr firstRow="1" firstCol="1" bandRow="1"/>
              <a:tblGrid>
                <a:gridCol w="952988">
                  <a:extLst>
                    <a:ext uri="{9D8B030D-6E8A-4147-A177-3AD203B41FA5}">
                      <a16:colId xmlns:a16="http://schemas.microsoft.com/office/drawing/2014/main" val="20000"/>
                    </a:ext>
                  </a:extLst>
                </a:gridCol>
                <a:gridCol w="887151">
                  <a:extLst>
                    <a:ext uri="{9D8B030D-6E8A-4147-A177-3AD203B41FA5}">
                      <a16:colId xmlns:a16="http://schemas.microsoft.com/office/drawing/2014/main" val="20001"/>
                    </a:ext>
                  </a:extLst>
                </a:gridCol>
                <a:gridCol w="6389461">
                  <a:extLst>
                    <a:ext uri="{9D8B030D-6E8A-4147-A177-3AD203B41FA5}">
                      <a16:colId xmlns:a16="http://schemas.microsoft.com/office/drawing/2014/main" val="20002"/>
                    </a:ext>
                  </a:extLst>
                </a:gridCol>
              </a:tblGrid>
              <a:tr h="609614">
                <a:tc gridSpan="3">
                  <a:txBody>
                    <a:bodyPr/>
                    <a:lstStyle/>
                    <a:p>
                      <a:r>
                        <a:rPr lang="en-US" sz="1800" b="1" kern="1200" dirty="0">
                          <a:solidFill>
                            <a:schemeClr val="tx1"/>
                          </a:solidFill>
                          <a:effectLst/>
                          <a:latin typeface="Calibri" panose="020F0502020204030204" pitchFamily="34" charset="0"/>
                          <a:ea typeface="+mn-ea"/>
                          <a:cs typeface="Calibri" panose="020F0502020204030204" pitchFamily="34" charset="0"/>
                        </a:rPr>
                        <a:t>Recommendations for General Principles of Chronic Therapy/Management of Bradycardia Attributable to SND</a:t>
                      </a:r>
                      <a:endParaRPr lang="en-US" sz="1800" kern="1200" dirty="0">
                        <a:solidFill>
                          <a:schemeClr val="tx1"/>
                        </a:solidFill>
                        <a:effectLst/>
                        <a:latin typeface="Calibri" panose="020F0502020204030204" pitchFamily="34" charset="0"/>
                        <a:ea typeface="+mn-ea"/>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35363">
                <a:tc>
                  <a:txBody>
                    <a:bodyPr/>
                    <a:lstStyle/>
                    <a:p>
                      <a:pPr marL="0" marR="0" algn="ctr">
                        <a:lnSpc>
                          <a:spcPct val="115000"/>
                        </a:lnSpc>
                        <a:spcBef>
                          <a:spcPts val="0"/>
                        </a:spcBef>
                        <a:spcAft>
                          <a:spcPts val="0"/>
                        </a:spcAf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COR</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LOE</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Recommendation</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097305">
                <a:tc>
                  <a:txBody>
                    <a:bodyPr/>
                    <a:lstStyle/>
                    <a:p>
                      <a:pPr marL="0" marR="0" algn="ctr">
                        <a:lnSpc>
                          <a:spcPct val="150000"/>
                        </a:lnSpc>
                        <a:spcBef>
                          <a:spcPts val="0"/>
                        </a:spcBef>
                        <a:spcAft>
                          <a:spcPts val="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III: Harm</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1C24"/>
                    </a:solidFill>
                  </a:tcPr>
                </a:tc>
                <a:tc>
                  <a:txBody>
                    <a:bodyPr/>
                    <a:lstStyle/>
                    <a:p>
                      <a:pPr marL="0" marR="0" algn="ctr">
                        <a:lnSpc>
                          <a:spcPct val="150000"/>
                        </a:lnSpc>
                        <a:spcBef>
                          <a:spcPts val="0"/>
                        </a:spcBef>
                        <a:spcAft>
                          <a:spcPts val="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C-LD</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1C1E7"/>
                    </a:solidFill>
                  </a:tcPr>
                </a:tc>
                <a:tc>
                  <a:txBody>
                    <a:bodyPr/>
                    <a:lstStyle/>
                    <a:p>
                      <a:pPr marL="0" marR="0" lvl="0" indent="0" algn="l">
                        <a:lnSpc>
                          <a:spcPct val="100000"/>
                        </a:lnSpc>
                        <a:spcBef>
                          <a:spcPts val="0"/>
                        </a:spcBef>
                        <a:spcAft>
                          <a:spcPts val="0"/>
                        </a:spcAft>
                        <a:buFont typeface="+mj-lt"/>
                        <a:buNone/>
                      </a:pPr>
                      <a:r>
                        <a:rPr lang="en-US" sz="1800" b="1" dirty="0">
                          <a:effectLst/>
                          <a:latin typeface="Calibri" panose="020F0502020204030204" pitchFamily="34" charset="0"/>
                          <a:ea typeface="Batang" panose="02030600000101010101" pitchFamily="18" charset="-127"/>
                          <a:cs typeface="Calibri" panose="020F0502020204030204" pitchFamily="34" charset="0"/>
                        </a:rPr>
                        <a:t>In asymptomatic individuals with sinus bradycardia or sinus pauses that are secondary to physiologically elevated parasympathetic tone, permanent pacing should not be performed.</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945088">
                <a:tc>
                  <a:txBody>
                    <a:bodyPr/>
                    <a:lstStyle/>
                    <a:p>
                      <a:pPr marL="0" marR="0" algn="ctr">
                        <a:lnSpc>
                          <a:spcPct val="150000"/>
                        </a:lnSpc>
                        <a:spcBef>
                          <a:spcPts val="0"/>
                        </a:spcBef>
                        <a:spcAft>
                          <a:spcPts val="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III: Harm</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1C24"/>
                    </a:solidFill>
                  </a:tcPr>
                </a:tc>
                <a:tc>
                  <a:txBody>
                    <a:bodyPr/>
                    <a:lstStyle/>
                    <a:p>
                      <a:pPr marL="0" marR="0" algn="ctr">
                        <a:lnSpc>
                          <a:spcPct val="150000"/>
                        </a:lnSpc>
                        <a:spcBef>
                          <a:spcPts val="0"/>
                        </a:spcBef>
                        <a:spcAft>
                          <a:spcPts val="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C-LD</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1C1E7"/>
                    </a:solidFill>
                  </a:tcPr>
                </a:tc>
                <a:tc>
                  <a:txBody>
                    <a:bodyPr/>
                    <a:lstStyle/>
                    <a:p>
                      <a:pPr marL="0" marR="0" lvl="0" indent="0" algn="l">
                        <a:lnSpc>
                          <a:spcPct val="100000"/>
                        </a:lnSpc>
                        <a:spcBef>
                          <a:spcPts val="0"/>
                        </a:spcBef>
                        <a:spcAft>
                          <a:spcPts val="0"/>
                        </a:spcAft>
                        <a:buFont typeface="+mj-lt"/>
                        <a:buNone/>
                      </a:pPr>
                      <a:r>
                        <a:rPr lang="en-US" sz="1800" b="1" dirty="0">
                          <a:effectLst/>
                          <a:latin typeface="Calibri" panose="020F0502020204030204" pitchFamily="34" charset="0"/>
                          <a:ea typeface="Batang" panose="02030600000101010101" pitchFamily="18" charset="-127"/>
                          <a:cs typeface="Calibri" panose="020F0502020204030204" pitchFamily="34" charset="0"/>
                        </a:rPr>
                        <a:t>In patients with sleep-related sinus bradycardia or transient sinus pauses occurring during sleep, permanent pacing should not be performed unless other indications for pacing are present. </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097305">
                <a:tc>
                  <a:txBody>
                    <a:bodyPr/>
                    <a:lstStyle/>
                    <a:p>
                      <a:pPr marL="0" marR="0" algn="ctr">
                        <a:lnSpc>
                          <a:spcPct val="150000"/>
                        </a:lnSpc>
                        <a:spcBef>
                          <a:spcPts val="0"/>
                        </a:spcBef>
                        <a:spcAft>
                          <a:spcPts val="0"/>
                        </a:spcAft>
                      </a:pPr>
                      <a:r>
                        <a:rPr lang="en-US" sz="1800" b="1" dirty="0">
                          <a:effectLst/>
                          <a:latin typeface="Calibri" panose="020F0502020204030204" pitchFamily="34" charset="0"/>
                          <a:ea typeface="Batang" panose="02030600000101010101" pitchFamily="18" charset="-127"/>
                          <a:cs typeface="Calibri" panose="020F0502020204030204" pitchFamily="34" charset="0"/>
                        </a:rPr>
                        <a:t>III: Harm</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1C24"/>
                    </a:solidFill>
                  </a:tcPr>
                </a:tc>
                <a:tc>
                  <a:txBody>
                    <a:bodyPr/>
                    <a:lstStyle/>
                    <a:p>
                      <a:pPr marL="0" marR="0" algn="ctr">
                        <a:lnSpc>
                          <a:spcPct val="150000"/>
                        </a:lnSpc>
                        <a:spcBef>
                          <a:spcPts val="0"/>
                        </a:spcBef>
                        <a:spcAft>
                          <a:spcPts val="0"/>
                        </a:spcAft>
                      </a:pPr>
                      <a:r>
                        <a:rPr lang="en-US" sz="1800" b="1" dirty="0">
                          <a:effectLst/>
                          <a:latin typeface="Calibri" panose="020F0502020204030204" pitchFamily="34" charset="0"/>
                          <a:ea typeface="Batang" panose="02030600000101010101" pitchFamily="18" charset="-127"/>
                          <a:cs typeface="Calibri" panose="020F0502020204030204" pitchFamily="34" charset="0"/>
                        </a:rPr>
                        <a:t>C-LD</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1C1E7"/>
                    </a:solidFill>
                  </a:tcPr>
                </a:tc>
                <a:tc>
                  <a:txBody>
                    <a:bodyPr/>
                    <a:lstStyle/>
                    <a:p>
                      <a:pPr marL="0" marR="0" lvl="0" indent="0" algn="l">
                        <a:lnSpc>
                          <a:spcPct val="100000"/>
                        </a:lnSpc>
                        <a:spcBef>
                          <a:spcPts val="0"/>
                        </a:spcBef>
                        <a:spcAft>
                          <a:spcPts val="0"/>
                        </a:spcAft>
                        <a:buFont typeface="+mj-lt"/>
                        <a:buNone/>
                      </a:pPr>
                      <a:r>
                        <a:rPr lang="en-US" sz="1800" b="1" dirty="0">
                          <a:effectLst/>
                          <a:latin typeface="Calibri" panose="020F0502020204030204" pitchFamily="34" charset="0"/>
                          <a:ea typeface="Batang" panose="02030600000101010101" pitchFamily="18" charset="-127"/>
                          <a:cs typeface="Calibri" panose="020F0502020204030204" pitchFamily="34" charset="0"/>
                        </a:rPr>
                        <a:t>In patients with asymptomatic SND, or in those in whom the symptoms have been documented to occur in the absence of bradycardia or chronotropic incompetence, permanent pacing should not be performed.</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a:extLst>
              <a:ext uri="{FF2B5EF4-FFF2-40B4-BE49-F238E27FC236}">
                <a16:creationId xmlns:a16="http://schemas.microsoft.com/office/drawing/2014/main" id="{B9C31C6B-827F-4D33-AFAE-F2C74A7E7BB3}"/>
              </a:ext>
            </a:extLst>
          </p:cNvPr>
          <p:cNvSpPr>
            <a:spLocks noChangeArrowheads="1"/>
          </p:cNvSpPr>
          <p:nvPr/>
        </p:nvSpPr>
        <p:spPr bwMode="auto">
          <a:xfrm>
            <a:off x="0" y="381000"/>
            <a:ext cx="9144000" cy="879475"/>
          </a:xfrm>
          <a:prstGeom prst="rect">
            <a:avLst/>
          </a:prstGeom>
          <a:solidFill>
            <a:schemeClr val="accent2"/>
          </a:solidFill>
          <a:ln>
            <a:noFill/>
          </a:ln>
          <a:extLst/>
        </p:spPr>
        <p:txBody>
          <a:bodyPr>
            <a:spAutoFit/>
          </a:bodyPr>
          <a:lstStyle>
            <a:lvl1pPr eaLnBrk="0" hangingPunct="0">
              <a:spcBef>
                <a:spcPct val="20000"/>
              </a:spcBef>
              <a:buChar char="•"/>
              <a:defRPr sz="3200">
                <a:solidFill>
                  <a:schemeClr val="tx1"/>
                </a:solidFill>
                <a:latin typeface="Arial" pitchFamily="34" charset="0"/>
                <a:ea typeface="MS PGothic" pitchFamily="34" charset="-128"/>
                <a:cs typeface="Geneva" charset="0"/>
              </a:defRPr>
            </a:lvl1pPr>
            <a:lvl2pPr marL="742950" indent="-285750" eaLnBrk="0" hangingPunct="0">
              <a:spcBef>
                <a:spcPct val="20000"/>
              </a:spcBef>
              <a:buChar char="–"/>
              <a:defRPr sz="2800">
                <a:solidFill>
                  <a:schemeClr val="tx1"/>
                </a:solidFill>
                <a:latin typeface="Arial" pitchFamily="34" charset="0"/>
                <a:ea typeface="Geneva" charset="0"/>
                <a:cs typeface="Geneva" charset="0"/>
              </a:defRPr>
            </a:lvl2pPr>
            <a:lvl3pPr marL="1143000" indent="-228600" eaLnBrk="0" hangingPunct="0">
              <a:spcBef>
                <a:spcPct val="20000"/>
              </a:spcBef>
              <a:buChar char="•"/>
              <a:defRPr sz="2400">
                <a:solidFill>
                  <a:schemeClr val="tx1"/>
                </a:solidFill>
                <a:latin typeface="Arial" pitchFamily="34" charset="0"/>
                <a:ea typeface="Geneva" charset="0"/>
                <a:cs typeface="Geneva" charset="0"/>
              </a:defRPr>
            </a:lvl3pPr>
            <a:lvl4pPr marL="1600200" indent="-228600" eaLnBrk="0" hangingPunct="0">
              <a:spcBef>
                <a:spcPct val="20000"/>
              </a:spcBef>
              <a:buChar char="–"/>
              <a:defRPr sz="2000">
                <a:solidFill>
                  <a:schemeClr val="tx1"/>
                </a:solidFill>
                <a:latin typeface="Arial" pitchFamily="34" charset="0"/>
                <a:ea typeface="Geneva" charset="0"/>
                <a:cs typeface="Geneva" charset="0"/>
              </a:defRPr>
            </a:lvl4pPr>
            <a:lvl5pPr marL="2057400" indent="-228600" eaLnBrk="0" hangingPunct="0">
              <a:spcBef>
                <a:spcPct val="20000"/>
              </a:spcBef>
              <a:buChar char="»"/>
              <a:defRPr sz="2000">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9pPr>
          </a:lstStyle>
          <a:p>
            <a:pPr algn="ctr" eaLnBrk="1" hangingPunct="1">
              <a:lnSpc>
                <a:spcPct val="80000"/>
              </a:lnSpc>
              <a:spcBef>
                <a:spcPct val="0"/>
              </a:spcBef>
              <a:buFontTx/>
              <a:buNone/>
              <a:defRPr/>
            </a:pPr>
            <a:r>
              <a:rPr lang="en-US" dirty="0">
                <a:solidFill>
                  <a:schemeClr val="bg1"/>
                </a:solidFill>
              </a:rPr>
              <a:t>Transient/Reversible Causes (Including Medications) of Sinus Bradycardia</a:t>
            </a:r>
            <a:endParaRPr lang="en-US" altLang="en-US" sz="2400" b="1" dirty="0">
              <a:solidFill>
                <a:schemeClr val="bg1"/>
              </a:solidFill>
              <a:latin typeface="+mn-lt"/>
            </a:endParaRPr>
          </a:p>
        </p:txBody>
      </p:sp>
      <p:graphicFrame>
        <p:nvGraphicFramePr>
          <p:cNvPr id="3" name="Table 2">
            <a:extLst>
              <a:ext uri="{FF2B5EF4-FFF2-40B4-BE49-F238E27FC236}">
                <a16:creationId xmlns:a16="http://schemas.microsoft.com/office/drawing/2014/main" id="{5800DA10-4C27-47D1-A2CB-06776BC846C0}"/>
              </a:ext>
            </a:extLst>
          </p:cNvPr>
          <p:cNvGraphicFramePr>
            <a:graphicFrameLocks noGrp="1"/>
          </p:cNvGraphicFramePr>
          <p:nvPr/>
        </p:nvGraphicFramePr>
        <p:xfrm>
          <a:off x="457200" y="1905000"/>
          <a:ext cx="8229600" cy="2327274"/>
        </p:xfrm>
        <a:graphic>
          <a:graphicData uri="http://schemas.openxmlformats.org/drawingml/2006/table">
            <a:tbl>
              <a:tblPr firstRow="1" firstCol="1" bandRow="1"/>
              <a:tblGrid>
                <a:gridCol w="952988">
                  <a:extLst>
                    <a:ext uri="{9D8B030D-6E8A-4147-A177-3AD203B41FA5}">
                      <a16:colId xmlns:a16="http://schemas.microsoft.com/office/drawing/2014/main" val="20000"/>
                    </a:ext>
                  </a:extLst>
                </a:gridCol>
                <a:gridCol w="887151">
                  <a:extLst>
                    <a:ext uri="{9D8B030D-6E8A-4147-A177-3AD203B41FA5}">
                      <a16:colId xmlns:a16="http://schemas.microsoft.com/office/drawing/2014/main" val="20001"/>
                    </a:ext>
                  </a:extLst>
                </a:gridCol>
                <a:gridCol w="6389461">
                  <a:extLst>
                    <a:ext uri="{9D8B030D-6E8A-4147-A177-3AD203B41FA5}">
                      <a16:colId xmlns:a16="http://schemas.microsoft.com/office/drawing/2014/main" val="20002"/>
                    </a:ext>
                  </a:extLst>
                </a:gridCol>
              </a:tblGrid>
              <a:tr h="457148">
                <a:tc gridSpan="3">
                  <a:txBody>
                    <a:bodyPr/>
                    <a:lstStyle/>
                    <a:p>
                      <a:r>
                        <a:rPr lang="en-US" sz="2000" b="1" kern="1200" dirty="0">
                          <a:solidFill>
                            <a:schemeClr val="tx1"/>
                          </a:solidFill>
                          <a:effectLst/>
                          <a:latin typeface="Calibri" panose="020F0502020204030204" pitchFamily="34" charset="0"/>
                          <a:ea typeface="+mn-ea"/>
                          <a:cs typeface="Calibri" panose="020F0502020204030204" pitchFamily="34" charset="0"/>
                        </a:rPr>
                        <a:t>Recommendation for Transient/Reversible Causes of Sinus Bradycardia</a:t>
                      </a:r>
                      <a:endParaRPr lang="en-US" sz="2000" kern="1200" dirty="0">
                        <a:solidFill>
                          <a:schemeClr val="tx1"/>
                        </a:solidFill>
                        <a:effectLst/>
                        <a:latin typeface="Calibri" panose="020F0502020204030204" pitchFamily="34" charset="0"/>
                        <a:ea typeface="+mn-ea"/>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000"/>
                  </a:ext>
                </a:extLst>
              </a:tr>
              <a:tr h="635578">
                <a:tc>
                  <a:txBody>
                    <a:bodyPr/>
                    <a:lstStyle/>
                    <a:p>
                      <a:pPr marL="0" marR="0" algn="ctr">
                        <a:lnSpc>
                          <a:spcPct val="115000"/>
                        </a:lnSpc>
                        <a:spcBef>
                          <a:spcPts val="0"/>
                        </a:spcBef>
                        <a:spcAft>
                          <a:spcPts val="0"/>
                        </a:spcAft>
                      </a:pPr>
                      <a:r>
                        <a:rPr lang="en-US" sz="2000" b="1" dirty="0">
                          <a:effectLst/>
                          <a:latin typeface="Calibri" panose="020F0502020204030204" pitchFamily="34" charset="0"/>
                          <a:ea typeface="Times New Roman" panose="02020603050405020304" pitchFamily="18" charset="0"/>
                          <a:cs typeface="Calibri" panose="020F0502020204030204" pitchFamily="34" charset="0"/>
                        </a:rPr>
                        <a:t>COR</a:t>
                      </a:r>
                      <a:endParaRPr lang="en-US" sz="20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dirty="0">
                          <a:effectLst/>
                          <a:latin typeface="Calibri" panose="020F0502020204030204" pitchFamily="34" charset="0"/>
                          <a:ea typeface="Times New Roman" panose="02020603050405020304" pitchFamily="18" charset="0"/>
                          <a:cs typeface="Calibri" panose="020F0502020204030204" pitchFamily="34" charset="0"/>
                        </a:rPr>
                        <a:t>LOE</a:t>
                      </a:r>
                      <a:endParaRPr lang="en-US" sz="20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dirty="0">
                          <a:effectLst/>
                          <a:latin typeface="Calibri" panose="020F0502020204030204" pitchFamily="34" charset="0"/>
                          <a:ea typeface="Times New Roman" panose="02020603050405020304" pitchFamily="18" charset="0"/>
                          <a:cs typeface="Calibri" panose="020F0502020204030204" pitchFamily="34" charset="0"/>
                        </a:rPr>
                        <a:t>Recommendation</a:t>
                      </a:r>
                      <a:endParaRPr lang="en-US" sz="20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234548">
                <a:tc>
                  <a:txBody>
                    <a:bodyPr/>
                    <a:lstStyle/>
                    <a:p>
                      <a:pPr marL="0" marR="0" algn="ctr">
                        <a:lnSpc>
                          <a:spcPct val="100000"/>
                        </a:lnSpc>
                        <a:spcBef>
                          <a:spcPts val="0"/>
                        </a:spcBef>
                        <a:spcAft>
                          <a:spcPts val="0"/>
                        </a:spcAft>
                      </a:pPr>
                      <a:r>
                        <a:rPr lang="en-US" sz="2000" b="1" dirty="0">
                          <a:effectLst/>
                          <a:latin typeface="Calibri" panose="020F0502020204030204" pitchFamily="34" charset="0"/>
                          <a:ea typeface="Calibri" panose="020F0502020204030204" pitchFamily="34" charset="0"/>
                          <a:cs typeface="Calibri" panose="020F0502020204030204" pitchFamily="34" charset="0"/>
                        </a:rPr>
                        <a:t>I</a:t>
                      </a:r>
                      <a:endParaRPr lang="en-US" sz="20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FC284"/>
                    </a:solidFill>
                  </a:tcPr>
                </a:tc>
                <a:tc>
                  <a:txBody>
                    <a:bodyPr/>
                    <a:lstStyle/>
                    <a:p>
                      <a:pPr marL="0" marR="0" algn="ctr">
                        <a:lnSpc>
                          <a:spcPct val="100000"/>
                        </a:lnSpc>
                        <a:spcBef>
                          <a:spcPts val="0"/>
                        </a:spcBef>
                        <a:spcAft>
                          <a:spcPts val="0"/>
                        </a:spcAft>
                      </a:pPr>
                      <a:r>
                        <a:rPr lang="en-US" sz="2000" b="1" dirty="0">
                          <a:effectLst/>
                          <a:latin typeface="Calibri" panose="020F0502020204030204" pitchFamily="34" charset="0"/>
                          <a:ea typeface="Calibri" panose="020F0502020204030204" pitchFamily="34" charset="0"/>
                          <a:cs typeface="Calibri" panose="020F0502020204030204" pitchFamily="34" charset="0"/>
                        </a:rPr>
                        <a:t>C-EO</a:t>
                      </a:r>
                      <a:endParaRPr lang="en-US" sz="20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1C1E7"/>
                    </a:solidFill>
                  </a:tcPr>
                </a:tc>
                <a:tc>
                  <a:txBody>
                    <a:bodyPr/>
                    <a:lstStyle/>
                    <a:p>
                      <a:pPr marL="0" marR="0" lvl="0" indent="0" algn="l">
                        <a:lnSpc>
                          <a:spcPct val="100000"/>
                        </a:lnSpc>
                        <a:spcBef>
                          <a:spcPts val="0"/>
                        </a:spcBef>
                        <a:spcAft>
                          <a:spcPts val="0"/>
                        </a:spcAft>
                        <a:buFont typeface="+mj-lt"/>
                        <a:buNone/>
                      </a:pPr>
                      <a:r>
                        <a:rPr lang="en-US" sz="2000" b="1" dirty="0">
                          <a:effectLst/>
                          <a:latin typeface="Calibri" panose="020F0502020204030204" pitchFamily="34" charset="0"/>
                          <a:ea typeface="Batang" panose="02030600000101010101" pitchFamily="18" charset="-127"/>
                          <a:cs typeface="Calibri" panose="020F0502020204030204" pitchFamily="34" charset="0"/>
                        </a:rPr>
                        <a:t>Patients presenting with symptomatic SND secondary to a reversible cause should first be managed by directing the therapy at eliminating or mitigating the offending condition.</a:t>
                      </a:r>
                      <a:endParaRPr lang="en-US" sz="20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noChangeArrowheads="1"/>
          </p:cNvSpPr>
          <p:nvPr>
            <p:ph type="ctrTitle"/>
          </p:nvPr>
        </p:nvSpPr>
        <p:spPr/>
        <p:txBody>
          <a:bodyPr/>
          <a:lstStyle/>
          <a:p>
            <a:r>
              <a:rPr lang="en-US" altLang="en-US">
                <a:cs typeface="Geneva" pitchFamily="-65" charset="0"/>
              </a:rPr>
              <a:t>Top 10 Take-Home Messages</a:t>
            </a:r>
          </a:p>
        </p:txBody>
      </p:sp>
      <p:sp>
        <p:nvSpPr>
          <p:cNvPr id="20483" name="Subtitle 2"/>
          <p:cNvSpPr>
            <a:spLocks noGrp="1" noChangeArrowheads="1"/>
          </p:cNvSpPr>
          <p:nvPr>
            <p:ph type="subTitle" idx="1"/>
          </p:nvPr>
        </p:nvSpPr>
        <p:spPr/>
        <p:txBody>
          <a:bodyPr/>
          <a:lstStyle/>
          <a:p>
            <a:endParaRPr lang="en-US" altLang="en-US">
              <a:cs typeface="Geneva" pitchFamily="-65"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a:extLst>
              <a:ext uri="{FF2B5EF4-FFF2-40B4-BE49-F238E27FC236}">
                <a16:creationId xmlns:a16="http://schemas.microsoft.com/office/drawing/2014/main" id="{514DFC7E-8361-4EE8-A8E5-78649E7AD6F3}"/>
              </a:ext>
            </a:extLst>
          </p:cNvPr>
          <p:cNvSpPr>
            <a:spLocks noChangeArrowheads="1"/>
          </p:cNvSpPr>
          <p:nvPr/>
        </p:nvSpPr>
        <p:spPr bwMode="auto">
          <a:xfrm>
            <a:off x="0" y="381000"/>
            <a:ext cx="9144000" cy="486287"/>
          </a:xfrm>
          <a:prstGeom prst="rect">
            <a:avLst/>
          </a:prstGeom>
          <a:solidFill>
            <a:schemeClr val="accent2"/>
          </a:solidFill>
          <a:ln>
            <a:noFill/>
          </a:ln>
          <a:extLst/>
        </p:spPr>
        <p:txBody>
          <a:bodyPr>
            <a:spAutoFit/>
          </a:bodyPr>
          <a:lstStyle>
            <a:lvl1pPr eaLnBrk="0" hangingPunct="0">
              <a:spcBef>
                <a:spcPct val="20000"/>
              </a:spcBef>
              <a:buChar char="•"/>
              <a:defRPr sz="3200">
                <a:solidFill>
                  <a:schemeClr val="tx1"/>
                </a:solidFill>
                <a:latin typeface="Arial" pitchFamily="34" charset="0"/>
                <a:ea typeface="MS PGothic" pitchFamily="34" charset="-128"/>
                <a:cs typeface="Geneva" charset="0"/>
              </a:defRPr>
            </a:lvl1pPr>
            <a:lvl2pPr marL="742950" indent="-285750" eaLnBrk="0" hangingPunct="0">
              <a:spcBef>
                <a:spcPct val="20000"/>
              </a:spcBef>
              <a:buChar char="–"/>
              <a:defRPr sz="2800">
                <a:solidFill>
                  <a:schemeClr val="tx1"/>
                </a:solidFill>
                <a:latin typeface="Arial" pitchFamily="34" charset="0"/>
                <a:ea typeface="Geneva" charset="0"/>
                <a:cs typeface="Geneva" charset="0"/>
              </a:defRPr>
            </a:lvl2pPr>
            <a:lvl3pPr marL="1143000" indent="-228600" eaLnBrk="0" hangingPunct="0">
              <a:spcBef>
                <a:spcPct val="20000"/>
              </a:spcBef>
              <a:buChar char="•"/>
              <a:defRPr sz="2400">
                <a:solidFill>
                  <a:schemeClr val="tx1"/>
                </a:solidFill>
                <a:latin typeface="Arial" pitchFamily="34" charset="0"/>
                <a:ea typeface="Geneva" charset="0"/>
                <a:cs typeface="Geneva" charset="0"/>
              </a:defRPr>
            </a:lvl3pPr>
            <a:lvl4pPr marL="1600200" indent="-228600" eaLnBrk="0" hangingPunct="0">
              <a:spcBef>
                <a:spcPct val="20000"/>
              </a:spcBef>
              <a:buChar char="–"/>
              <a:defRPr sz="2000">
                <a:solidFill>
                  <a:schemeClr val="tx1"/>
                </a:solidFill>
                <a:latin typeface="Arial" pitchFamily="34" charset="0"/>
                <a:ea typeface="Geneva" charset="0"/>
                <a:cs typeface="Geneva" charset="0"/>
              </a:defRPr>
            </a:lvl4pPr>
            <a:lvl5pPr marL="2057400" indent="-228600" eaLnBrk="0" hangingPunct="0">
              <a:spcBef>
                <a:spcPct val="20000"/>
              </a:spcBef>
              <a:buChar char="»"/>
              <a:defRPr sz="2000">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9pPr>
          </a:lstStyle>
          <a:p>
            <a:pPr algn="ctr" eaLnBrk="1" hangingPunct="1">
              <a:lnSpc>
                <a:spcPct val="80000"/>
              </a:lnSpc>
              <a:spcBef>
                <a:spcPct val="0"/>
              </a:spcBef>
              <a:buFontTx/>
              <a:buNone/>
              <a:defRPr/>
            </a:pPr>
            <a:r>
              <a:rPr lang="en-US" dirty="0">
                <a:solidFill>
                  <a:schemeClr val="bg1"/>
                </a:solidFill>
              </a:rPr>
              <a:t>Additional Testing in SND</a:t>
            </a:r>
            <a:endParaRPr lang="en-US" altLang="en-US" sz="2400" b="1" dirty="0">
              <a:solidFill>
                <a:schemeClr val="bg1"/>
              </a:solidFill>
              <a:latin typeface="+mn-lt"/>
            </a:endParaRPr>
          </a:p>
        </p:txBody>
      </p:sp>
      <p:graphicFrame>
        <p:nvGraphicFramePr>
          <p:cNvPr id="3" name="Table 2">
            <a:extLst>
              <a:ext uri="{FF2B5EF4-FFF2-40B4-BE49-F238E27FC236}">
                <a16:creationId xmlns:a16="http://schemas.microsoft.com/office/drawing/2014/main" id="{6B6D3913-B4E6-4ED2-AEA8-1C6EF0117509}"/>
              </a:ext>
            </a:extLst>
          </p:cNvPr>
          <p:cNvGraphicFramePr>
            <a:graphicFrameLocks noGrp="1"/>
          </p:cNvGraphicFramePr>
          <p:nvPr>
            <p:extLst>
              <p:ext uri="{D42A27DB-BD31-4B8C-83A1-F6EECF244321}">
                <p14:modId xmlns:p14="http://schemas.microsoft.com/office/powerpoint/2010/main" val="107026157"/>
              </p:ext>
            </p:extLst>
          </p:nvPr>
        </p:nvGraphicFramePr>
        <p:xfrm>
          <a:off x="457200" y="1493838"/>
          <a:ext cx="8229600" cy="4251325"/>
        </p:xfrm>
        <a:graphic>
          <a:graphicData uri="http://schemas.openxmlformats.org/drawingml/2006/table">
            <a:tbl>
              <a:tblPr firstRow="1" firstCol="1" bandRow="1"/>
              <a:tblGrid>
                <a:gridCol w="952988">
                  <a:extLst>
                    <a:ext uri="{9D8B030D-6E8A-4147-A177-3AD203B41FA5}">
                      <a16:colId xmlns:a16="http://schemas.microsoft.com/office/drawing/2014/main" val="20000"/>
                    </a:ext>
                  </a:extLst>
                </a:gridCol>
                <a:gridCol w="887151">
                  <a:extLst>
                    <a:ext uri="{9D8B030D-6E8A-4147-A177-3AD203B41FA5}">
                      <a16:colId xmlns:a16="http://schemas.microsoft.com/office/drawing/2014/main" val="20001"/>
                    </a:ext>
                  </a:extLst>
                </a:gridCol>
                <a:gridCol w="6389461">
                  <a:extLst>
                    <a:ext uri="{9D8B030D-6E8A-4147-A177-3AD203B41FA5}">
                      <a16:colId xmlns:a16="http://schemas.microsoft.com/office/drawing/2014/main" val="20002"/>
                    </a:ext>
                  </a:extLst>
                </a:gridCol>
              </a:tblGrid>
              <a:tr h="639705">
                <a:tc gridSpan="3">
                  <a:txBody>
                    <a:bodyPr/>
                    <a:lstStyle/>
                    <a:p>
                      <a:r>
                        <a:rPr lang="en-US" sz="1600" b="1" kern="1200" dirty="0">
                          <a:solidFill>
                            <a:schemeClr val="tx1"/>
                          </a:solidFill>
                          <a:effectLst/>
                          <a:latin typeface="Calibri" panose="020F0502020204030204" pitchFamily="34" charset="0"/>
                          <a:ea typeface="+mn-ea"/>
                          <a:cs typeface="Calibri" panose="020F0502020204030204" pitchFamily="34" charset="0"/>
                        </a:rPr>
                        <a:t>Recommendations for Additional Testing of Bradycardia Attributable to SND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34118">
                <a:tc>
                  <a:txBody>
                    <a:bodyPr/>
                    <a:lstStyle/>
                    <a:p>
                      <a:pPr marL="0" marR="0" algn="ctr">
                        <a:lnSpc>
                          <a:spcPct val="115000"/>
                        </a:lnSpc>
                        <a:spcBef>
                          <a:spcPts val="0"/>
                        </a:spcBef>
                        <a:spcAft>
                          <a:spcPts val="0"/>
                        </a:spcAft>
                      </a:pPr>
                      <a:r>
                        <a:rPr lang="en-US" sz="1600" b="1" dirty="0">
                          <a:effectLst/>
                          <a:latin typeface="Calibri" panose="020F0502020204030204" pitchFamily="34" charset="0"/>
                          <a:ea typeface="Times New Roman" panose="02020603050405020304" pitchFamily="18" charset="0"/>
                          <a:cs typeface="Calibri" panose="020F0502020204030204" pitchFamily="34" charset="0"/>
                        </a:rPr>
                        <a:t>COR</a:t>
                      </a:r>
                      <a:endParaRPr lang="en-US" sz="16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a:effectLst/>
                          <a:latin typeface="Calibri" panose="020F0502020204030204" pitchFamily="34" charset="0"/>
                          <a:ea typeface="Times New Roman" panose="02020603050405020304" pitchFamily="18" charset="0"/>
                          <a:cs typeface="Calibri" panose="020F0502020204030204" pitchFamily="34" charset="0"/>
                        </a:rPr>
                        <a:t>LOE</a:t>
                      </a:r>
                      <a:endParaRPr lang="en-US" sz="16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a:effectLst/>
                          <a:latin typeface="Calibri" panose="020F0502020204030204" pitchFamily="34" charset="0"/>
                          <a:ea typeface="Times New Roman" panose="02020603050405020304" pitchFamily="18" charset="0"/>
                          <a:cs typeface="Calibri" panose="020F0502020204030204" pitchFamily="34" charset="0"/>
                        </a:rPr>
                        <a:t>Recommendation</a:t>
                      </a:r>
                      <a:endParaRPr lang="en-US" sz="16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889746">
                <a:tc>
                  <a:txBody>
                    <a:bodyPr/>
                    <a:lstStyle/>
                    <a:p>
                      <a:pPr marL="0" marR="0" algn="ctr">
                        <a:lnSpc>
                          <a:spcPct val="150000"/>
                        </a:lnSpc>
                        <a:spcBef>
                          <a:spcPts val="0"/>
                        </a:spcBef>
                        <a:spcAft>
                          <a:spcPts val="0"/>
                        </a:spcAft>
                      </a:pPr>
                      <a:r>
                        <a:rPr lang="en-US" sz="1600" b="1" dirty="0">
                          <a:effectLst/>
                          <a:latin typeface="Calibri" panose="020F0502020204030204" pitchFamily="34" charset="0"/>
                          <a:ea typeface="Calibri" panose="020F0502020204030204" pitchFamily="34" charset="0"/>
                          <a:cs typeface="Calibri" panose="020F0502020204030204" pitchFamily="34" charset="0"/>
                        </a:rPr>
                        <a:t>IIb</a:t>
                      </a:r>
                      <a:endParaRPr lang="en-US" sz="16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A74B"/>
                    </a:solidFill>
                  </a:tcPr>
                </a:tc>
                <a:tc>
                  <a:txBody>
                    <a:bodyPr/>
                    <a:lstStyle/>
                    <a:p>
                      <a:pPr marL="0" marR="0" algn="ctr">
                        <a:lnSpc>
                          <a:spcPct val="150000"/>
                        </a:lnSpc>
                        <a:spcBef>
                          <a:spcPts val="0"/>
                        </a:spcBef>
                        <a:spcAft>
                          <a:spcPts val="0"/>
                        </a:spcAft>
                      </a:pPr>
                      <a:r>
                        <a:rPr lang="en-US" sz="1600" b="1" dirty="0">
                          <a:effectLst/>
                          <a:latin typeface="Calibri" panose="020F0502020204030204" pitchFamily="34" charset="0"/>
                          <a:ea typeface="Calibri" panose="020F0502020204030204" pitchFamily="34" charset="0"/>
                          <a:cs typeface="Calibri" panose="020F0502020204030204" pitchFamily="34" charset="0"/>
                        </a:rPr>
                        <a:t>C-EO</a:t>
                      </a:r>
                      <a:endParaRPr lang="en-US" sz="16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1C1E7"/>
                    </a:solidFill>
                  </a:tcPr>
                </a:tc>
                <a:tc>
                  <a:txBody>
                    <a:bodyPr/>
                    <a:lstStyle/>
                    <a:p>
                      <a:pPr marL="0" marR="0" indent="0" algn="just">
                        <a:lnSpc>
                          <a:spcPct val="100000"/>
                        </a:lnSpc>
                        <a:spcBef>
                          <a:spcPts val="0"/>
                        </a:spcBef>
                        <a:spcAft>
                          <a:spcPts val="0"/>
                        </a:spcAft>
                      </a:pPr>
                      <a:r>
                        <a:rPr lang="en-US" sz="1600" b="1" dirty="0">
                          <a:effectLst/>
                          <a:latin typeface="Calibri" panose="020F0502020204030204" pitchFamily="34" charset="0"/>
                          <a:ea typeface="Batang" panose="02030600000101010101" pitchFamily="18" charset="-127"/>
                          <a:cs typeface="Calibri" panose="020F0502020204030204" pitchFamily="34" charset="0"/>
                        </a:rPr>
                        <a:t>In patients with symptoms suggestive of bradycardia (e.g., syncope, lightheadedness) who are also undergoing an EPS for another indication, evaluation of sinus node function as part of the EPS may be considered.</a:t>
                      </a:r>
                      <a:endParaRPr lang="en-US" sz="16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990512">
                <a:tc>
                  <a:txBody>
                    <a:bodyPr/>
                    <a:lstStyle/>
                    <a:p>
                      <a:pPr marL="0" marR="0" algn="ctr">
                        <a:lnSpc>
                          <a:spcPct val="150000"/>
                        </a:lnSpc>
                        <a:spcBef>
                          <a:spcPts val="0"/>
                        </a:spcBef>
                        <a:spcAft>
                          <a:spcPts val="0"/>
                        </a:spcAft>
                      </a:pPr>
                      <a:r>
                        <a:rPr lang="en-US" sz="1600" b="1" dirty="0">
                          <a:effectLst/>
                          <a:latin typeface="Calibri" panose="020F0502020204030204" pitchFamily="34" charset="0"/>
                          <a:ea typeface="Calibri" panose="020F0502020204030204" pitchFamily="34" charset="0"/>
                          <a:cs typeface="Calibri" panose="020F0502020204030204" pitchFamily="34" charset="0"/>
                        </a:rPr>
                        <a:t>IIb</a:t>
                      </a:r>
                      <a:endParaRPr lang="en-US" sz="16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A74B"/>
                    </a:solidFill>
                  </a:tcPr>
                </a:tc>
                <a:tc>
                  <a:txBody>
                    <a:bodyPr/>
                    <a:lstStyle/>
                    <a:p>
                      <a:pPr marL="0" marR="0" algn="ctr">
                        <a:lnSpc>
                          <a:spcPct val="150000"/>
                        </a:lnSpc>
                        <a:spcBef>
                          <a:spcPts val="0"/>
                        </a:spcBef>
                        <a:spcAft>
                          <a:spcPts val="0"/>
                        </a:spcAft>
                      </a:pPr>
                      <a:r>
                        <a:rPr lang="en-US" sz="1600" b="1" dirty="0">
                          <a:effectLst/>
                          <a:latin typeface="Calibri" panose="020F0502020204030204" pitchFamily="34" charset="0"/>
                          <a:ea typeface="Calibri" panose="020F0502020204030204" pitchFamily="34" charset="0"/>
                          <a:cs typeface="Calibri" panose="020F0502020204030204" pitchFamily="34" charset="0"/>
                        </a:rPr>
                        <a:t>C-EO</a:t>
                      </a:r>
                      <a:endParaRPr lang="en-US" sz="16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1C1E7"/>
                    </a:solidFill>
                  </a:tcPr>
                </a:tc>
                <a:tc>
                  <a:txBody>
                    <a:bodyPr/>
                    <a:lstStyle/>
                    <a:p>
                      <a:pPr marL="0" marR="0" indent="0" algn="just">
                        <a:lnSpc>
                          <a:spcPct val="100000"/>
                        </a:lnSpc>
                        <a:spcBef>
                          <a:spcPts val="0"/>
                        </a:spcBef>
                        <a:spcAft>
                          <a:spcPts val="0"/>
                        </a:spcAft>
                      </a:pPr>
                      <a:r>
                        <a:rPr lang="en-US" sz="1600" b="1" dirty="0">
                          <a:effectLst/>
                          <a:latin typeface="Calibri" panose="020F0502020204030204" pitchFamily="34" charset="0"/>
                          <a:ea typeface="Times New Roman" panose="02020603050405020304" pitchFamily="18" charset="0"/>
                          <a:cs typeface="Calibri" panose="020F0502020204030204" pitchFamily="34" charset="0"/>
                        </a:rPr>
                        <a:t>In symptomatic patients with suspected SND, EPS for the assessment of sinus node function may be considered when the diagnosis remains uncertain after initial noninvasive evaluations. </a:t>
                      </a:r>
                      <a:endParaRPr lang="en-US" sz="16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097244">
                <a:tc>
                  <a:txBody>
                    <a:bodyPr/>
                    <a:lstStyle/>
                    <a:p>
                      <a:pPr marL="0" marR="0" algn="ctr">
                        <a:lnSpc>
                          <a:spcPct val="150000"/>
                        </a:lnSpc>
                        <a:spcBef>
                          <a:spcPts val="0"/>
                        </a:spcBef>
                        <a:spcAft>
                          <a:spcPts val="0"/>
                        </a:spcAft>
                      </a:pPr>
                      <a:r>
                        <a:rPr lang="en-US" sz="1600" b="1" dirty="0">
                          <a:effectLst/>
                          <a:latin typeface="Calibri" panose="020F0502020204030204" pitchFamily="34" charset="0"/>
                          <a:ea typeface="Calibri" panose="020F0502020204030204" pitchFamily="34" charset="0"/>
                          <a:cs typeface="Calibri" panose="020F0502020204030204" pitchFamily="34" charset="0"/>
                        </a:rPr>
                        <a:t>III: </a:t>
                      </a:r>
                      <a:r>
                        <a:rPr lang="en-US" sz="1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No Benefit</a:t>
                      </a:r>
                      <a:endParaRPr lang="en-US" sz="16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5D4C"/>
                    </a:solidFill>
                  </a:tcPr>
                </a:tc>
                <a:tc>
                  <a:txBody>
                    <a:bodyPr/>
                    <a:lstStyle/>
                    <a:p>
                      <a:pPr marL="0" marR="0" algn="ctr">
                        <a:lnSpc>
                          <a:spcPct val="150000"/>
                        </a:lnSpc>
                        <a:spcBef>
                          <a:spcPts val="0"/>
                        </a:spcBef>
                        <a:spcAft>
                          <a:spcPts val="0"/>
                        </a:spcAft>
                      </a:pPr>
                      <a:r>
                        <a:rPr lang="en-US" sz="1600" b="1" dirty="0">
                          <a:effectLst/>
                          <a:latin typeface="Calibri" panose="020F0502020204030204" pitchFamily="34" charset="0"/>
                          <a:ea typeface="Calibri" panose="020F0502020204030204" pitchFamily="34" charset="0"/>
                          <a:cs typeface="Calibri" panose="020F0502020204030204" pitchFamily="34" charset="0"/>
                        </a:rPr>
                        <a:t>C-LD</a:t>
                      </a:r>
                      <a:endParaRPr lang="en-US" sz="16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1C1E7"/>
                    </a:solidFill>
                  </a:tcPr>
                </a:tc>
                <a:tc>
                  <a:txBody>
                    <a:bodyPr/>
                    <a:lstStyle/>
                    <a:p>
                      <a:pPr marL="0" marR="0" indent="0" algn="just">
                        <a:lnSpc>
                          <a:spcPct val="100000"/>
                        </a:lnSpc>
                        <a:spcBef>
                          <a:spcPts val="0"/>
                        </a:spcBef>
                        <a:spcAft>
                          <a:spcPts val="0"/>
                        </a:spcAft>
                      </a:pPr>
                      <a:r>
                        <a:rPr lang="en-US" sz="1600" b="1" dirty="0">
                          <a:effectLst/>
                          <a:latin typeface="Calibri" panose="020F0502020204030204" pitchFamily="34" charset="0"/>
                          <a:ea typeface="Batang" panose="02030600000101010101" pitchFamily="18" charset="-127"/>
                          <a:cs typeface="Calibri" panose="020F0502020204030204" pitchFamily="34" charset="0"/>
                        </a:rPr>
                        <a:t>In patients with asymptomatic sinus bradycardia, an EPS should not be performed unless other indications for electrophysiological testing exist.</a:t>
                      </a:r>
                      <a:endParaRPr lang="en-US" sz="16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a:extLst>
              <a:ext uri="{FF2B5EF4-FFF2-40B4-BE49-F238E27FC236}">
                <a16:creationId xmlns:a16="http://schemas.microsoft.com/office/drawing/2014/main" id="{C80718E8-8C73-48FC-9A04-698D0EEA23C0}"/>
              </a:ext>
            </a:extLst>
          </p:cNvPr>
          <p:cNvSpPr>
            <a:spLocks noChangeArrowheads="1"/>
          </p:cNvSpPr>
          <p:nvPr/>
        </p:nvSpPr>
        <p:spPr bwMode="auto">
          <a:xfrm>
            <a:off x="0" y="381000"/>
            <a:ext cx="9144000" cy="485775"/>
          </a:xfrm>
          <a:prstGeom prst="rect">
            <a:avLst/>
          </a:prstGeom>
          <a:solidFill>
            <a:schemeClr val="accent2"/>
          </a:solidFill>
          <a:ln>
            <a:noFill/>
          </a:ln>
          <a:extLst/>
        </p:spPr>
        <p:txBody>
          <a:bodyPr>
            <a:spAutoFit/>
          </a:bodyPr>
          <a:lstStyle>
            <a:lvl1pPr eaLnBrk="0" hangingPunct="0">
              <a:spcBef>
                <a:spcPct val="20000"/>
              </a:spcBef>
              <a:buChar char="•"/>
              <a:defRPr sz="3200">
                <a:solidFill>
                  <a:schemeClr val="tx1"/>
                </a:solidFill>
                <a:latin typeface="Arial" pitchFamily="34" charset="0"/>
                <a:ea typeface="MS PGothic" pitchFamily="34" charset="-128"/>
                <a:cs typeface="Geneva" charset="0"/>
              </a:defRPr>
            </a:lvl1pPr>
            <a:lvl2pPr marL="742950" indent="-285750" eaLnBrk="0" hangingPunct="0">
              <a:spcBef>
                <a:spcPct val="20000"/>
              </a:spcBef>
              <a:buChar char="–"/>
              <a:defRPr sz="2800">
                <a:solidFill>
                  <a:schemeClr val="tx1"/>
                </a:solidFill>
                <a:latin typeface="Arial" pitchFamily="34" charset="0"/>
                <a:ea typeface="Geneva" charset="0"/>
                <a:cs typeface="Geneva" charset="0"/>
              </a:defRPr>
            </a:lvl2pPr>
            <a:lvl3pPr marL="1143000" indent="-228600" eaLnBrk="0" hangingPunct="0">
              <a:spcBef>
                <a:spcPct val="20000"/>
              </a:spcBef>
              <a:buChar char="•"/>
              <a:defRPr sz="2400">
                <a:solidFill>
                  <a:schemeClr val="tx1"/>
                </a:solidFill>
                <a:latin typeface="Arial" pitchFamily="34" charset="0"/>
                <a:ea typeface="Geneva" charset="0"/>
                <a:cs typeface="Geneva" charset="0"/>
              </a:defRPr>
            </a:lvl3pPr>
            <a:lvl4pPr marL="1600200" indent="-228600" eaLnBrk="0" hangingPunct="0">
              <a:spcBef>
                <a:spcPct val="20000"/>
              </a:spcBef>
              <a:buChar char="–"/>
              <a:defRPr sz="2000">
                <a:solidFill>
                  <a:schemeClr val="tx1"/>
                </a:solidFill>
                <a:latin typeface="Arial" pitchFamily="34" charset="0"/>
                <a:ea typeface="Geneva" charset="0"/>
                <a:cs typeface="Geneva" charset="0"/>
              </a:defRPr>
            </a:lvl4pPr>
            <a:lvl5pPr marL="2057400" indent="-228600" eaLnBrk="0" hangingPunct="0">
              <a:spcBef>
                <a:spcPct val="20000"/>
              </a:spcBef>
              <a:buChar char="»"/>
              <a:defRPr sz="2000">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9pPr>
          </a:lstStyle>
          <a:p>
            <a:pPr algn="ctr" eaLnBrk="1" hangingPunct="1">
              <a:lnSpc>
                <a:spcPct val="80000"/>
              </a:lnSpc>
              <a:spcBef>
                <a:spcPct val="0"/>
              </a:spcBef>
              <a:buFontTx/>
              <a:buNone/>
              <a:defRPr/>
            </a:pPr>
            <a:r>
              <a:rPr lang="en-US" dirty="0">
                <a:solidFill>
                  <a:schemeClr val="bg1"/>
                </a:solidFill>
              </a:rPr>
              <a:t>Permanent Pacing for SND</a:t>
            </a:r>
            <a:endParaRPr lang="en-US" altLang="en-US" sz="2400" b="1" dirty="0">
              <a:solidFill>
                <a:schemeClr val="bg1"/>
              </a:solidFill>
              <a:latin typeface="+mn-lt"/>
            </a:endParaRPr>
          </a:p>
        </p:txBody>
      </p:sp>
      <p:graphicFrame>
        <p:nvGraphicFramePr>
          <p:cNvPr id="3" name="Table 2">
            <a:extLst>
              <a:ext uri="{FF2B5EF4-FFF2-40B4-BE49-F238E27FC236}">
                <a16:creationId xmlns:a16="http://schemas.microsoft.com/office/drawing/2014/main" id="{717B219F-95EE-4C8A-BBC9-486A1377FE89}"/>
              </a:ext>
            </a:extLst>
          </p:cNvPr>
          <p:cNvGraphicFramePr>
            <a:graphicFrameLocks noGrp="1"/>
          </p:cNvGraphicFramePr>
          <p:nvPr>
            <p:extLst>
              <p:ext uri="{D42A27DB-BD31-4B8C-83A1-F6EECF244321}">
                <p14:modId xmlns:p14="http://schemas.microsoft.com/office/powerpoint/2010/main" val="2897169256"/>
              </p:ext>
            </p:extLst>
          </p:nvPr>
        </p:nvGraphicFramePr>
        <p:xfrm>
          <a:off x="457200" y="1447800"/>
          <a:ext cx="8229600" cy="3419476"/>
        </p:xfrm>
        <a:graphic>
          <a:graphicData uri="http://schemas.openxmlformats.org/drawingml/2006/table">
            <a:tbl>
              <a:tblPr/>
              <a:tblGrid>
                <a:gridCol w="952500">
                  <a:extLst>
                    <a:ext uri="{9D8B030D-6E8A-4147-A177-3AD203B41FA5}">
                      <a16:colId xmlns:a16="http://schemas.microsoft.com/office/drawing/2014/main" val="215961919"/>
                    </a:ext>
                  </a:extLst>
                </a:gridCol>
                <a:gridCol w="887413">
                  <a:extLst>
                    <a:ext uri="{9D8B030D-6E8A-4147-A177-3AD203B41FA5}">
                      <a16:colId xmlns:a16="http://schemas.microsoft.com/office/drawing/2014/main" val="3737637743"/>
                    </a:ext>
                  </a:extLst>
                </a:gridCol>
                <a:gridCol w="6389687">
                  <a:extLst>
                    <a:ext uri="{9D8B030D-6E8A-4147-A177-3AD203B41FA5}">
                      <a16:colId xmlns:a16="http://schemas.microsoft.com/office/drawing/2014/main" val="1365932152"/>
                    </a:ext>
                  </a:extLst>
                </a:gridCol>
              </a:tblGrid>
              <a:tr h="628650">
                <a:tc gridSpan="3">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r>
                        <a:rPr lang="en-US" sz="1800" b="1" kern="1200" dirty="0">
                          <a:solidFill>
                            <a:schemeClr val="tx1"/>
                          </a:solidFill>
                          <a:effectLst/>
                          <a:latin typeface="Calibri" panose="020F0502020204030204" pitchFamily="34" charset="0"/>
                          <a:ea typeface="MS PGothic" panose="020B0600070205080204" pitchFamily="34" charset="-128"/>
                          <a:cs typeface="Calibri" panose="020F0502020204030204" pitchFamily="34" charset="0"/>
                        </a:rPr>
                        <a:t>Recommendations for Permanent Pacing for Chronic Therapy/Management of Bradycardia Attributable to SND</a:t>
                      </a:r>
                      <a:endParaRPr lang="en-US" sz="1800" kern="1200" dirty="0">
                        <a:solidFill>
                          <a:schemeClr val="tx1"/>
                        </a:solidFill>
                        <a:effectLst/>
                        <a:latin typeface="Calibri" panose="020F0502020204030204" pitchFamily="34" charset="0"/>
                        <a:ea typeface="MS PGothic" panose="020B0600070205080204" pitchFamily="34" charset="-128"/>
                        <a:cs typeface="Calibri" panose="020F050202020403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08197423"/>
                  </a:ext>
                </a:extLst>
              </a:tr>
              <a:tr h="531813">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COR</a:t>
                      </a:r>
                      <a:endParaRPr kumimoji="0" lang="en-US" altLang="en-US" sz="1800" b="0"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LOE</a:t>
                      </a:r>
                      <a:endParaRPr kumimoji="0" lang="en-US" altLang="en-US" sz="1800" b="0"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Recommendation</a:t>
                      </a:r>
                      <a:endParaRPr kumimoji="0" lang="en-US" altLang="en-US" sz="1800" b="0"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26728122"/>
                  </a:ext>
                </a:extLst>
              </a:tr>
              <a:tr h="887413">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Calibri" panose="020F0502020204030204" pitchFamily="34" charset="0"/>
                          <a:ea typeface="Batang" panose="02030600000101010101" pitchFamily="18" charset="-127"/>
                          <a:cs typeface="Calibri" panose="020F0502020204030204" pitchFamily="34" charset="0"/>
                        </a:rPr>
                        <a:t>I</a:t>
                      </a:r>
                      <a:endParaRPr kumimoji="0" lang="en-US" altLang="en-US" sz="1800" b="0" i="0" u="none" strike="noStrike" cap="none" normalizeH="0" baseline="0">
                        <a:ln>
                          <a:noFill/>
                        </a:ln>
                        <a:solidFill>
                          <a:schemeClr val="tx1"/>
                        </a:solidFill>
                        <a:effectLst/>
                        <a:latin typeface="Calibri" panose="020F0502020204030204" pitchFamily="34" charset="0"/>
                        <a:ea typeface="Batang" panose="02030600000101010101" pitchFamily="18" charset="-127"/>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FC284"/>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Calibri" panose="020F0502020204030204" pitchFamily="34" charset="0"/>
                          <a:ea typeface="Batang" panose="02030600000101010101" pitchFamily="18" charset="-127"/>
                          <a:cs typeface="Calibri" panose="020F0502020204030204" pitchFamily="34" charset="0"/>
                        </a:rPr>
                        <a:t>C-LD</a:t>
                      </a:r>
                      <a:endParaRPr kumimoji="0" lang="en-US" altLang="en-US" sz="1800" b="0" i="0" u="none" strike="noStrike" cap="none" normalizeH="0" baseline="0">
                        <a:ln>
                          <a:noFill/>
                        </a:ln>
                        <a:solidFill>
                          <a:schemeClr val="tx1"/>
                        </a:solidFill>
                        <a:effectLst/>
                        <a:latin typeface="Calibri" panose="020F0502020204030204" pitchFamily="34" charset="0"/>
                        <a:ea typeface="Batang" panose="02030600000101010101" pitchFamily="18" charset="-127"/>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1C1E7"/>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l" defTabSz="914400" rtl="0" eaLnBrk="1" fontAlgn="base" latinLnBrk="0" hangingPunct="1">
                        <a:lnSpc>
                          <a:spcPct val="100000"/>
                        </a:lnSpc>
                        <a:spcBef>
                          <a:spcPct val="0"/>
                        </a:spcBef>
                        <a:spcAft>
                          <a:spcPct val="0"/>
                        </a:spcAft>
                        <a:buClrTx/>
                        <a:buSzTx/>
                        <a:buFont typeface="+mj-lt" charset="0"/>
                        <a:buNone/>
                        <a:tabLst/>
                      </a:pPr>
                      <a:r>
                        <a:rPr kumimoji="0" lang="en-US" altLang="en-US" sz="1800" b="1" i="0" u="none" strike="noStrike" cap="none" normalizeH="0" baseline="0" dirty="0">
                          <a:ln>
                            <a:noFill/>
                          </a:ln>
                          <a:solidFill>
                            <a:schemeClr val="tx1"/>
                          </a:solidFill>
                          <a:effectLst/>
                          <a:latin typeface="Calibri" panose="020F0502020204030204" pitchFamily="34" charset="0"/>
                          <a:ea typeface="Batang" panose="02030600000101010101" pitchFamily="18" charset="-127"/>
                          <a:cs typeface="Calibri" panose="020F0502020204030204" pitchFamily="34" charset="0"/>
                        </a:rPr>
                        <a:t>In patients with symptoms that are directly attributable to SND, permanent pacing is indicated to increase heart rate and improve symptoms.</a:t>
                      </a:r>
                      <a:endParaRPr kumimoji="0" lang="en-US" altLang="en-US" sz="1800" b="0" i="0" u="none" strike="noStrike" cap="none" normalizeH="0" baseline="0" dirty="0">
                        <a:ln>
                          <a:noFill/>
                        </a:ln>
                        <a:solidFill>
                          <a:schemeClr val="tx1"/>
                        </a:solidFill>
                        <a:effectLst/>
                        <a:latin typeface="Calibri" panose="020F0502020204030204" pitchFamily="34" charset="0"/>
                        <a:ea typeface="Batang" panose="02030600000101010101" pitchFamily="18" charset="-127"/>
                        <a:cs typeface="Calibri" panose="020F050202020403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24768184"/>
                  </a:ext>
                </a:extLst>
              </a:tr>
              <a:tr h="1371600">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Calibri" panose="020F0502020204030204" pitchFamily="34" charset="0"/>
                          <a:ea typeface="Batang" panose="02030600000101010101" pitchFamily="18" charset="-127"/>
                          <a:cs typeface="Calibri" panose="020F0502020204030204" pitchFamily="34" charset="0"/>
                        </a:rPr>
                        <a:t>I</a:t>
                      </a:r>
                      <a:endParaRPr kumimoji="0" lang="en-US" altLang="en-US" sz="1800" b="0" i="0" u="none" strike="noStrike" cap="none" normalizeH="0" baseline="0">
                        <a:ln>
                          <a:noFill/>
                        </a:ln>
                        <a:solidFill>
                          <a:schemeClr val="tx1"/>
                        </a:solidFill>
                        <a:effectLst/>
                        <a:latin typeface="Calibri" panose="020F0502020204030204" pitchFamily="34" charset="0"/>
                        <a:ea typeface="Batang" panose="02030600000101010101" pitchFamily="18" charset="-127"/>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FC284"/>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Calibri" panose="020F0502020204030204" pitchFamily="34" charset="0"/>
                          <a:ea typeface="Batang" panose="02030600000101010101" pitchFamily="18" charset="-127"/>
                          <a:cs typeface="Calibri" panose="020F0502020204030204" pitchFamily="34" charset="0"/>
                        </a:rPr>
                        <a:t>C-EO</a:t>
                      </a:r>
                      <a:endParaRPr kumimoji="0" lang="en-US" altLang="en-US" sz="1800" b="0" i="0" u="none" strike="noStrike" cap="none" normalizeH="0" baseline="0">
                        <a:ln>
                          <a:noFill/>
                        </a:ln>
                        <a:solidFill>
                          <a:schemeClr val="tx1"/>
                        </a:solidFill>
                        <a:effectLst/>
                        <a:latin typeface="Calibri" panose="020F0502020204030204" pitchFamily="34" charset="0"/>
                        <a:ea typeface="Batang" panose="02030600000101010101" pitchFamily="18" charset="-127"/>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1C1E7"/>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l" defTabSz="914400" rtl="0" eaLnBrk="1" fontAlgn="base" latinLnBrk="0" hangingPunct="1">
                        <a:lnSpc>
                          <a:spcPct val="100000"/>
                        </a:lnSpc>
                        <a:spcBef>
                          <a:spcPct val="0"/>
                        </a:spcBef>
                        <a:spcAft>
                          <a:spcPct val="0"/>
                        </a:spcAft>
                        <a:buClrTx/>
                        <a:buSzTx/>
                        <a:buFont typeface="+mj-lt" charset="0"/>
                        <a:buNone/>
                        <a:tabLst/>
                      </a:pPr>
                      <a:r>
                        <a:rPr kumimoji="0" lang="en-US" altLang="en-US" sz="1800" b="1" i="0" u="none" strike="noStrike" cap="none" normalizeH="0" baseline="0" dirty="0">
                          <a:ln>
                            <a:noFill/>
                          </a:ln>
                          <a:solidFill>
                            <a:schemeClr val="tx1"/>
                          </a:solidFill>
                          <a:effectLst/>
                          <a:latin typeface="Calibri" panose="020F0502020204030204" pitchFamily="34" charset="0"/>
                          <a:ea typeface="Batang" panose="02030600000101010101" pitchFamily="18" charset="-127"/>
                          <a:cs typeface="Calibri" panose="020F0502020204030204" pitchFamily="34" charset="0"/>
                        </a:rPr>
                        <a:t>In patients who develop symptomatic sinus bradycardia as a consequence of guideline-directed management and therapy for which there is no alternative treatment and continued treatment is clinically necessary, permanent pacing is recommended to increase heart rate and improve symptoms.</a:t>
                      </a:r>
                      <a:endParaRPr kumimoji="0" lang="en-US" altLang="en-US" sz="1800" b="0" i="0" u="none" strike="noStrike" cap="none" normalizeH="0" baseline="0" dirty="0">
                        <a:ln>
                          <a:noFill/>
                        </a:ln>
                        <a:solidFill>
                          <a:schemeClr val="tx1"/>
                        </a:solidFill>
                        <a:effectLst/>
                        <a:latin typeface="Calibri" panose="020F0502020204030204" pitchFamily="34" charset="0"/>
                        <a:ea typeface="Batang" panose="02030600000101010101" pitchFamily="18" charset="-127"/>
                        <a:cs typeface="Calibri" panose="020F050202020403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63305491"/>
                  </a:ext>
                </a:extLst>
              </a:tr>
            </a:tbl>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a:extLst>
              <a:ext uri="{FF2B5EF4-FFF2-40B4-BE49-F238E27FC236}">
                <a16:creationId xmlns:a16="http://schemas.microsoft.com/office/drawing/2014/main" id="{C80718E8-8C73-48FC-9A04-698D0EEA23C0}"/>
              </a:ext>
            </a:extLst>
          </p:cNvPr>
          <p:cNvSpPr>
            <a:spLocks noChangeArrowheads="1"/>
          </p:cNvSpPr>
          <p:nvPr/>
        </p:nvSpPr>
        <p:spPr bwMode="auto">
          <a:xfrm>
            <a:off x="0" y="381000"/>
            <a:ext cx="9144000" cy="502702"/>
          </a:xfrm>
          <a:prstGeom prst="rect">
            <a:avLst/>
          </a:prstGeom>
          <a:solidFill>
            <a:schemeClr val="accent2"/>
          </a:solidFill>
          <a:ln>
            <a:noFill/>
          </a:ln>
          <a:extLst/>
        </p:spPr>
        <p:txBody>
          <a:bodyPr>
            <a:spAutoFit/>
          </a:bodyPr>
          <a:lstStyle>
            <a:lvl1pPr eaLnBrk="0" hangingPunct="0">
              <a:spcBef>
                <a:spcPct val="20000"/>
              </a:spcBef>
              <a:buChar char="•"/>
              <a:defRPr sz="3200">
                <a:solidFill>
                  <a:schemeClr val="tx1"/>
                </a:solidFill>
                <a:latin typeface="Arial" pitchFamily="34" charset="0"/>
                <a:ea typeface="MS PGothic" pitchFamily="34" charset="-128"/>
                <a:cs typeface="Geneva" charset="0"/>
              </a:defRPr>
            </a:lvl1pPr>
            <a:lvl2pPr marL="742950" indent="-285750" eaLnBrk="0" hangingPunct="0">
              <a:spcBef>
                <a:spcPct val="20000"/>
              </a:spcBef>
              <a:buChar char="–"/>
              <a:defRPr sz="2800">
                <a:solidFill>
                  <a:schemeClr val="tx1"/>
                </a:solidFill>
                <a:latin typeface="Arial" pitchFamily="34" charset="0"/>
                <a:ea typeface="Geneva" charset="0"/>
                <a:cs typeface="Geneva" charset="0"/>
              </a:defRPr>
            </a:lvl2pPr>
            <a:lvl3pPr marL="1143000" indent="-228600" eaLnBrk="0" hangingPunct="0">
              <a:spcBef>
                <a:spcPct val="20000"/>
              </a:spcBef>
              <a:buChar char="•"/>
              <a:defRPr sz="2400">
                <a:solidFill>
                  <a:schemeClr val="tx1"/>
                </a:solidFill>
                <a:latin typeface="Arial" pitchFamily="34" charset="0"/>
                <a:ea typeface="Geneva" charset="0"/>
                <a:cs typeface="Geneva" charset="0"/>
              </a:defRPr>
            </a:lvl3pPr>
            <a:lvl4pPr marL="1600200" indent="-228600" eaLnBrk="0" hangingPunct="0">
              <a:spcBef>
                <a:spcPct val="20000"/>
              </a:spcBef>
              <a:buChar char="–"/>
              <a:defRPr sz="2000">
                <a:solidFill>
                  <a:schemeClr val="tx1"/>
                </a:solidFill>
                <a:latin typeface="Arial" pitchFamily="34" charset="0"/>
                <a:ea typeface="Geneva" charset="0"/>
                <a:cs typeface="Geneva" charset="0"/>
              </a:defRPr>
            </a:lvl4pPr>
            <a:lvl5pPr marL="2057400" indent="-228600" eaLnBrk="0" hangingPunct="0">
              <a:spcBef>
                <a:spcPct val="20000"/>
              </a:spcBef>
              <a:buChar char="»"/>
              <a:defRPr sz="2000">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9pPr>
          </a:lstStyle>
          <a:p>
            <a:pPr algn="ctr" eaLnBrk="1" hangingPunct="1">
              <a:lnSpc>
                <a:spcPct val="80000"/>
              </a:lnSpc>
              <a:spcBef>
                <a:spcPct val="0"/>
              </a:spcBef>
              <a:buFontTx/>
              <a:buNone/>
              <a:defRPr/>
            </a:pPr>
            <a:r>
              <a:rPr lang="en-US" dirty="0">
                <a:solidFill>
                  <a:schemeClr val="bg1"/>
                </a:solidFill>
              </a:rPr>
              <a:t>Permanent Pacing for SND (continued)</a:t>
            </a:r>
            <a:endParaRPr lang="en-US" altLang="en-US" sz="4000" b="1" dirty="0">
              <a:solidFill>
                <a:schemeClr val="bg1"/>
              </a:solidFill>
            </a:endParaRPr>
          </a:p>
        </p:txBody>
      </p:sp>
      <p:graphicFrame>
        <p:nvGraphicFramePr>
          <p:cNvPr id="3" name="Table 2">
            <a:extLst>
              <a:ext uri="{FF2B5EF4-FFF2-40B4-BE49-F238E27FC236}">
                <a16:creationId xmlns:a16="http://schemas.microsoft.com/office/drawing/2014/main" id="{717B219F-95EE-4C8A-BBC9-486A1377FE89}"/>
              </a:ext>
            </a:extLst>
          </p:cNvPr>
          <p:cNvGraphicFramePr>
            <a:graphicFrameLocks noGrp="1"/>
          </p:cNvGraphicFramePr>
          <p:nvPr/>
        </p:nvGraphicFramePr>
        <p:xfrm>
          <a:off x="457200" y="1295400"/>
          <a:ext cx="8229600" cy="4452937"/>
        </p:xfrm>
        <a:graphic>
          <a:graphicData uri="http://schemas.openxmlformats.org/drawingml/2006/table">
            <a:tbl>
              <a:tblPr/>
              <a:tblGrid>
                <a:gridCol w="952500">
                  <a:extLst>
                    <a:ext uri="{9D8B030D-6E8A-4147-A177-3AD203B41FA5}">
                      <a16:colId xmlns:a16="http://schemas.microsoft.com/office/drawing/2014/main" val="215961919"/>
                    </a:ext>
                  </a:extLst>
                </a:gridCol>
                <a:gridCol w="887413">
                  <a:extLst>
                    <a:ext uri="{9D8B030D-6E8A-4147-A177-3AD203B41FA5}">
                      <a16:colId xmlns:a16="http://schemas.microsoft.com/office/drawing/2014/main" val="3737637743"/>
                    </a:ext>
                  </a:extLst>
                </a:gridCol>
                <a:gridCol w="6389687">
                  <a:extLst>
                    <a:ext uri="{9D8B030D-6E8A-4147-A177-3AD203B41FA5}">
                      <a16:colId xmlns:a16="http://schemas.microsoft.com/office/drawing/2014/main" val="1365932152"/>
                    </a:ext>
                  </a:extLst>
                </a:gridCol>
              </a:tblGrid>
              <a:tr h="628740">
                <a:tc gridSpan="3">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r>
                        <a:rPr lang="en-US" sz="1800" b="1" kern="1200" dirty="0">
                          <a:solidFill>
                            <a:schemeClr val="tx1"/>
                          </a:solidFill>
                          <a:effectLst/>
                          <a:latin typeface="Calibri" panose="020F0502020204030204" pitchFamily="34" charset="0"/>
                          <a:ea typeface="MS PGothic" panose="020B0600070205080204" pitchFamily="34" charset="-128"/>
                          <a:cs typeface="Calibri" panose="020F0502020204030204" pitchFamily="34" charset="0"/>
                        </a:rPr>
                        <a:t>Recommendations for Permanent Pacing for Chronic Therapy/Management of Bradycardia Attributable to SND</a:t>
                      </a:r>
                      <a:endParaRPr lang="en-US" sz="1800" kern="1200" dirty="0">
                        <a:solidFill>
                          <a:schemeClr val="tx1"/>
                        </a:solidFill>
                        <a:effectLst/>
                        <a:latin typeface="Calibri" panose="020F0502020204030204" pitchFamily="34" charset="0"/>
                        <a:ea typeface="MS PGothic" panose="020B0600070205080204" pitchFamily="34" charset="-128"/>
                        <a:cs typeface="Calibri" panose="020F050202020403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08197423"/>
                  </a:ext>
                </a:extLst>
              </a:tr>
              <a:tr h="531889">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COR</a:t>
                      </a:r>
                      <a:endParaRPr kumimoji="0" lang="en-US" altLang="en-US" sz="1800" b="0"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LOE</a:t>
                      </a:r>
                      <a:endParaRPr kumimoji="0" lang="en-US" altLang="en-US" sz="1800" b="0"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Recommendation</a:t>
                      </a:r>
                      <a:endParaRPr kumimoji="0" lang="en-US" altLang="en-US" sz="1800" b="0"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26728122"/>
                  </a:ext>
                </a:extLst>
              </a:tr>
              <a:tr h="1097436">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IIa</a:t>
                      </a:r>
                      <a:endParaRPr kumimoji="0" lang="en-US" altLang="en-US" sz="1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D54F"/>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C-EO</a:t>
                      </a:r>
                      <a:endParaRPr kumimoji="0" lang="en-US" altLang="en-US" sz="18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1C1E7"/>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l" defTabSz="914400" rtl="0" eaLnBrk="1" fontAlgn="base" latinLnBrk="0" hangingPunct="1">
                        <a:lnSpc>
                          <a:spcPct val="100000"/>
                        </a:lnSpc>
                        <a:spcBef>
                          <a:spcPct val="0"/>
                        </a:spcBef>
                        <a:spcAft>
                          <a:spcPct val="0"/>
                        </a:spcAft>
                        <a:buClrTx/>
                        <a:buSzTx/>
                        <a:buFont typeface="+mj-lt" charset="0"/>
                        <a:buNone/>
                        <a:tabLst/>
                      </a:pPr>
                      <a:r>
                        <a:rPr kumimoji="0" lang="en-US" altLang="en-US" sz="1800" b="1" i="0" u="none" strike="noStrike" cap="none" normalizeH="0" baseline="0" dirty="0">
                          <a:ln>
                            <a:noFill/>
                          </a:ln>
                          <a:solidFill>
                            <a:schemeClr val="tx1"/>
                          </a:solidFill>
                          <a:effectLst/>
                          <a:latin typeface="Calibri" panose="020F0502020204030204" pitchFamily="34" charset="0"/>
                          <a:ea typeface="Batang" panose="02030600000101010101" pitchFamily="18" charset="-127"/>
                          <a:cs typeface="Calibri" panose="020F0502020204030204" pitchFamily="34" charset="0"/>
                        </a:rPr>
                        <a:t>For patients with tachy-brady syndrome and symptoms attributable to bradycardia, permanent pacing is reasonable to increase heart rate and reduce symptoms attributable to hypoperfusion.</a:t>
                      </a:r>
                      <a:endParaRPr kumimoji="0" lang="en-US" altLang="en-US" sz="1800" b="0" i="0" u="none" strike="noStrike" cap="none" normalizeH="0" baseline="0" dirty="0">
                        <a:ln>
                          <a:noFill/>
                        </a:ln>
                        <a:solidFill>
                          <a:schemeClr val="tx1"/>
                        </a:solidFill>
                        <a:effectLst/>
                        <a:latin typeface="Calibri" panose="020F0502020204030204" pitchFamily="34" charset="0"/>
                        <a:ea typeface="Batang" panose="02030600000101010101" pitchFamily="18" charset="-127"/>
                        <a:cs typeface="Calibri" panose="020F050202020403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00112938"/>
                  </a:ext>
                </a:extLst>
              </a:tr>
              <a:tr h="1097436">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Calibri" panose="020F0502020204030204" pitchFamily="34" charset="0"/>
                          <a:ea typeface="Batang" panose="02030600000101010101" pitchFamily="18" charset="-127"/>
                          <a:cs typeface="Calibri" panose="020F0502020204030204" pitchFamily="34" charset="0"/>
                        </a:rPr>
                        <a:t>IIa</a:t>
                      </a:r>
                      <a:endParaRPr kumimoji="0" lang="en-US" altLang="en-US" sz="1800" b="0" i="0" u="none" strike="noStrike" cap="none" normalizeH="0" baseline="0">
                        <a:ln>
                          <a:noFill/>
                        </a:ln>
                        <a:solidFill>
                          <a:schemeClr val="tx1"/>
                        </a:solidFill>
                        <a:effectLst/>
                        <a:latin typeface="Calibri" panose="020F0502020204030204" pitchFamily="34" charset="0"/>
                        <a:ea typeface="Batang" panose="02030600000101010101" pitchFamily="18" charset="-127"/>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D54F"/>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Calibri" panose="020F0502020204030204" pitchFamily="34" charset="0"/>
                          <a:ea typeface="Batang" panose="02030600000101010101" pitchFamily="18" charset="-127"/>
                          <a:cs typeface="Calibri" panose="020F0502020204030204" pitchFamily="34" charset="0"/>
                        </a:rPr>
                        <a:t>C-EO</a:t>
                      </a:r>
                      <a:endParaRPr kumimoji="0" lang="en-US" altLang="en-US" sz="1800" b="0" i="0" u="none" strike="noStrike" cap="none" normalizeH="0" baseline="0">
                        <a:ln>
                          <a:noFill/>
                        </a:ln>
                        <a:solidFill>
                          <a:schemeClr val="tx1"/>
                        </a:solidFill>
                        <a:effectLst/>
                        <a:latin typeface="Calibri" panose="020F0502020204030204" pitchFamily="34" charset="0"/>
                        <a:ea typeface="Batang" panose="02030600000101010101" pitchFamily="18" charset="-127"/>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1C1E7"/>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l" defTabSz="914400" rtl="0" eaLnBrk="1" fontAlgn="base" latinLnBrk="0" hangingPunct="1">
                        <a:lnSpc>
                          <a:spcPct val="100000"/>
                        </a:lnSpc>
                        <a:spcBef>
                          <a:spcPct val="0"/>
                        </a:spcBef>
                        <a:spcAft>
                          <a:spcPct val="0"/>
                        </a:spcAft>
                        <a:buClrTx/>
                        <a:buSzTx/>
                        <a:buFont typeface="+mj-lt" charset="0"/>
                        <a:buNone/>
                        <a:tabLst/>
                      </a:pPr>
                      <a:r>
                        <a:rPr kumimoji="0" lang="en-US" altLang="en-US" sz="1800" b="1" i="0" u="none" strike="noStrike" cap="none" normalizeH="0" baseline="0" dirty="0">
                          <a:ln>
                            <a:noFill/>
                          </a:ln>
                          <a:solidFill>
                            <a:schemeClr val="tx1"/>
                          </a:solidFill>
                          <a:effectLst/>
                          <a:latin typeface="Calibri" panose="020F0502020204030204" pitchFamily="34" charset="0"/>
                          <a:ea typeface="Batang" panose="02030600000101010101" pitchFamily="18" charset="-127"/>
                          <a:cs typeface="Calibri" panose="020F0502020204030204" pitchFamily="34" charset="0"/>
                        </a:rPr>
                        <a:t>In patients with symptomatic chronotropic incompetence, permanent pacing with rate-responsive programming is reasonable to increase exertional heart rates and improve symptoms.</a:t>
                      </a:r>
                      <a:endParaRPr kumimoji="0" lang="en-US" altLang="en-US" sz="1800" b="0" i="0" u="none" strike="noStrike" cap="none" normalizeH="0" baseline="0" dirty="0">
                        <a:ln>
                          <a:noFill/>
                        </a:ln>
                        <a:solidFill>
                          <a:schemeClr val="tx1"/>
                        </a:solidFill>
                        <a:effectLst/>
                        <a:latin typeface="Calibri" panose="020F0502020204030204" pitchFamily="34" charset="0"/>
                        <a:ea typeface="Batang" panose="02030600000101010101" pitchFamily="18" charset="-127"/>
                        <a:cs typeface="Calibri" panose="020F050202020403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03949639"/>
                  </a:ext>
                </a:extLst>
              </a:tr>
              <a:tr h="1097436">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Calibri" panose="020F0502020204030204" pitchFamily="34" charset="0"/>
                          <a:ea typeface="Batang" panose="02030600000101010101" pitchFamily="18" charset="-127"/>
                          <a:cs typeface="Calibri" panose="020F0502020204030204" pitchFamily="34" charset="0"/>
                        </a:rPr>
                        <a:t>IIb</a:t>
                      </a:r>
                      <a:endParaRPr kumimoji="0" lang="en-US" altLang="en-US" sz="1800" b="0" i="0" u="none" strike="noStrike" cap="none" normalizeH="0" baseline="0">
                        <a:ln>
                          <a:noFill/>
                        </a:ln>
                        <a:solidFill>
                          <a:schemeClr val="tx1"/>
                        </a:solidFill>
                        <a:effectLst/>
                        <a:latin typeface="Calibri" panose="020F0502020204030204" pitchFamily="34" charset="0"/>
                        <a:ea typeface="Batang" panose="02030600000101010101" pitchFamily="18" charset="-127"/>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A74B"/>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Calibri" panose="020F0502020204030204" pitchFamily="34" charset="0"/>
                          <a:ea typeface="Batang" panose="02030600000101010101" pitchFamily="18" charset="-127"/>
                          <a:cs typeface="Calibri" panose="020F0502020204030204" pitchFamily="34" charset="0"/>
                        </a:rPr>
                        <a:t>C-LD</a:t>
                      </a:r>
                      <a:endParaRPr kumimoji="0" lang="en-US" altLang="en-US" sz="1800" b="0" i="0" u="none" strike="noStrike" cap="none" normalizeH="0" baseline="0">
                        <a:ln>
                          <a:noFill/>
                        </a:ln>
                        <a:solidFill>
                          <a:schemeClr val="tx1"/>
                        </a:solidFill>
                        <a:effectLst/>
                        <a:latin typeface="Calibri" panose="020F0502020204030204" pitchFamily="34" charset="0"/>
                        <a:ea typeface="Batang" panose="02030600000101010101" pitchFamily="18" charset="-127"/>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1C1E7"/>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l" defTabSz="914400" rtl="0" eaLnBrk="1" fontAlgn="base" latinLnBrk="0" hangingPunct="1">
                        <a:lnSpc>
                          <a:spcPct val="100000"/>
                        </a:lnSpc>
                        <a:spcBef>
                          <a:spcPct val="0"/>
                        </a:spcBef>
                        <a:spcAft>
                          <a:spcPct val="0"/>
                        </a:spcAft>
                        <a:buClrTx/>
                        <a:buSzTx/>
                        <a:buFont typeface="+mj-lt" charset="0"/>
                        <a:buNone/>
                        <a:tabLst/>
                      </a:pPr>
                      <a:r>
                        <a:rPr kumimoji="0" lang="en-US" altLang="en-US" sz="1800" b="1" i="0" u="none" strike="noStrike" cap="none" normalizeH="0" baseline="0" dirty="0">
                          <a:ln>
                            <a:noFill/>
                          </a:ln>
                          <a:solidFill>
                            <a:schemeClr val="tx1"/>
                          </a:solidFill>
                          <a:effectLst/>
                          <a:latin typeface="Calibri" panose="020F0502020204030204" pitchFamily="34" charset="0"/>
                          <a:ea typeface="Batang" panose="02030600000101010101" pitchFamily="18" charset="-127"/>
                          <a:cs typeface="Calibri" panose="020F0502020204030204" pitchFamily="34" charset="0"/>
                        </a:rPr>
                        <a:t>In patients with symptoms that are likely attributable to SND, a trial of oral theophylline may be considered to increase heart rate, improve symptoms, and help determine the potential effects of permanent pacing.</a:t>
                      </a:r>
                      <a:endParaRPr kumimoji="0" lang="en-US" altLang="en-US" sz="1800" b="0" i="0" u="none" strike="noStrike" cap="none" normalizeH="0" baseline="0" dirty="0">
                        <a:ln>
                          <a:noFill/>
                        </a:ln>
                        <a:solidFill>
                          <a:schemeClr val="tx1"/>
                        </a:solidFill>
                        <a:effectLst/>
                        <a:latin typeface="Calibri" panose="020F0502020204030204" pitchFamily="34" charset="0"/>
                        <a:ea typeface="Batang" panose="02030600000101010101" pitchFamily="18" charset="-127"/>
                        <a:cs typeface="Calibri" panose="020F050202020403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84946316"/>
                  </a:ext>
                </a:extLst>
              </a:tr>
            </a:tbl>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a:extLst>
              <a:ext uri="{FF2B5EF4-FFF2-40B4-BE49-F238E27FC236}">
                <a16:creationId xmlns:a16="http://schemas.microsoft.com/office/drawing/2014/main" id="{2531CFFC-3D66-4B7D-BCAD-F2E28FF242EF}"/>
              </a:ext>
            </a:extLst>
          </p:cNvPr>
          <p:cNvSpPr>
            <a:spLocks noChangeArrowheads="1"/>
          </p:cNvSpPr>
          <p:nvPr/>
        </p:nvSpPr>
        <p:spPr bwMode="auto">
          <a:xfrm>
            <a:off x="0" y="381000"/>
            <a:ext cx="9144000" cy="879475"/>
          </a:xfrm>
          <a:prstGeom prst="rect">
            <a:avLst/>
          </a:prstGeom>
          <a:solidFill>
            <a:schemeClr val="accent2"/>
          </a:solidFill>
          <a:ln>
            <a:noFill/>
          </a:ln>
          <a:extLst/>
        </p:spPr>
        <p:txBody>
          <a:bodyPr>
            <a:spAutoFit/>
          </a:bodyPr>
          <a:lstStyle>
            <a:lvl1pPr eaLnBrk="0" hangingPunct="0">
              <a:spcBef>
                <a:spcPct val="20000"/>
              </a:spcBef>
              <a:buChar char="•"/>
              <a:defRPr sz="3200">
                <a:solidFill>
                  <a:schemeClr val="tx1"/>
                </a:solidFill>
                <a:latin typeface="Arial" pitchFamily="34" charset="0"/>
                <a:ea typeface="MS PGothic" pitchFamily="34" charset="-128"/>
                <a:cs typeface="Geneva" charset="0"/>
              </a:defRPr>
            </a:lvl1pPr>
            <a:lvl2pPr marL="742950" indent="-285750" eaLnBrk="0" hangingPunct="0">
              <a:spcBef>
                <a:spcPct val="20000"/>
              </a:spcBef>
              <a:buChar char="–"/>
              <a:defRPr sz="2800">
                <a:solidFill>
                  <a:schemeClr val="tx1"/>
                </a:solidFill>
                <a:latin typeface="Arial" pitchFamily="34" charset="0"/>
                <a:ea typeface="Geneva" charset="0"/>
                <a:cs typeface="Geneva" charset="0"/>
              </a:defRPr>
            </a:lvl2pPr>
            <a:lvl3pPr marL="1143000" indent="-228600" eaLnBrk="0" hangingPunct="0">
              <a:spcBef>
                <a:spcPct val="20000"/>
              </a:spcBef>
              <a:buChar char="•"/>
              <a:defRPr sz="2400">
                <a:solidFill>
                  <a:schemeClr val="tx1"/>
                </a:solidFill>
                <a:latin typeface="Arial" pitchFamily="34" charset="0"/>
                <a:ea typeface="Geneva" charset="0"/>
                <a:cs typeface="Geneva" charset="0"/>
              </a:defRPr>
            </a:lvl3pPr>
            <a:lvl4pPr marL="1600200" indent="-228600" eaLnBrk="0" hangingPunct="0">
              <a:spcBef>
                <a:spcPct val="20000"/>
              </a:spcBef>
              <a:buChar char="–"/>
              <a:defRPr sz="2000">
                <a:solidFill>
                  <a:schemeClr val="tx1"/>
                </a:solidFill>
                <a:latin typeface="Arial" pitchFamily="34" charset="0"/>
                <a:ea typeface="Geneva" charset="0"/>
                <a:cs typeface="Geneva" charset="0"/>
              </a:defRPr>
            </a:lvl4pPr>
            <a:lvl5pPr marL="2057400" indent="-228600" eaLnBrk="0" hangingPunct="0">
              <a:spcBef>
                <a:spcPct val="20000"/>
              </a:spcBef>
              <a:buChar char="»"/>
              <a:defRPr sz="2000">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9pPr>
          </a:lstStyle>
          <a:p>
            <a:pPr algn="ctr" eaLnBrk="1" hangingPunct="1">
              <a:lnSpc>
                <a:spcPct val="80000"/>
              </a:lnSpc>
              <a:spcBef>
                <a:spcPct val="0"/>
              </a:spcBef>
              <a:buFontTx/>
              <a:buNone/>
              <a:defRPr/>
            </a:pPr>
            <a:r>
              <a:rPr lang="en-US" dirty="0">
                <a:solidFill>
                  <a:schemeClr val="bg1"/>
                </a:solidFill>
              </a:rPr>
              <a:t>Permanent Pacing Techniques and Methods for Chronic Therapy/Management of SND </a:t>
            </a:r>
            <a:endParaRPr lang="en-US" altLang="en-US" sz="2400" b="1" dirty="0">
              <a:solidFill>
                <a:schemeClr val="bg1"/>
              </a:solidFill>
              <a:latin typeface="+mn-lt"/>
            </a:endParaRPr>
          </a:p>
        </p:txBody>
      </p:sp>
      <p:graphicFrame>
        <p:nvGraphicFramePr>
          <p:cNvPr id="3" name="Table 2">
            <a:extLst>
              <a:ext uri="{FF2B5EF4-FFF2-40B4-BE49-F238E27FC236}">
                <a16:creationId xmlns:a16="http://schemas.microsoft.com/office/drawing/2014/main" id="{756D676E-B523-419A-8CA5-5E1C11ABCBBA}"/>
              </a:ext>
            </a:extLst>
          </p:cNvPr>
          <p:cNvGraphicFramePr>
            <a:graphicFrameLocks noGrp="1"/>
          </p:cNvGraphicFramePr>
          <p:nvPr/>
        </p:nvGraphicFramePr>
        <p:xfrm>
          <a:off x="457200" y="2057400"/>
          <a:ext cx="8229600" cy="3319463"/>
        </p:xfrm>
        <a:graphic>
          <a:graphicData uri="http://schemas.openxmlformats.org/drawingml/2006/table">
            <a:tbl>
              <a:tblPr firstRow="1" firstCol="1" bandRow="1"/>
              <a:tblGrid>
                <a:gridCol w="952988">
                  <a:extLst>
                    <a:ext uri="{9D8B030D-6E8A-4147-A177-3AD203B41FA5}">
                      <a16:colId xmlns:a16="http://schemas.microsoft.com/office/drawing/2014/main" val="20000"/>
                    </a:ext>
                  </a:extLst>
                </a:gridCol>
                <a:gridCol w="887151">
                  <a:extLst>
                    <a:ext uri="{9D8B030D-6E8A-4147-A177-3AD203B41FA5}">
                      <a16:colId xmlns:a16="http://schemas.microsoft.com/office/drawing/2014/main" val="20001"/>
                    </a:ext>
                  </a:extLst>
                </a:gridCol>
                <a:gridCol w="6389461">
                  <a:extLst>
                    <a:ext uri="{9D8B030D-6E8A-4147-A177-3AD203B41FA5}">
                      <a16:colId xmlns:a16="http://schemas.microsoft.com/office/drawing/2014/main" val="20002"/>
                    </a:ext>
                  </a:extLst>
                </a:gridCol>
              </a:tblGrid>
              <a:tr h="710991">
                <a:tc gridSpan="3">
                  <a:txBody>
                    <a:bodyPr/>
                    <a:lstStyle/>
                    <a:p>
                      <a:r>
                        <a:rPr lang="en-US" sz="1800" b="1" kern="1200" dirty="0">
                          <a:solidFill>
                            <a:schemeClr val="tx1"/>
                          </a:solidFill>
                          <a:effectLst/>
                          <a:latin typeface="Calibri" panose="020F0502020204030204" pitchFamily="34" charset="0"/>
                          <a:ea typeface="+mn-ea"/>
                          <a:cs typeface="Calibri" panose="020F0502020204030204" pitchFamily="34" charset="0"/>
                        </a:rPr>
                        <a:t>Recommendations for Permanent Pacing Techniques and Methods for Chronic Therapy/Management of Bradycardia Attributable to SND</a:t>
                      </a:r>
                      <a:endParaRPr lang="en-US" sz="1800" kern="1200" dirty="0">
                        <a:solidFill>
                          <a:schemeClr val="tx1"/>
                        </a:solidFill>
                        <a:effectLst/>
                        <a:latin typeface="Calibri" panose="020F0502020204030204" pitchFamily="34" charset="0"/>
                        <a:ea typeface="+mn-ea"/>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01256">
                <a:tc>
                  <a:txBody>
                    <a:bodyPr/>
                    <a:lstStyle/>
                    <a:p>
                      <a:pPr marL="0" marR="0" algn="ctr">
                        <a:lnSpc>
                          <a:spcPct val="115000"/>
                        </a:lnSpc>
                        <a:spcBef>
                          <a:spcPts val="0"/>
                        </a:spcBef>
                        <a:spcAft>
                          <a:spcPts val="0"/>
                        </a:spcAf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COR</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LOE</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Recommendation</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003608">
                <a:tc>
                  <a:txBody>
                    <a:bodyPr/>
                    <a:lstStyle/>
                    <a:p>
                      <a:pPr marL="0" marR="0" algn="ctr">
                        <a:lnSpc>
                          <a:spcPct val="100000"/>
                        </a:lnSpc>
                        <a:spcBef>
                          <a:spcPts val="0"/>
                        </a:spcBef>
                        <a:spcAft>
                          <a:spcPts val="0"/>
                        </a:spcAft>
                      </a:pPr>
                      <a:r>
                        <a:rPr lang="en-US" sz="1800" b="1" dirty="0">
                          <a:effectLst/>
                          <a:latin typeface="Calibri" panose="020F0502020204030204" pitchFamily="34" charset="0"/>
                          <a:ea typeface="Batang" panose="02030600000101010101" pitchFamily="18" charset="-127"/>
                          <a:cs typeface="Calibri" panose="020F0502020204030204" pitchFamily="34" charset="0"/>
                        </a:rPr>
                        <a:t>I</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FC284"/>
                    </a:solidFill>
                  </a:tcPr>
                </a:tc>
                <a:tc>
                  <a:txBody>
                    <a:bodyPr/>
                    <a:lstStyle/>
                    <a:p>
                      <a:pPr marL="0" marR="0" algn="ctr">
                        <a:lnSpc>
                          <a:spcPct val="100000"/>
                        </a:lnSpc>
                        <a:spcBef>
                          <a:spcPts val="0"/>
                        </a:spcBef>
                        <a:spcAft>
                          <a:spcPts val="0"/>
                        </a:spcAft>
                      </a:pPr>
                      <a:r>
                        <a:rPr lang="en-US" sz="1800" b="1" dirty="0">
                          <a:effectLst/>
                          <a:latin typeface="Calibri" panose="020F0502020204030204" pitchFamily="34" charset="0"/>
                          <a:ea typeface="Batang" panose="02030600000101010101" pitchFamily="18" charset="-127"/>
                          <a:cs typeface="Calibri" panose="020F0502020204030204" pitchFamily="34" charset="0"/>
                        </a:rPr>
                        <a:t>B-R</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49DD4"/>
                    </a:solidFill>
                  </a:tcPr>
                </a:tc>
                <a:tc>
                  <a:txBody>
                    <a:bodyPr/>
                    <a:lstStyle/>
                    <a:p>
                      <a:pPr marL="0" marR="0" lvl="0" indent="0" algn="l">
                        <a:lnSpc>
                          <a:spcPct val="100000"/>
                        </a:lnSpc>
                        <a:spcBef>
                          <a:spcPts val="0"/>
                        </a:spcBef>
                        <a:spcAft>
                          <a:spcPts val="0"/>
                        </a:spcAft>
                        <a:buFont typeface="+mj-lt"/>
                        <a:buNone/>
                      </a:pPr>
                      <a:r>
                        <a:rPr lang="en-US" sz="1800" b="1" dirty="0">
                          <a:effectLst/>
                          <a:latin typeface="Calibri" panose="020F0502020204030204" pitchFamily="34" charset="0"/>
                          <a:ea typeface="Batang" panose="02030600000101010101" pitchFamily="18" charset="-127"/>
                          <a:cs typeface="Calibri" panose="020F0502020204030204" pitchFamily="34" charset="0"/>
                        </a:rPr>
                        <a:t>In symptomatic patients with SND, atrial-based pacing is recommended over single chamber ventricular pacing.</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003608">
                <a:tc>
                  <a:txBody>
                    <a:bodyPr/>
                    <a:lstStyle/>
                    <a:p>
                      <a:pPr marL="0" marR="0" algn="ctr">
                        <a:lnSpc>
                          <a:spcPct val="100000"/>
                        </a:lnSpc>
                        <a:spcBef>
                          <a:spcPts val="0"/>
                        </a:spcBef>
                        <a:spcAft>
                          <a:spcPts val="0"/>
                        </a:spcAft>
                      </a:pPr>
                      <a:r>
                        <a:rPr lang="en-US" sz="1800" b="1" dirty="0">
                          <a:effectLst/>
                          <a:latin typeface="Calibri" panose="020F0502020204030204" pitchFamily="34" charset="0"/>
                          <a:ea typeface="Batang" panose="02030600000101010101" pitchFamily="18" charset="-127"/>
                          <a:cs typeface="Calibri" panose="020F0502020204030204" pitchFamily="34" charset="0"/>
                        </a:rPr>
                        <a:t>I</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FC284"/>
                    </a:solidFill>
                  </a:tcPr>
                </a:tc>
                <a:tc>
                  <a:txBody>
                    <a:bodyPr/>
                    <a:lstStyle/>
                    <a:p>
                      <a:pPr marL="0" marR="0" algn="ctr">
                        <a:lnSpc>
                          <a:spcPct val="100000"/>
                        </a:lnSpc>
                        <a:spcBef>
                          <a:spcPts val="0"/>
                        </a:spcBef>
                        <a:spcAft>
                          <a:spcPts val="0"/>
                        </a:spcAft>
                      </a:pPr>
                      <a:r>
                        <a:rPr lang="en-US" sz="1800" b="1" dirty="0">
                          <a:effectLst/>
                          <a:latin typeface="Calibri" panose="020F0502020204030204" pitchFamily="34" charset="0"/>
                          <a:ea typeface="Batang" panose="02030600000101010101" pitchFamily="18" charset="-127"/>
                          <a:cs typeface="Calibri" panose="020F0502020204030204" pitchFamily="34" charset="0"/>
                        </a:rPr>
                        <a:t>B-R</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49DD4"/>
                    </a:solidFill>
                  </a:tcPr>
                </a:tc>
                <a:tc>
                  <a:txBody>
                    <a:bodyPr/>
                    <a:lstStyle/>
                    <a:p>
                      <a:pPr marL="0" marR="0" lvl="0" indent="0" algn="l">
                        <a:lnSpc>
                          <a:spcPct val="100000"/>
                        </a:lnSpc>
                        <a:spcBef>
                          <a:spcPts val="0"/>
                        </a:spcBef>
                        <a:spcAft>
                          <a:spcPts val="0"/>
                        </a:spcAft>
                        <a:buFont typeface="+mj-lt"/>
                        <a:buNone/>
                      </a:pPr>
                      <a:r>
                        <a:rPr lang="en-US" sz="1800" b="1" dirty="0">
                          <a:effectLst/>
                          <a:latin typeface="Calibri" panose="020F0502020204030204" pitchFamily="34" charset="0"/>
                          <a:ea typeface="Batang" panose="02030600000101010101" pitchFamily="18" charset="-127"/>
                          <a:cs typeface="Calibri" panose="020F0502020204030204" pitchFamily="34" charset="0"/>
                        </a:rPr>
                        <a:t>In symptomatic patients with SND and intact atrioventricular conduction without evidence of conduction abnormalities, dual chamber or single chamber atrial pacing is recommended.</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a:extLst>
              <a:ext uri="{FF2B5EF4-FFF2-40B4-BE49-F238E27FC236}">
                <a16:creationId xmlns:a16="http://schemas.microsoft.com/office/drawing/2014/main" id="{2531CFFC-3D66-4B7D-BCAD-F2E28FF242EF}"/>
              </a:ext>
            </a:extLst>
          </p:cNvPr>
          <p:cNvSpPr>
            <a:spLocks noChangeArrowheads="1"/>
          </p:cNvSpPr>
          <p:nvPr/>
        </p:nvSpPr>
        <p:spPr bwMode="auto">
          <a:xfrm>
            <a:off x="0" y="381000"/>
            <a:ext cx="9144000" cy="879475"/>
          </a:xfrm>
          <a:prstGeom prst="rect">
            <a:avLst/>
          </a:prstGeom>
          <a:solidFill>
            <a:schemeClr val="accent2"/>
          </a:solidFill>
          <a:ln>
            <a:noFill/>
          </a:ln>
          <a:extLst/>
        </p:spPr>
        <p:txBody>
          <a:bodyPr>
            <a:spAutoFit/>
          </a:bodyPr>
          <a:lstStyle>
            <a:lvl1pPr eaLnBrk="0" hangingPunct="0">
              <a:spcBef>
                <a:spcPct val="20000"/>
              </a:spcBef>
              <a:buChar char="•"/>
              <a:defRPr sz="3200">
                <a:solidFill>
                  <a:schemeClr val="tx1"/>
                </a:solidFill>
                <a:latin typeface="Arial" pitchFamily="34" charset="0"/>
                <a:ea typeface="MS PGothic" pitchFamily="34" charset="-128"/>
                <a:cs typeface="Geneva" charset="0"/>
              </a:defRPr>
            </a:lvl1pPr>
            <a:lvl2pPr marL="742950" indent="-285750" eaLnBrk="0" hangingPunct="0">
              <a:spcBef>
                <a:spcPct val="20000"/>
              </a:spcBef>
              <a:buChar char="–"/>
              <a:defRPr sz="2800">
                <a:solidFill>
                  <a:schemeClr val="tx1"/>
                </a:solidFill>
                <a:latin typeface="Arial" pitchFamily="34" charset="0"/>
                <a:ea typeface="Geneva" charset="0"/>
                <a:cs typeface="Geneva" charset="0"/>
              </a:defRPr>
            </a:lvl2pPr>
            <a:lvl3pPr marL="1143000" indent="-228600" eaLnBrk="0" hangingPunct="0">
              <a:spcBef>
                <a:spcPct val="20000"/>
              </a:spcBef>
              <a:buChar char="•"/>
              <a:defRPr sz="2400">
                <a:solidFill>
                  <a:schemeClr val="tx1"/>
                </a:solidFill>
                <a:latin typeface="Arial" pitchFamily="34" charset="0"/>
                <a:ea typeface="Geneva" charset="0"/>
                <a:cs typeface="Geneva" charset="0"/>
              </a:defRPr>
            </a:lvl3pPr>
            <a:lvl4pPr marL="1600200" indent="-228600" eaLnBrk="0" hangingPunct="0">
              <a:spcBef>
                <a:spcPct val="20000"/>
              </a:spcBef>
              <a:buChar char="–"/>
              <a:defRPr sz="2000">
                <a:solidFill>
                  <a:schemeClr val="tx1"/>
                </a:solidFill>
                <a:latin typeface="Arial" pitchFamily="34" charset="0"/>
                <a:ea typeface="Geneva" charset="0"/>
                <a:cs typeface="Geneva" charset="0"/>
              </a:defRPr>
            </a:lvl4pPr>
            <a:lvl5pPr marL="2057400" indent="-228600" eaLnBrk="0" hangingPunct="0">
              <a:spcBef>
                <a:spcPct val="20000"/>
              </a:spcBef>
              <a:buChar char="»"/>
              <a:defRPr sz="2000">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9pPr>
          </a:lstStyle>
          <a:p>
            <a:pPr algn="ctr" eaLnBrk="1" hangingPunct="1">
              <a:lnSpc>
                <a:spcPct val="80000"/>
              </a:lnSpc>
              <a:spcBef>
                <a:spcPct val="0"/>
              </a:spcBef>
              <a:buFontTx/>
              <a:buNone/>
              <a:defRPr/>
            </a:pPr>
            <a:r>
              <a:rPr lang="en-US" dirty="0">
                <a:solidFill>
                  <a:schemeClr val="bg1"/>
                </a:solidFill>
              </a:rPr>
              <a:t>Permanent Pacing Techniques and Methods for Chronic Therapy/Management of SND </a:t>
            </a:r>
            <a:endParaRPr lang="en-US" altLang="en-US" sz="2400" b="1" dirty="0">
              <a:solidFill>
                <a:schemeClr val="bg1"/>
              </a:solidFill>
              <a:latin typeface="+mn-lt"/>
            </a:endParaRPr>
          </a:p>
        </p:txBody>
      </p:sp>
      <p:graphicFrame>
        <p:nvGraphicFramePr>
          <p:cNvPr id="3" name="Table 2">
            <a:extLst>
              <a:ext uri="{FF2B5EF4-FFF2-40B4-BE49-F238E27FC236}">
                <a16:creationId xmlns:a16="http://schemas.microsoft.com/office/drawing/2014/main" id="{756D676E-B523-419A-8CA5-5E1C11ABCBBA}"/>
              </a:ext>
            </a:extLst>
          </p:cNvPr>
          <p:cNvGraphicFramePr>
            <a:graphicFrameLocks noGrp="1"/>
          </p:cNvGraphicFramePr>
          <p:nvPr/>
        </p:nvGraphicFramePr>
        <p:xfrm>
          <a:off x="457200" y="1905000"/>
          <a:ext cx="8229600" cy="3506949"/>
        </p:xfrm>
        <a:graphic>
          <a:graphicData uri="http://schemas.openxmlformats.org/drawingml/2006/table">
            <a:tbl>
              <a:tblPr firstRow="1" firstCol="1" bandRow="1"/>
              <a:tblGrid>
                <a:gridCol w="952988">
                  <a:extLst>
                    <a:ext uri="{9D8B030D-6E8A-4147-A177-3AD203B41FA5}">
                      <a16:colId xmlns:a16="http://schemas.microsoft.com/office/drawing/2014/main" val="20000"/>
                    </a:ext>
                  </a:extLst>
                </a:gridCol>
                <a:gridCol w="887151">
                  <a:extLst>
                    <a:ext uri="{9D8B030D-6E8A-4147-A177-3AD203B41FA5}">
                      <a16:colId xmlns:a16="http://schemas.microsoft.com/office/drawing/2014/main" val="20001"/>
                    </a:ext>
                  </a:extLst>
                </a:gridCol>
                <a:gridCol w="6389461">
                  <a:extLst>
                    <a:ext uri="{9D8B030D-6E8A-4147-A177-3AD203B41FA5}">
                      <a16:colId xmlns:a16="http://schemas.microsoft.com/office/drawing/2014/main" val="20002"/>
                    </a:ext>
                  </a:extLst>
                </a:gridCol>
              </a:tblGrid>
              <a:tr h="711068">
                <a:tc gridSpan="3">
                  <a:txBody>
                    <a:bodyPr/>
                    <a:lstStyle/>
                    <a:p>
                      <a:r>
                        <a:rPr lang="en-US" sz="1800" b="1" kern="1200" dirty="0">
                          <a:solidFill>
                            <a:schemeClr val="tx1"/>
                          </a:solidFill>
                          <a:effectLst/>
                          <a:latin typeface="Calibri" panose="020F0502020204030204" pitchFamily="34" charset="0"/>
                          <a:ea typeface="+mn-ea"/>
                          <a:cs typeface="Calibri" panose="020F0502020204030204" pitchFamily="34" charset="0"/>
                        </a:rPr>
                        <a:t>Recommendations for Permanent Pacing Techniques and Methods for Chronic Therapy/Management of Bradycardia Attributable to SND</a:t>
                      </a:r>
                      <a:endParaRPr lang="en-US" sz="1800" kern="1200" dirty="0">
                        <a:solidFill>
                          <a:schemeClr val="tx1"/>
                        </a:solidFill>
                        <a:effectLst/>
                        <a:latin typeface="Calibri" panose="020F0502020204030204" pitchFamily="34" charset="0"/>
                        <a:ea typeface="+mn-ea"/>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01321">
                <a:tc>
                  <a:txBody>
                    <a:bodyPr/>
                    <a:lstStyle/>
                    <a:p>
                      <a:pPr marL="0" marR="0" algn="ctr">
                        <a:lnSpc>
                          <a:spcPct val="115000"/>
                        </a:lnSpc>
                        <a:spcBef>
                          <a:spcPts val="0"/>
                        </a:spcBef>
                        <a:spcAft>
                          <a:spcPts val="0"/>
                        </a:spcAf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COR</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LOE</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Recommendation</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097200">
                <a:tc>
                  <a:txBody>
                    <a:bodyPr/>
                    <a:lstStyle/>
                    <a:p>
                      <a:pPr marL="0" marR="0" algn="ctr">
                        <a:lnSpc>
                          <a:spcPct val="100000"/>
                        </a:lnSpc>
                        <a:spcBef>
                          <a:spcPts val="0"/>
                        </a:spcBef>
                        <a:spcAft>
                          <a:spcPts val="0"/>
                        </a:spcAft>
                      </a:pPr>
                      <a:r>
                        <a:rPr lang="en-US" sz="1800" b="1" dirty="0">
                          <a:effectLst/>
                          <a:latin typeface="Calibri" panose="020F0502020204030204" pitchFamily="34" charset="0"/>
                          <a:ea typeface="Batang" panose="02030600000101010101" pitchFamily="18" charset="-127"/>
                          <a:cs typeface="Calibri" panose="020F0502020204030204" pitchFamily="34" charset="0"/>
                        </a:rPr>
                        <a:t>IIa</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4F"/>
                    </a:solidFill>
                  </a:tcPr>
                </a:tc>
                <a:tc>
                  <a:txBody>
                    <a:bodyPr/>
                    <a:lstStyle/>
                    <a:p>
                      <a:pPr marL="0" marR="0" algn="ctr">
                        <a:lnSpc>
                          <a:spcPct val="100000"/>
                        </a:lnSpc>
                        <a:spcBef>
                          <a:spcPts val="0"/>
                        </a:spcBef>
                        <a:spcAft>
                          <a:spcPts val="0"/>
                        </a:spcAft>
                      </a:pPr>
                      <a:r>
                        <a:rPr lang="en-US" sz="1800" b="1" dirty="0">
                          <a:effectLst/>
                          <a:latin typeface="Calibri" panose="020F0502020204030204" pitchFamily="34" charset="0"/>
                          <a:ea typeface="Batang" panose="02030600000101010101" pitchFamily="18" charset="-127"/>
                          <a:cs typeface="Calibri" panose="020F0502020204030204" pitchFamily="34" charset="0"/>
                        </a:rPr>
                        <a:t>B-R</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49DD4"/>
                    </a:solidFill>
                  </a:tcPr>
                </a:tc>
                <a:tc>
                  <a:txBody>
                    <a:bodyPr/>
                    <a:lstStyle/>
                    <a:p>
                      <a:pPr marL="0" marR="0" lvl="0" indent="0" algn="l">
                        <a:lnSpc>
                          <a:spcPct val="100000"/>
                        </a:lnSpc>
                        <a:spcBef>
                          <a:spcPts val="0"/>
                        </a:spcBef>
                        <a:spcAft>
                          <a:spcPts val="0"/>
                        </a:spcAft>
                        <a:buFont typeface="+mj-lt"/>
                        <a:buNone/>
                      </a:pPr>
                      <a:r>
                        <a:rPr lang="en-US" sz="1800" b="1" dirty="0">
                          <a:effectLst/>
                          <a:latin typeface="Calibri" panose="020F0502020204030204" pitchFamily="34" charset="0"/>
                          <a:ea typeface="Batang" panose="02030600000101010101" pitchFamily="18" charset="-127"/>
                          <a:cs typeface="Calibri" panose="020F0502020204030204" pitchFamily="34" charset="0"/>
                        </a:rPr>
                        <a:t>In symptomatic patients with SND who have dual chamber pacemakers and intact atrioventricular conduction, it is reasonable to program the dual chamber pacemaker to minimize ventricular pacing.</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097200">
                <a:tc>
                  <a:txBody>
                    <a:bodyPr/>
                    <a:lstStyle/>
                    <a:p>
                      <a:pPr marL="0" marR="0" algn="ctr">
                        <a:lnSpc>
                          <a:spcPct val="100000"/>
                        </a:lnSpc>
                        <a:spcBef>
                          <a:spcPts val="0"/>
                        </a:spcBef>
                        <a:spcAft>
                          <a:spcPts val="0"/>
                        </a:spcAft>
                      </a:pPr>
                      <a:r>
                        <a:rPr lang="en-US" sz="1800" b="1" dirty="0">
                          <a:effectLst/>
                          <a:latin typeface="Calibri" panose="020F0502020204030204" pitchFamily="34" charset="0"/>
                          <a:ea typeface="Batang" panose="02030600000101010101" pitchFamily="18" charset="-127"/>
                          <a:cs typeface="Calibri" panose="020F0502020204030204" pitchFamily="34" charset="0"/>
                        </a:rPr>
                        <a:t>IIa</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4F"/>
                    </a:solidFill>
                  </a:tcPr>
                </a:tc>
                <a:tc>
                  <a:txBody>
                    <a:bodyPr/>
                    <a:lstStyle/>
                    <a:p>
                      <a:pPr marL="0" marR="0" algn="ctr">
                        <a:lnSpc>
                          <a:spcPct val="100000"/>
                        </a:lnSpc>
                        <a:spcBef>
                          <a:spcPts val="0"/>
                        </a:spcBef>
                        <a:spcAft>
                          <a:spcPts val="0"/>
                        </a:spcAft>
                      </a:pPr>
                      <a:r>
                        <a:rPr lang="en-US" sz="1800" b="1" dirty="0">
                          <a:effectLst/>
                          <a:latin typeface="Calibri" panose="020F0502020204030204" pitchFamily="34" charset="0"/>
                          <a:ea typeface="Batang" panose="02030600000101010101" pitchFamily="18" charset="-127"/>
                          <a:cs typeface="Calibri" panose="020F0502020204030204" pitchFamily="34" charset="0"/>
                        </a:rPr>
                        <a:t>C-EO</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1C1E7"/>
                    </a:solidFill>
                  </a:tcPr>
                </a:tc>
                <a:tc>
                  <a:txBody>
                    <a:bodyPr/>
                    <a:lstStyle/>
                    <a:p>
                      <a:pPr marL="0" marR="0" lvl="0" indent="0" algn="l">
                        <a:lnSpc>
                          <a:spcPct val="100000"/>
                        </a:lnSpc>
                        <a:spcBef>
                          <a:spcPts val="0"/>
                        </a:spcBef>
                        <a:spcAft>
                          <a:spcPts val="0"/>
                        </a:spcAft>
                        <a:buFont typeface="+mj-lt"/>
                        <a:buNone/>
                      </a:pPr>
                      <a:r>
                        <a:rPr lang="en-US" sz="1800" b="1" dirty="0">
                          <a:effectLst/>
                          <a:latin typeface="Calibri" panose="020F0502020204030204" pitchFamily="34" charset="0"/>
                          <a:ea typeface="Batang" panose="02030600000101010101" pitchFamily="18" charset="-127"/>
                          <a:cs typeface="Calibri" panose="020F0502020204030204" pitchFamily="34" charset="0"/>
                        </a:rPr>
                        <a:t>In symptomatic patients with SND in which frequent ventricular pacing is not expected or the patient has significant comorbidities that are otherwise likely to determine the survival and clinical outcomes, single chamber ventricular pacing is reasonable. </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noChangeArrowheads="1"/>
          </p:cNvSpPr>
          <p:nvPr>
            <p:ph type="title"/>
          </p:nvPr>
        </p:nvSpPr>
        <p:spPr/>
        <p:txBody>
          <a:bodyPr/>
          <a:lstStyle/>
          <a:p>
            <a:r>
              <a:rPr lang="en-US" altLang="en-US" sz="2800" b="1">
                <a:cs typeface="Geneva" pitchFamily="-65" charset="0"/>
              </a:rPr>
              <a:t>Figure 6. Chronic SND Management Algorithm</a:t>
            </a:r>
            <a:endParaRPr lang="en-US" altLang="en-US" sz="2800">
              <a:cs typeface="Geneva" pitchFamily="-65" charset="0"/>
            </a:endParaRPr>
          </a:p>
        </p:txBody>
      </p:sp>
      <p:pic>
        <p:nvPicPr>
          <p:cNvPr id="778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9625" y="1143000"/>
            <a:ext cx="4984750" cy="5581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ChangeArrowheads="1"/>
          </p:cNvSpPr>
          <p:nvPr/>
        </p:nvSpPr>
        <p:spPr bwMode="auto">
          <a:xfrm>
            <a:off x="990600" y="2498725"/>
            <a:ext cx="7239000" cy="1077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MS PGothic" pitchFamily="34" charset="-128"/>
                <a:cs typeface="Geneva" pitchFamily="-65" charset="0"/>
              </a:defRPr>
            </a:lvl1pPr>
            <a:lvl2pPr marL="742950" indent="-285750">
              <a:spcBef>
                <a:spcPct val="20000"/>
              </a:spcBef>
              <a:buChar char="–"/>
              <a:defRPr sz="2800">
                <a:solidFill>
                  <a:schemeClr val="tx1"/>
                </a:solidFill>
                <a:latin typeface="Arial" pitchFamily="34" charset="0"/>
                <a:ea typeface="Geneva" pitchFamily="-65" charset="0"/>
                <a:cs typeface="Geneva" pitchFamily="-65" charset="0"/>
              </a:defRPr>
            </a:lvl2pPr>
            <a:lvl3pPr marL="1143000" indent="-228600">
              <a:spcBef>
                <a:spcPct val="20000"/>
              </a:spcBef>
              <a:buChar char="•"/>
              <a:defRPr sz="2400">
                <a:solidFill>
                  <a:schemeClr val="tx1"/>
                </a:solidFill>
                <a:latin typeface="Arial" pitchFamily="34" charset="0"/>
                <a:ea typeface="Geneva" pitchFamily="-65" charset="0"/>
                <a:cs typeface="Geneva" pitchFamily="-65" charset="0"/>
              </a:defRPr>
            </a:lvl3pPr>
            <a:lvl4pPr marL="1600200" indent="-228600">
              <a:spcBef>
                <a:spcPct val="20000"/>
              </a:spcBef>
              <a:buChar char="–"/>
              <a:defRPr sz="2000">
                <a:solidFill>
                  <a:schemeClr val="tx1"/>
                </a:solidFill>
                <a:latin typeface="Arial" pitchFamily="34" charset="0"/>
                <a:ea typeface="Geneva" pitchFamily="-65" charset="0"/>
                <a:cs typeface="Geneva" pitchFamily="-65" charset="0"/>
              </a:defRPr>
            </a:lvl4pPr>
            <a:lvl5pPr marL="2057400" indent="-228600">
              <a:spcBef>
                <a:spcPct val="20000"/>
              </a:spcBef>
              <a:buChar char="»"/>
              <a:defRPr sz="2000">
                <a:solidFill>
                  <a:schemeClr val="tx1"/>
                </a:solidFill>
                <a:latin typeface="Arial" pitchFamily="34" charset="0"/>
                <a:ea typeface="Geneva" pitchFamily="-65" charset="0"/>
                <a:cs typeface="Geneva" pitchFamily="-65"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Geneva" pitchFamily="-65" charset="0"/>
                <a:cs typeface="Geneva" pitchFamily="-65"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Geneva" pitchFamily="-65" charset="0"/>
                <a:cs typeface="Geneva" pitchFamily="-65"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Geneva" pitchFamily="-65" charset="0"/>
                <a:cs typeface="Geneva" pitchFamily="-65"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Geneva" pitchFamily="-65" charset="0"/>
                <a:cs typeface="Geneva" pitchFamily="-65" charset="0"/>
              </a:defRPr>
            </a:lvl9pPr>
          </a:lstStyle>
          <a:p>
            <a:pPr>
              <a:buFontTx/>
              <a:buNone/>
            </a:pPr>
            <a:r>
              <a:rPr lang="en-US" altLang="en-US" b="1"/>
              <a:t>Bradycardia Attributable to Atrioventricular Block</a:t>
            </a:r>
          </a:p>
        </p:txBody>
      </p:sp>
      <p:sp>
        <p:nvSpPr>
          <p:cNvPr id="8195" name="Rectangle 3">
            <a:extLst>
              <a:ext uri="{FF2B5EF4-FFF2-40B4-BE49-F238E27FC236}">
                <a16:creationId xmlns:a16="http://schemas.microsoft.com/office/drawing/2014/main" id="{4A9D4071-132D-4CDF-9E29-C8C895C9850E}"/>
              </a:ext>
            </a:extLst>
          </p:cNvPr>
          <p:cNvSpPr>
            <a:spLocks noChangeArrowheads="1"/>
          </p:cNvSpPr>
          <p:nvPr/>
        </p:nvSpPr>
        <p:spPr bwMode="auto">
          <a:xfrm>
            <a:off x="0" y="371475"/>
            <a:ext cx="9144000" cy="387350"/>
          </a:xfrm>
          <a:prstGeom prst="rect">
            <a:avLst/>
          </a:prstGeom>
          <a:solidFill>
            <a:schemeClr val="accent2"/>
          </a:solidFill>
          <a:ln w="9525">
            <a:solidFill>
              <a:schemeClr val="accent2"/>
            </a:solidFill>
            <a:miter lim="800000"/>
            <a:headEnd/>
            <a:tailEnd/>
          </a:ln>
        </p:spPr>
        <p:txBody>
          <a:bodyPr>
            <a:spAutoFit/>
          </a:bodyPr>
          <a:lstStyle>
            <a:lvl1pPr eaLnBrk="0" hangingPunct="0">
              <a:spcBef>
                <a:spcPct val="20000"/>
              </a:spcBef>
              <a:buChar char="•"/>
              <a:defRPr sz="3200">
                <a:solidFill>
                  <a:schemeClr val="tx1"/>
                </a:solidFill>
                <a:latin typeface="Arial" pitchFamily="34" charset="0"/>
                <a:ea typeface="MS PGothic" pitchFamily="34" charset="-128"/>
                <a:cs typeface="Geneva" charset="0"/>
              </a:defRPr>
            </a:lvl1pPr>
            <a:lvl2pPr marL="742950" indent="-285750" eaLnBrk="0" hangingPunct="0">
              <a:spcBef>
                <a:spcPct val="20000"/>
              </a:spcBef>
              <a:buChar char="–"/>
              <a:defRPr sz="2800">
                <a:solidFill>
                  <a:schemeClr val="tx1"/>
                </a:solidFill>
                <a:latin typeface="Arial" pitchFamily="34" charset="0"/>
                <a:ea typeface="Geneva" charset="0"/>
                <a:cs typeface="Geneva" charset="0"/>
              </a:defRPr>
            </a:lvl2pPr>
            <a:lvl3pPr marL="1143000" indent="-228600" eaLnBrk="0" hangingPunct="0">
              <a:spcBef>
                <a:spcPct val="20000"/>
              </a:spcBef>
              <a:buChar char="•"/>
              <a:defRPr sz="2400">
                <a:solidFill>
                  <a:schemeClr val="tx1"/>
                </a:solidFill>
                <a:latin typeface="Arial" pitchFamily="34" charset="0"/>
                <a:ea typeface="Geneva" charset="0"/>
                <a:cs typeface="Geneva" charset="0"/>
              </a:defRPr>
            </a:lvl3pPr>
            <a:lvl4pPr marL="1600200" indent="-228600" eaLnBrk="0" hangingPunct="0">
              <a:spcBef>
                <a:spcPct val="20000"/>
              </a:spcBef>
              <a:buChar char="–"/>
              <a:defRPr sz="2000">
                <a:solidFill>
                  <a:schemeClr val="tx1"/>
                </a:solidFill>
                <a:latin typeface="Arial" pitchFamily="34" charset="0"/>
                <a:ea typeface="Geneva" charset="0"/>
                <a:cs typeface="Geneva" charset="0"/>
              </a:defRPr>
            </a:lvl4pPr>
            <a:lvl5pPr marL="2057400" indent="-228600" eaLnBrk="0" hangingPunct="0">
              <a:spcBef>
                <a:spcPct val="20000"/>
              </a:spcBef>
              <a:buChar char="»"/>
              <a:defRPr sz="2000">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9pPr>
          </a:lstStyle>
          <a:p>
            <a:pPr algn="ctr" eaLnBrk="1" hangingPunct="1">
              <a:lnSpc>
                <a:spcPct val="80000"/>
              </a:lnSpc>
              <a:spcBef>
                <a:spcPct val="0"/>
              </a:spcBef>
              <a:buFontTx/>
              <a:buNone/>
              <a:defRPr/>
            </a:pPr>
            <a:r>
              <a:rPr lang="en-US" altLang="en-US" sz="2400" b="1" dirty="0">
                <a:solidFill>
                  <a:schemeClr val="bg1"/>
                </a:solidFill>
                <a:latin typeface="+mn-lt"/>
              </a:rPr>
              <a:t>2018 Bradycardia Guideline</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noChangeArrowheads="1"/>
          </p:cNvSpPr>
          <p:nvPr>
            <p:ph type="title"/>
          </p:nvPr>
        </p:nvSpPr>
        <p:spPr>
          <a:xfrm>
            <a:off x="457200" y="0"/>
            <a:ext cx="8229600" cy="685800"/>
          </a:xfrm>
        </p:spPr>
        <p:txBody>
          <a:bodyPr/>
          <a:lstStyle/>
          <a:p>
            <a:r>
              <a:rPr lang="en-US" altLang="en-US" sz="2800" b="1">
                <a:cs typeface="Geneva" pitchFamily="-65" charset="0"/>
              </a:rPr>
              <a:t>Table 9. Etiology of Atrioventricular Block</a:t>
            </a:r>
            <a:endParaRPr lang="en-US" altLang="en-US" sz="2800">
              <a:cs typeface="Geneva" pitchFamily="-65" charset="0"/>
            </a:endParaRPr>
          </a:p>
        </p:txBody>
      </p:sp>
      <p:graphicFrame>
        <p:nvGraphicFramePr>
          <p:cNvPr id="4" name="Table 3">
            <a:extLst>
              <a:ext uri="{FF2B5EF4-FFF2-40B4-BE49-F238E27FC236}">
                <a16:creationId xmlns:a16="http://schemas.microsoft.com/office/drawing/2014/main" id="{1F1F212B-7C1E-43F3-8A1A-3CB8EE6DC909}"/>
              </a:ext>
            </a:extLst>
          </p:cNvPr>
          <p:cNvGraphicFramePr>
            <a:graphicFrameLocks noGrp="1"/>
          </p:cNvGraphicFramePr>
          <p:nvPr>
            <p:extLst>
              <p:ext uri="{D42A27DB-BD31-4B8C-83A1-F6EECF244321}">
                <p14:modId xmlns:p14="http://schemas.microsoft.com/office/powerpoint/2010/main" val="209017311"/>
              </p:ext>
            </p:extLst>
          </p:nvPr>
        </p:nvGraphicFramePr>
        <p:xfrm>
          <a:off x="1066800" y="838200"/>
          <a:ext cx="7010400" cy="5308601"/>
        </p:xfrm>
        <a:graphic>
          <a:graphicData uri="http://schemas.openxmlformats.org/drawingml/2006/table">
            <a:tbl>
              <a:tblPr/>
              <a:tblGrid>
                <a:gridCol w="3505200">
                  <a:extLst>
                    <a:ext uri="{9D8B030D-6E8A-4147-A177-3AD203B41FA5}">
                      <a16:colId xmlns:a16="http://schemas.microsoft.com/office/drawing/2014/main" val="2799101058"/>
                    </a:ext>
                  </a:extLst>
                </a:gridCol>
                <a:gridCol w="3505200">
                  <a:extLst>
                    <a:ext uri="{9D8B030D-6E8A-4147-A177-3AD203B41FA5}">
                      <a16:colId xmlns:a16="http://schemas.microsoft.com/office/drawing/2014/main" val="2449916450"/>
                    </a:ext>
                  </a:extLst>
                </a:gridCol>
              </a:tblGrid>
              <a:tr h="251310">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Times New Roman" panose="02020603050405020304" pitchFamily="18" charset="0"/>
                        </a:rPr>
                        <a:t>Congenital/genetic</a:t>
                      </a:r>
                      <a:endParaRPr kumimoji="0" lang="en-US" altLang="en-US" sz="1200" b="0"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Times New Roman" panose="02020603050405020304" pitchFamily="18" charset="0"/>
                      </a:endParaRPr>
                    </a:p>
                  </a:txBody>
                  <a:tcPr marL="43289" marR="4328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EEAF6"/>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Times New Roman" panose="02020603050405020304" pitchFamily="18" charset="0"/>
                        </a:rPr>
                        <a:t>Vagotonic-associated with increased vagal tone</a:t>
                      </a:r>
                      <a:endParaRPr kumimoji="0" lang="en-US" altLang="en-US" sz="1200" b="0"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Times New Roman" panose="02020603050405020304" pitchFamily="18" charset="0"/>
                      </a:endParaRPr>
                    </a:p>
                  </a:txBody>
                  <a:tcPr marL="43289" marR="4328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EEAF6"/>
                    </a:solidFill>
                  </a:tcPr>
                </a:tc>
                <a:extLst>
                  <a:ext uri="{0D108BD9-81ED-4DB2-BD59-A6C34878D82A}">
                    <a16:rowId xmlns:a16="http://schemas.microsoft.com/office/drawing/2014/main" val="1598830328"/>
                  </a:ext>
                </a:extLst>
              </a:tr>
              <a:tr h="717121">
                <a:tc>
                  <a:txBody>
                    <a:bodyPr/>
                    <a:lstStyle>
                      <a:lvl1pPr marL="342900" indent="-342900">
                        <a:spcBef>
                          <a:spcPct val="20000"/>
                        </a:spcBef>
                        <a:tabLst>
                          <a:tab pos="319088" algn="l"/>
                        </a:tabLst>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tabLst>
                          <a:tab pos="319088" algn="l"/>
                        </a:tabLst>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tabLst>
                          <a:tab pos="319088" algn="l"/>
                        </a:tabLst>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tabLst>
                          <a:tab pos="319088" algn="l"/>
                        </a:tabLst>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tabLst>
                          <a:tab pos="319088" algn="l"/>
                        </a:tabLst>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tabLst>
                          <a:tab pos="319088" algn="l"/>
                        </a:tabLs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tabLst>
                          <a:tab pos="319088" algn="l"/>
                        </a:tabLs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tabLst>
                          <a:tab pos="319088" algn="l"/>
                        </a:tabLs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tabLst>
                          <a:tab pos="319088" algn="l"/>
                        </a:tabLst>
                        <a:defRPr>
                          <a:solidFill>
                            <a:schemeClr val="tx1"/>
                          </a:solidFill>
                          <a:latin typeface="Arial" panose="020B0604020202020204" pitchFamily="34" charset="0"/>
                          <a:ea typeface="Geneva" pitchFamily="-65" charset="0"/>
                          <a:cs typeface="Geneva" pitchFamily="-65" charset="0"/>
                        </a:defRPr>
                      </a:lvl9pPr>
                    </a:lstStyle>
                    <a:p>
                      <a:pPr marL="342900" marR="0" lvl="0" indent="-342900" algn="l" defTabSz="914400" rtl="0" eaLnBrk="1" fontAlgn="base" latinLnBrk="0" hangingPunct="1">
                        <a:lnSpc>
                          <a:spcPct val="107000"/>
                        </a:lnSpc>
                        <a:spcBef>
                          <a:spcPct val="0"/>
                        </a:spcBef>
                        <a:spcAft>
                          <a:spcPct val="0"/>
                        </a:spcAft>
                        <a:buClrTx/>
                        <a:buSzTx/>
                        <a:buFont typeface="Symbol" panose="05050102010706020507" pitchFamily="18" charset="2"/>
                        <a:buChar char=""/>
                        <a:tabLst>
                          <a:tab pos="319088" algn="l"/>
                        </a:tabLst>
                      </a:pPr>
                      <a:r>
                        <a:rPr kumimoji="0" lang="en-US" altLang="en-US" sz="11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cs typeface="Times New Roman" panose="02020603050405020304" pitchFamily="18" charset="0"/>
                        </a:rPr>
                        <a:t>Congenital AV block (associated with maternal systemic lupus erythematosus)</a:t>
                      </a:r>
                      <a:endParaRPr kumimoji="0" lang="en-US"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cs typeface="Times New Roman" panose="02020603050405020304" pitchFamily="18" charset="0"/>
                      </a:endParaRPr>
                    </a:p>
                    <a:p>
                      <a:pPr marL="342900" marR="0" lvl="0" indent="-342900" algn="l" defTabSz="914400" rtl="0" eaLnBrk="1" fontAlgn="base" latinLnBrk="0" hangingPunct="1">
                        <a:lnSpc>
                          <a:spcPct val="107000"/>
                        </a:lnSpc>
                        <a:spcBef>
                          <a:spcPct val="0"/>
                        </a:spcBef>
                        <a:spcAft>
                          <a:spcPct val="0"/>
                        </a:spcAft>
                        <a:buClrTx/>
                        <a:buSzTx/>
                        <a:buFont typeface="Symbol" panose="05050102010706020507" pitchFamily="18" charset="2"/>
                        <a:buChar char=""/>
                        <a:tabLst>
                          <a:tab pos="319088" algn="l"/>
                        </a:tabLst>
                      </a:pPr>
                      <a:r>
                        <a:rPr kumimoji="0" lang="en-US" altLang="en-US" sz="11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cs typeface="Times New Roman" panose="02020603050405020304" pitchFamily="18" charset="0"/>
                        </a:rPr>
                        <a:t>Congenital heart defects (e.g., L-TGA)</a:t>
                      </a:r>
                      <a:endParaRPr kumimoji="0" lang="en-US"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cs typeface="Times New Roman" panose="02020603050405020304" pitchFamily="18" charset="0"/>
                      </a:endParaRPr>
                    </a:p>
                    <a:p>
                      <a:pPr marL="342900" marR="0" lvl="0" indent="-342900" algn="l" defTabSz="914400" rtl="0" eaLnBrk="1" fontAlgn="base" latinLnBrk="0" hangingPunct="1">
                        <a:lnSpc>
                          <a:spcPct val="107000"/>
                        </a:lnSpc>
                        <a:spcBef>
                          <a:spcPct val="0"/>
                        </a:spcBef>
                        <a:spcAft>
                          <a:spcPct val="0"/>
                        </a:spcAft>
                        <a:buClrTx/>
                        <a:buSzTx/>
                        <a:buFont typeface="Symbol" panose="05050102010706020507" pitchFamily="18" charset="2"/>
                        <a:buChar char=""/>
                        <a:tabLst>
                          <a:tab pos="319088" algn="l"/>
                        </a:tabLst>
                      </a:pPr>
                      <a:r>
                        <a:rPr kumimoji="0" lang="en-US" altLang="en-US" sz="11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cs typeface="Times New Roman" panose="02020603050405020304" pitchFamily="18" charset="0"/>
                        </a:rPr>
                        <a:t>Genetic (e.g., SCN5A mutations)</a:t>
                      </a:r>
                      <a:endParaRPr kumimoji="0" lang="en-US"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cs typeface="Times New Roman" panose="02020603050405020304" pitchFamily="18" charset="0"/>
                      </a:endParaRPr>
                    </a:p>
                  </a:txBody>
                  <a:tcPr marL="43289" marR="4328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tabLst>
                          <a:tab pos="319088" algn="l"/>
                        </a:tabLst>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tabLst>
                          <a:tab pos="319088" algn="l"/>
                        </a:tabLst>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tabLst>
                          <a:tab pos="319088" algn="l"/>
                        </a:tabLst>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tabLst>
                          <a:tab pos="319088" algn="l"/>
                        </a:tabLst>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tabLst>
                          <a:tab pos="319088" algn="l"/>
                        </a:tabLst>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tabLst>
                          <a:tab pos="319088" algn="l"/>
                        </a:tabLs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tabLst>
                          <a:tab pos="319088" algn="l"/>
                        </a:tabLs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tabLst>
                          <a:tab pos="319088" algn="l"/>
                        </a:tabLs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tabLst>
                          <a:tab pos="319088" algn="l"/>
                        </a:tabLst>
                        <a:defRPr>
                          <a:solidFill>
                            <a:schemeClr val="tx1"/>
                          </a:solidFill>
                          <a:latin typeface="Arial" panose="020B0604020202020204" pitchFamily="34" charset="0"/>
                          <a:ea typeface="Geneva" pitchFamily="-65" charset="0"/>
                          <a:cs typeface="Geneva" pitchFamily="-65" charset="0"/>
                        </a:defRPr>
                      </a:lvl9pPr>
                    </a:lstStyle>
                    <a:p>
                      <a:pPr marL="342900" marR="0" lvl="0" indent="-342900" algn="just" defTabSz="914400" rtl="0" eaLnBrk="1" fontAlgn="base" latinLnBrk="0" hangingPunct="1">
                        <a:lnSpc>
                          <a:spcPct val="107000"/>
                        </a:lnSpc>
                        <a:spcBef>
                          <a:spcPct val="0"/>
                        </a:spcBef>
                        <a:spcAft>
                          <a:spcPct val="0"/>
                        </a:spcAft>
                        <a:buClrTx/>
                        <a:buSzTx/>
                        <a:buFont typeface="Symbol" panose="05050102010706020507" pitchFamily="18" charset="2"/>
                        <a:buChar char=""/>
                        <a:tabLst>
                          <a:tab pos="319088" algn="l"/>
                        </a:tabLst>
                      </a:pPr>
                      <a:r>
                        <a:rPr kumimoji="0" lang="en-US" altLang="en-US" sz="1100" b="0"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Times New Roman" panose="02020603050405020304" pitchFamily="18" charset="0"/>
                        </a:rPr>
                        <a:t>Sleep, obstructive sleep apnea</a:t>
                      </a:r>
                      <a:endParaRPr kumimoji="0" lang="en-US" altLang="en-US" sz="1400" b="0"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Times New Roman" panose="02020603050405020304" pitchFamily="18" charset="0"/>
                      </a:endParaRPr>
                    </a:p>
                    <a:p>
                      <a:pPr marL="342900" marR="0" lvl="0" indent="-342900" algn="just" defTabSz="914400" rtl="0" eaLnBrk="1" fontAlgn="base" latinLnBrk="0" hangingPunct="1">
                        <a:lnSpc>
                          <a:spcPct val="107000"/>
                        </a:lnSpc>
                        <a:spcBef>
                          <a:spcPct val="0"/>
                        </a:spcBef>
                        <a:spcAft>
                          <a:spcPct val="0"/>
                        </a:spcAft>
                        <a:buClrTx/>
                        <a:buSzTx/>
                        <a:buFont typeface="Symbol" panose="05050102010706020507" pitchFamily="18" charset="2"/>
                        <a:buChar char=""/>
                        <a:tabLst>
                          <a:tab pos="319088" algn="l"/>
                        </a:tabLst>
                      </a:pPr>
                      <a:r>
                        <a:rPr kumimoji="0" lang="en-US" altLang="en-US" sz="1100" b="0"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Times New Roman" panose="02020603050405020304" pitchFamily="18" charset="0"/>
                        </a:rPr>
                        <a:t>High-level athletic conditioning</a:t>
                      </a:r>
                      <a:endParaRPr kumimoji="0" lang="en-US" altLang="en-US" sz="1400" b="0"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Times New Roman" panose="02020603050405020304" pitchFamily="18" charset="0"/>
                      </a:endParaRPr>
                    </a:p>
                    <a:p>
                      <a:pPr marL="342900" marR="0" lvl="0" indent="-342900" algn="just" defTabSz="914400" rtl="0" eaLnBrk="1" fontAlgn="base" latinLnBrk="0" hangingPunct="1">
                        <a:lnSpc>
                          <a:spcPct val="107000"/>
                        </a:lnSpc>
                        <a:spcBef>
                          <a:spcPct val="0"/>
                        </a:spcBef>
                        <a:spcAft>
                          <a:spcPct val="0"/>
                        </a:spcAft>
                        <a:buClrTx/>
                        <a:buSzTx/>
                        <a:buFont typeface="Symbol" panose="05050102010706020507" pitchFamily="18" charset="2"/>
                        <a:buChar char=""/>
                        <a:tabLst>
                          <a:tab pos="319088" algn="l"/>
                        </a:tabLst>
                      </a:pPr>
                      <a:r>
                        <a:rPr kumimoji="0" lang="en-US" altLang="en-US" sz="1100" b="0"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Times New Roman" panose="02020603050405020304" pitchFamily="18" charset="0"/>
                        </a:rPr>
                        <a:t>Neurocardiogenic</a:t>
                      </a:r>
                      <a:endParaRPr kumimoji="0" lang="en-US" altLang="en-US" sz="1400" b="0"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Times New Roman" panose="02020603050405020304" pitchFamily="18" charset="0"/>
                      </a:endParaRPr>
                    </a:p>
                  </a:txBody>
                  <a:tcPr marL="43289" marR="4328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67816327"/>
                  </a:ext>
                </a:extLst>
              </a:tr>
              <a:tr h="251310">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Times New Roman" panose="02020603050405020304" pitchFamily="18" charset="0"/>
                        </a:rPr>
                        <a:t>Infectious</a:t>
                      </a:r>
                      <a:endParaRPr kumimoji="0" lang="en-US" altLang="en-US" sz="1200" b="0"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Times New Roman" panose="02020603050405020304" pitchFamily="18" charset="0"/>
                      </a:endParaRPr>
                    </a:p>
                  </a:txBody>
                  <a:tcPr marL="43289" marR="4328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EEAF6"/>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Times New Roman" panose="02020603050405020304" pitchFamily="18" charset="0"/>
                        </a:rPr>
                        <a:t>Metabolic/endocrine</a:t>
                      </a:r>
                      <a:endParaRPr kumimoji="0" lang="en-US" altLang="en-US" sz="1200" b="0"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Times New Roman" panose="02020603050405020304" pitchFamily="18" charset="0"/>
                      </a:endParaRPr>
                    </a:p>
                  </a:txBody>
                  <a:tcPr marL="43289" marR="4328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EEAF6"/>
                    </a:solidFill>
                  </a:tcPr>
                </a:tc>
                <a:extLst>
                  <a:ext uri="{0D108BD9-81ED-4DB2-BD59-A6C34878D82A}">
                    <a16:rowId xmlns:a16="http://schemas.microsoft.com/office/drawing/2014/main" val="435608558"/>
                  </a:ext>
                </a:extLst>
              </a:tr>
              <a:tr h="1254962">
                <a:tc>
                  <a:txBody>
                    <a:bodyPr/>
                    <a:lstStyle>
                      <a:lvl1pPr marL="342900" indent="-342900">
                        <a:spcBef>
                          <a:spcPct val="20000"/>
                        </a:spcBef>
                        <a:tabLst>
                          <a:tab pos="319088" algn="l"/>
                        </a:tabLst>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tabLst>
                          <a:tab pos="319088" algn="l"/>
                        </a:tabLst>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tabLst>
                          <a:tab pos="319088" algn="l"/>
                        </a:tabLst>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tabLst>
                          <a:tab pos="319088" algn="l"/>
                        </a:tabLst>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tabLst>
                          <a:tab pos="319088" algn="l"/>
                        </a:tabLst>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tabLst>
                          <a:tab pos="319088" algn="l"/>
                        </a:tabLs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tabLst>
                          <a:tab pos="319088" algn="l"/>
                        </a:tabLs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tabLst>
                          <a:tab pos="319088" algn="l"/>
                        </a:tabLs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tabLst>
                          <a:tab pos="319088" algn="l"/>
                        </a:tabLst>
                        <a:defRPr>
                          <a:solidFill>
                            <a:schemeClr val="tx1"/>
                          </a:solidFill>
                          <a:latin typeface="Arial" panose="020B0604020202020204" pitchFamily="34" charset="0"/>
                          <a:ea typeface="Geneva" pitchFamily="-65" charset="0"/>
                          <a:cs typeface="Geneva" pitchFamily="-65" charset="0"/>
                        </a:defRPr>
                      </a:lvl9pPr>
                    </a:lstStyle>
                    <a:p>
                      <a:pPr marL="342900" marR="0" lvl="0" indent="-342900" algn="just" defTabSz="914400" rtl="0" eaLnBrk="1" fontAlgn="base" latinLnBrk="0" hangingPunct="1">
                        <a:lnSpc>
                          <a:spcPct val="107000"/>
                        </a:lnSpc>
                        <a:spcBef>
                          <a:spcPct val="0"/>
                        </a:spcBef>
                        <a:spcAft>
                          <a:spcPct val="0"/>
                        </a:spcAft>
                        <a:buClrTx/>
                        <a:buSzTx/>
                        <a:buFont typeface="Symbol" panose="05050102010706020507" pitchFamily="18" charset="2"/>
                        <a:buChar char=""/>
                        <a:tabLst>
                          <a:tab pos="319088" algn="l"/>
                        </a:tabLst>
                      </a:pPr>
                      <a:r>
                        <a:rPr kumimoji="0" lang="en-US" altLang="en-US" sz="1100" b="0"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Times New Roman" panose="02020603050405020304" pitchFamily="18" charset="0"/>
                        </a:rPr>
                        <a:t>Lyme carditis</a:t>
                      </a:r>
                      <a:endParaRPr kumimoji="0" lang="en-US" altLang="en-US" sz="1400" b="0"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Times New Roman" panose="02020603050405020304" pitchFamily="18" charset="0"/>
                      </a:endParaRPr>
                    </a:p>
                    <a:p>
                      <a:pPr marL="342900" marR="0" lvl="0" indent="-342900" algn="just" defTabSz="914400" rtl="0" eaLnBrk="1" fontAlgn="base" latinLnBrk="0" hangingPunct="1">
                        <a:lnSpc>
                          <a:spcPct val="107000"/>
                        </a:lnSpc>
                        <a:spcBef>
                          <a:spcPct val="0"/>
                        </a:spcBef>
                        <a:spcAft>
                          <a:spcPct val="0"/>
                        </a:spcAft>
                        <a:buClrTx/>
                        <a:buSzTx/>
                        <a:buFont typeface="Symbol" panose="05050102010706020507" pitchFamily="18" charset="2"/>
                        <a:buChar char=""/>
                        <a:tabLst>
                          <a:tab pos="319088" algn="l"/>
                        </a:tabLst>
                      </a:pPr>
                      <a:r>
                        <a:rPr kumimoji="0" lang="en-US" altLang="en-US" sz="1100" b="0"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Times New Roman" panose="02020603050405020304" pitchFamily="18" charset="0"/>
                        </a:rPr>
                        <a:t>Bacterial endocarditis with perivalvar abscess</a:t>
                      </a:r>
                      <a:endParaRPr kumimoji="0" lang="en-US" altLang="en-US" sz="1400" b="0"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Times New Roman" panose="02020603050405020304" pitchFamily="18" charset="0"/>
                      </a:endParaRPr>
                    </a:p>
                    <a:p>
                      <a:pPr marL="342900" marR="0" lvl="0" indent="-342900" algn="just" defTabSz="914400" rtl="0" eaLnBrk="1" fontAlgn="base" latinLnBrk="0" hangingPunct="1">
                        <a:lnSpc>
                          <a:spcPct val="107000"/>
                        </a:lnSpc>
                        <a:spcBef>
                          <a:spcPct val="0"/>
                        </a:spcBef>
                        <a:spcAft>
                          <a:spcPct val="0"/>
                        </a:spcAft>
                        <a:buClrTx/>
                        <a:buSzTx/>
                        <a:buFont typeface="Symbol" panose="05050102010706020507" pitchFamily="18" charset="2"/>
                        <a:buChar char=""/>
                        <a:tabLst>
                          <a:tab pos="319088" algn="l"/>
                        </a:tabLst>
                      </a:pPr>
                      <a:r>
                        <a:rPr kumimoji="0" lang="en-US" altLang="en-US" sz="1100" b="0"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Times New Roman" panose="02020603050405020304" pitchFamily="18" charset="0"/>
                        </a:rPr>
                        <a:t>Acute rheumatic fever</a:t>
                      </a:r>
                      <a:endParaRPr kumimoji="0" lang="en-US" altLang="en-US" sz="1400" b="0"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Times New Roman" panose="02020603050405020304" pitchFamily="18" charset="0"/>
                      </a:endParaRPr>
                    </a:p>
                    <a:p>
                      <a:pPr marL="342900" marR="0" lvl="0" indent="-342900" algn="just" defTabSz="914400" rtl="0" eaLnBrk="1" fontAlgn="base" latinLnBrk="0" hangingPunct="1">
                        <a:lnSpc>
                          <a:spcPct val="107000"/>
                        </a:lnSpc>
                        <a:spcBef>
                          <a:spcPct val="0"/>
                        </a:spcBef>
                        <a:spcAft>
                          <a:spcPct val="0"/>
                        </a:spcAft>
                        <a:buClrTx/>
                        <a:buSzTx/>
                        <a:buFont typeface="Symbol" panose="05050102010706020507" pitchFamily="18" charset="2"/>
                        <a:buChar char=""/>
                        <a:tabLst>
                          <a:tab pos="319088" algn="l"/>
                        </a:tabLst>
                      </a:pPr>
                      <a:r>
                        <a:rPr kumimoji="0" lang="en-US" altLang="en-US" sz="1100" b="0"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Times New Roman" panose="02020603050405020304" pitchFamily="18" charset="0"/>
                        </a:rPr>
                        <a:t>Chagas disease</a:t>
                      </a:r>
                      <a:endParaRPr kumimoji="0" lang="en-US" altLang="en-US" sz="1400" b="0"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Times New Roman" panose="02020603050405020304" pitchFamily="18" charset="0"/>
                      </a:endParaRPr>
                    </a:p>
                    <a:p>
                      <a:pPr marL="342900" marR="0" lvl="0" indent="-342900" algn="just" defTabSz="914400" rtl="0" eaLnBrk="1" fontAlgn="base" latinLnBrk="0" hangingPunct="1">
                        <a:lnSpc>
                          <a:spcPct val="107000"/>
                        </a:lnSpc>
                        <a:spcBef>
                          <a:spcPct val="0"/>
                        </a:spcBef>
                        <a:spcAft>
                          <a:spcPct val="0"/>
                        </a:spcAft>
                        <a:buClrTx/>
                        <a:buSzTx/>
                        <a:buFont typeface="Symbol" panose="05050102010706020507" pitchFamily="18" charset="2"/>
                        <a:buChar char=""/>
                        <a:tabLst>
                          <a:tab pos="319088" algn="l"/>
                        </a:tabLst>
                      </a:pPr>
                      <a:r>
                        <a:rPr kumimoji="0" lang="en-US" altLang="en-US" sz="1100" b="0"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Times New Roman" panose="02020603050405020304" pitchFamily="18" charset="0"/>
                        </a:rPr>
                        <a:t>Toxoplasmosis</a:t>
                      </a:r>
                      <a:endParaRPr kumimoji="0" lang="en-US" altLang="en-US" sz="1400" b="0"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Times New Roman" panose="02020603050405020304" pitchFamily="18" charset="0"/>
                      </a:endParaRPr>
                    </a:p>
                  </a:txBody>
                  <a:tcPr marL="43289" marR="4328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tabLst>
                          <a:tab pos="319088" algn="l"/>
                        </a:tabLst>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tabLst>
                          <a:tab pos="319088" algn="l"/>
                        </a:tabLst>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tabLst>
                          <a:tab pos="319088" algn="l"/>
                        </a:tabLst>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tabLst>
                          <a:tab pos="319088" algn="l"/>
                        </a:tabLst>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tabLst>
                          <a:tab pos="319088" algn="l"/>
                        </a:tabLst>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tabLst>
                          <a:tab pos="319088" algn="l"/>
                        </a:tabLs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tabLst>
                          <a:tab pos="319088" algn="l"/>
                        </a:tabLs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tabLst>
                          <a:tab pos="319088" algn="l"/>
                        </a:tabLs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tabLst>
                          <a:tab pos="319088" algn="l"/>
                        </a:tabLst>
                        <a:defRPr>
                          <a:solidFill>
                            <a:schemeClr val="tx1"/>
                          </a:solidFill>
                          <a:latin typeface="Arial" panose="020B0604020202020204" pitchFamily="34" charset="0"/>
                          <a:ea typeface="Geneva" pitchFamily="-65" charset="0"/>
                          <a:cs typeface="Geneva" pitchFamily="-65" charset="0"/>
                        </a:defRPr>
                      </a:lvl9pPr>
                    </a:lstStyle>
                    <a:p>
                      <a:pPr marL="342900" marR="0" lvl="0" indent="-342900" algn="l" defTabSz="914400" rtl="0" eaLnBrk="1" fontAlgn="base" latinLnBrk="0" hangingPunct="1">
                        <a:lnSpc>
                          <a:spcPct val="107000"/>
                        </a:lnSpc>
                        <a:spcBef>
                          <a:spcPct val="0"/>
                        </a:spcBef>
                        <a:spcAft>
                          <a:spcPct val="0"/>
                        </a:spcAft>
                        <a:buClrTx/>
                        <a:buSzTx/>
                        <a:buFont typeface="Symbol" panose="05050102010706020507" pitchFamily="18" charset="2"/>
                        <a:buChar char=""/>
                        <a:tabLst>
                          <a:tab pos="319088" algn="l"/>
                        </a:tabLst>
                      </a:pPr>
                      <a:r>
                        <a:rPr kumimoji="0" lang="en-US" altLang="en-US" sz="11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cs typeface="Times New Roman" panose="02020603050405020304" pitchFamily="18" charset="0"/>
                        </a:rPr>
                        <a:t>Acid-base disorders</a:t>
                      </a:r>
                      <a:endParaRPr kumimoji="0" lang="en-US"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cs typeface="Times New Roman" panose="02020603050405020304" pitchFamily="18" charset="0"/>
                      </a:endParaRPr>
                    </a:p>
                    <a:p>
                      <a:pPr marL="342900" marR="0" lvl="0" indent="-342900" algn="l" defTabSz="914400" rtl="0" eaLnBrk="1" fontAlgn="base" latinLnBrk="0" hangingPunct="1">
                        <a:lnSpc>
                          <a:spcPct val="107000"/>
                        </a:lnSpc>
                        <a:spcBef>
                          <a:spcPct val="0"/>
                        </a:spcBef>
                        <a:spcAft>
                          <a:spcPct val="0"/>
                        </a:spcAft>
                        <a:buClrTx/>
                        <a:buSzTx/>
                        <a:buFont typeface="Symbol" panose="05050102010706020507" pitchFamily="18" charset="2"/>
                        <a:buChar char=""/>
                        <a:tabLst>
                          <a:tab pos="319088" algn="l"/>
                        </a:tabLst>
                      </a:pPr>
                      <a:r>
                        <a:rPr kumimoji="0" lang="en-US" altLang="en-US" sz="11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cs typeface="Times New Roman" panose="02020603050405020304" pitchFamily="18" charset="0"/>
                        </a:rPr>
                        <a:t>Poisoning/overdose (e.g., mercury, cyanide, carbon monoxide, mad honey)</a:t>
                      </a:r>
                      <a:endParaRPr kumimoji="0" lang="en-US"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cs typeface="Times New Roman" panose="02020603050405020304" pitchFamily="18" charset="0"/>
                      </a:endParaRPr>
                    </a:p>
                    <a:p>
                      <a:pPr marL="342900" marR="0" lvl="0" indent="-342900" algn="l" defTabSz="914400" rtl="0" eaLnBrk="1" fontAlgn="base" latinLnBrk="0" hangingPunct="1">
                        <a:lnSpc>
                          <a:spcPct val="107000"/>
                        </a:lnSpc>
                        <a:spcBef>
                          <a:spcPct val="0"/>
                        </a:spcBef>
                        <a:spcAft>
                          <a:spcPct val="0"/>
                        </a:spcAft>
                        <a:buClrTx/>
                        <a:buSzTx/>
                        <a:buFont typeface="Symbol" panose="05050102010706020507" pitchFamily="18" charset="2"/>
                        <a:buChar char=""/>
                        <a:tabLst>
                          <a:tab pos="319088" algn="l"/>
                        </a:tabLst>
                      </a:pPr>
                      <a:r>
                        <a:rPr kumimoji="0" lang="en-US" altLang="en-US" sz="11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cs typeface="Times New Roman" panose="02020603050405020304" pitchFamily="18" charset="0"/>
                        </a:rPr>
                        <a:t>Thyroid disease (both hypothyroidism and hyperthyroidism)</a:t>
                      </a:r>
                      <a:endParaRPr kumimoji="0" lang="en-US"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cs typeface="Times New Roman" panose="02020603050405020304" pitchFamily="18" charset="0"/>
                      </a:endParaRPr>
                    </a:p>
                    <a:p>
                      <a:pPr marL="342900" marR="0" lvl="0" indent="-342900" algn="l" defTabSz="914400" rtl="0" eaLnBrk="1" fontAlgn="base" latinLnBrk="0" hangingPunct="1">
                        <a:lnSpc>
                          <a:spcPct val="107000"/>
                        </a:lnSpc>
                        <a:spcBef>
                          <a:spcPct val="0"/>
                        </a:spcBef>
                        <a:spcAft>
                          <a:spcPct val="0"/>
                        </a:spcAft>
                        <a:buClrTx/>
                        <a:buSzTx/>
                        <a:buFont typeface="Symbol" panose="05050102010706020507" pitchFamily="18" charset="2"/>
                        <a:buChar char=""/>
                        <a:tabLst>
                          <a:tab pos="319088" algn="l"/>
                        </a:tabLst>
                      </a:pPr>
                      <a:r>
                        <a:rPr kumimoji="0" lang="en-US" altLang="en-US" sz="11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cs typeface="Times New Roman" panose="02020603050405020304" pitchFamily="18" charset="0"/>
                        </a:rPr>
                        <a:t>Adrenal disease (e.g., pheochromocytoma, hypoaldosteronism)</a:t>
                      </a:r>
                      <a:endParaRPr kumimoji="0" lang="en-US"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cs typeface="Times New Roman" panose="02020603050405020304" pitchFamily="18" charset="0"/>
                      </a:endParaRPr>
                    </a:p>
                  </a:txBody>
                  <a:tcPr marL="43289" marR="4328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90026489"/>
                  </a:ext>
                </a:extLst>
              </a:tr>
              <a:tr h="251310">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Times New Roman" panose="02020603050405020304" pitchFamily="18" charset="0"/>
                        </a:rPr>
                        <a:t>Inflammatory/infiltrative</a:t>
                      </a:r>
                      <a:endParaRPr kumimoji="0" lang="en-US" altLang="en-US" sz="1200" b="0"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Times New Roman" panose="02020603050405020304" pitchFamily="18" charset="0"/>
                      </a:endParaRPr>
                    </a:p>
                  </a:txBody>
                  <a:tcPr marL="43289" marR="4328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EEAF6"/>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Times New Roman" panose="02020603050405020304" pitchFamily="18" charset="0"/>
                        </a:rPr>
                        <a:t>Other diseases</a:t>
                      </a:r>
                      <a:endParaRPr kumimoji="0" lang="en-US" altLang="en-US" sz="1200" b="0"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Times New Roman" panose="02020603050405020304" pitchFamily="18" charset="0"/>
                      </a:endParaRPr>
                    </a:p>
                  </a:txBody>
                  <a:tcPr marL="43289" marR="4328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EEAF6"/>
                    </a:solidFill>
                  </a:tcPr>
                </a:tc>
                <a:extLst>
                  <a:ext uri="{0D108BD9-81ED-4DB2-BD59-A6C34878D82A}">
                    <a16:rowId xmlns:a16="http://schemas.microsoft.com/office/drawing/2014/main" val="773204097"/>
                  </a:ext>
                </a:extLst>
              </a:tr>
              <a:tr h="1075681">
                <a:tc>
                  <a:txBody>
                    <a:bodyPr/>
                    <a:lstStyle>
                      <a:lvl1pPr marL="342900" indent="-342900">
                        <a:spcBef>
                          <a:spcPct val="20000"/>
                        </a:spcBef>
                        <a:tabLst>
                          <a:tab pos="319088" algn="l"/>
                        </a:tabLst>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tabLst>
                          <a:tab pos="319088" algn="l"/>
                        </a:tabLst>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tabLst>
                          <a:tab pos="319088" algn="l"/>
                        </a:tabLst>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tabLst>
                          <a:tab pos="319088" algn="l"/>
                        </a:tabLst>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tabLst>
                          <a:tab pos="319088" algn="l"/>
                        </a:tabLst>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tabLst>
                          <a:tab pos="319088" algn="l"/>
                        </a:tabLs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tabLst>
                          <a:tab pos="319088" algn="l"/>
                        </a:tabLs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tabLst>
                          <a:tab pos="319088" algn="l"/>
                        </a:tabLs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tabLst>
                          <a:tab pos="319088" algn="l"/>
                        </a:tabLst>
                        <a:defRPr>
                          <a:solidFill>
                            <a:schemeClr val="tx1"/>
                          </a:solidFill>
                          <a:latin typeface="Arial" panose="020B0604020202020204" pitchFamily="34" charset="0"/>
                          <a:ea typeface="Geneva" pitchFamily="-65" charset="0"/>
                          <a:cs typeface="Geneva" pitchFamily="-65" charset="0"/>
                        </a:defRPr>
                      </a:lvl9pPr>
                    </a:lstStyle>
                    <a:p>
                      <a:pPr marL="342900" marR="0" lvl="0" indent="-342900" algn="just" defTabSz="914400" rtl="0" eaLnBrk="1" fontAlgn="base" latinLnBrk="0" hangingPunct="1">
                        <a:lnSpc>
                          <a:spcPct val="107000"/>
                        </a:lnSpc>
                        <a:spcBef>
                          <a:spcPct val="0"/>
                        </a:spcBef>
                        <a:spcAft>
                          <a:spcPct val="0"/>
                        </a:spcAft>
                        <a:buClrTx/>
                        <a:buSzTx/>
                        <a:buFont typeface="Symbol" panose="05050102010706020507" pitchFamily="18" charset="2"/>
                        <a:buChar char=""/>
                        <a:tabLst>
                          <a:tab pos="319088" algn="l"/>
                        </a:tabLst>
                      </a:pPr>
                      <a:r>
                        <a:rPr kumimoji="0" lang="en-US" altLang="en-US" sz="1100" b="0"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Times New Roman" panose="02020603050405020304" pitchFamily="18" charset="0"/>
                        </a:rPr>
                        <a:t>Myocarditis</a:t>
                      </a:r>
                      <a:endParaRPr kumimoji="0" lang="en-US" altLang="en-US" sz="1400" b="0"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Times New Roman" panose="02020603050405020304" pitchFamily="18" charset="0"/>
                      </a:endParaRPr>
                    </a:p>
                    <a:p>
                      <a:pPr marL="342900" marR="0" lvl="0" indent="-342900" algn="just" defTabSz="914400" rtl="0" eaLnBrk="1" fontAlgn="base" latinLnBrk="0" hangingPunct="1">
                        <a:lnSpc>
                          <a:spcPct val="107000"/>
                        </a:lnSpc>
                        <a:spcBef>
                          <a:spcPct val="0"/>
                        </a:spcBef>
                        <a:spcAft>
                          <a:spcPct val="0"/>
                        </a:spcAft>
                        <a:buClrTx/>
                        <a:buSzTx/>
                        <a:buFont typeface="Symbol" panose="05050102010706020507" pitchFamily="18" charset="2"/>
                        <a:buChar char=""/>
                        <a:tabLst>
                          <a:tab pos="319088" algn="l"/>
                        </a:tabLst>
                      </a:pPr>
                      <a:r>
                        <a:rPr kumimoji="0" lang="en-US" altLang="en-US" sz="1100" b="0"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Times New Roman" panose="02020603050405020304" pitchFamily="18" charset="0"/>
                        </a:rPr>
                        <a:t>Amyloidosis</a:t>
                      </a:r>
                      <a:endParaRPr kumimoji="0" lang="en-US" altLang="en-US" sz="1400" b="0"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Times New Roman" panose="02020603050405020304" pitchFamily="18" charset="0"/>
                      </a:endParaRPr>
                    </a:p>
                    <a:p>
                      <a:pPr marL="342900" marR="0" lvl="0" indent="-342900" algn="just" defTabSz="914400" rtl="0" eaLnBrk="1" fontAlgn="base" latinLnBrk="0" hangingPunct="1">
                        <a:lnSpc>
                          <a:spcPct val="107000"/>
                        </a:lnSpc>
                        <a:spcBef>
                          <a:spcPct val="0"/>
                        </a:spcBef>
                        <a:spcAft>
                          <a:spcPct val="0"/>
                        </a:spcAft>
                        <a:buClrTx/>
                        <a:buSzTx/>
                        <a:buFont typeface="Symbol" panose="05050102010706020507" pitchFamily="18" charset="2"/>
                        <a:buChar char=""/>
                        <a:tabLst>
                          <a:tab pos="319088" algn="l"/>
                        </a:tabLst>
                      </a:pPr>
                      <a:r>
                        <a:rPr kumimoji="0" lang="en-US" altLang="en-US" sz="1100" b="0"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Times New Roman" panose="02020603050405020304" pitchFamily="18" charset="0"/>
                        </a:rPr>
                        <a:t>Cardiac sarcoidosis</a:t>
                      </a:r>
                      <a:endParaRPr kumimoji="0" lang="en-US" altLang="en-US" sz="1400" b="0"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Times New Roman" panose="02020603050405020304" pitchFamily="18" charset="0"/>
                      </a:endParaRPr>
                    </a:p>
                    <a:p>
                      <a:pPr marL="342900" marR="0" lvl="0" indent="-342900" algn="just" defTabSz="914400" rtl="0" eaLnBrk="1" fontAlgn="base" latinLnBrk="0" hangingPunct="1">
                        <a:lnSpc>
                          <a:spcPct val="107000"/>
                        </a:lnSpc>
                        <a:spcBef>
                          <a:spcPct val="0"/>
                        </a:spcBef>
                        <a:spcAft>
                          <a:spcPct val="0"/>
                        </a:spcAft>
                        <a:buClrTx/>
                        <a:buSzTx/>
                        <a:buFont typeface="Symbol" panose="05050102010706020507" pitchFamily="18" charset="2"/>
                        <a:buChar char=""/>
                        <a:tabLst>
                          <a:tab pos="319088" algn="l"/>
                        </a:tabLst>
                      </a:pPr>
                      <a:r>
                        <a:rPr kumimoji="0" lang="en-US" altLang="en-US" sz="1100" b="0"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Times New Roman" panose="02020603050405020304" pitchFamily="18" charset="0"/>
                        </a:rPr>
                        <a:t>Rheumatologic disease: Systemic sclerosis, SLE, RA, reactive arthritis (Reiter</a:t>
                      </a:r>
                      <a:r>
                        <a:rPr kumimoji="0" lang="ja-JP" altLang="en-US" sz="1100" b="0"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Times New Roman" panose="02020603050405020304" pitchFamily="18" charset="0"/>
                        </a:rPr>
                        <a:t>’</a:t>
                      </a:r>
                      <a:r>
                        <a:rPr kumimoji="0" lang="en-US" altLang="ja-JP" sz="1100" b="0"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Times New Roman" panose="02020603050405020304" pitchFamily="18" charset="0"/>
                        </a:rPr>
                        <a:t>s syndrome)</a:t>
                      </a:r>
                      <a:endParaRPr kumimoji="0" lang="en-US" altLang="ja-JP" sz="1400" b="0"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Times New Roman" panose="02020603050405020304" pitchFamily="18" charset="0"/>
                      </a:endParaRPr>
                    </a:p>
                    <a:p>
                      <a:pPr marL="342900" marR="0" lvl="0" indent="-342900" algn="just" defTabSz="914400" rtl="0" eaLnBrk="1" fontAlgn="base" latinLnBrk="0" hangingPunct="1">
                        <a:lnSpc>
                          <a:spcPct val="107000"/>
                        </a:lnSpc>
                        <a:spcBef>
                          <a:spcPct val="0"/>
                        </a:spcBef>
                        <a:spcAft>
                          <a:spcPct val="0"/>
                        </a:spcAft>
                        <a:buClrTx/>
                        <a:buSzTx/>
                        <a:buFont typeface="Symbol" panose="05050102010706020507" pitchFamily="18" charset="2"/>
                        <a:buChar char=""/>
                        <a:tabLst>
                          <a:tab pos="319088" algn="l"/>
                        </a:tabLst>
                      </a:pPr>
                      <a:r>
                        <a:rPr kumimoji="0" lang="en-US" altLang="en-US" sz="1100" b="0"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Times New Roman" panose="02020603050405020304" pitchFamily="18" charset="0"/>
                        </a:rPr>
                        <a:t>Other cardiomyopathy-idiopathic, valvular</a:t>
                      </a:r>
                      <a:endParaRPr kumimoji="0" lang="en-US" altLang="en-US" sz="1400" b="0"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Times New Roman" panose="02020603050405020304" pitchFamily="18" charset="0"/>
                      </a:endParaRPr>
                    </a:p>
                  </a:txBody>
                  <a:tcPr marL="43289" marR="4328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tabLst>
                          <a:tab pos="319088" algn="l"/>
                        </a:tabLst>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tabLst>
                          <a:tab pos="319088" algn="l"/>
                        </a:tabLst>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tabLst>
                          <a:tab pos="319088" algn="l"/>
                        </a:tabLst>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tabLst>
                          <a:tab pos="319088" algn="l"/>
                        </a:tabLst>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tabLst>
                          <a:tab pos="319088" algn="l"/>
                        </a:tabLst>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tabLst>
                          <a:tab pos="319088" algn="l"/>
                        </a:tabLs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tabLst>
                          <a:tab pos="319088" algn="l"/>
                        </a:tabLs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tabLst>
                          <a:tab pos="319088" algn="l"/>
                        </a:tabLs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tabLst>
                          <a:tab pos="319088" algn="l"/>
                        </a:tabLst>
                        <a:defRPr>
                          <a:solidFill>
                            <a:schemeClr val="tx1"/>
                          </a:solidFill>
                          <a:latin typeface="Arial" panose="020B0604020202020204" pitchFamily="34" charset="0"/>
                          <a:ea typeface="Geneva" pitchFamily="-65" charset="0"/>
                          <a:cs typeface="Geneva" pitchFamily="-65" charset="0"/>
                        </a:defRPr>
                      </a:lvl9pPr>
                    </a:lstStyle>
                    <a:p>
                      <a:pPr marL="342900" marR="0" lvl="0" indent="-342900" algn="l" defTabSz="914400" rtl="0" eaLnBrk="1" fontAlgn="base" latinLnBrk="0" hangingPunct="1">
                        <a:lnSpc>
                          <a:spcPct val="107000"/>
                        </a:lnSpc>
                        <a:spcBef>
                          <a:spcPct val="0"/>
                        </a:spcBef>
                        <a:spcAft>
                          <a:spcPct val="0"/>
                        </a:spcAft>
                        <a:buClrTx/>
                        <a:buSzTx/>
                        <a:buFont typeface="Symbol" panose="05050102010706020507" pitchFamily="18" charset="2"/>
                        <a:buChar char=""/>
                        <a:tabLst>
                          <a:tab pos="319088" algn="l"/>
                        </a:tabLst>
                      </a:pPr>
                      <a:r>
                        <a:rPr kumimoji="0" lang="en-US" altLang="en-US" sz="11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cs typeface="Times New Roman" panose="02020603050405020304" pitchFamily="18" charset="0"/>
                        </a:rPr>
                        <a:t>Neuromuscular diseases (e.g., myotonic dystrophy, Kearns-Sayre syndrome, </a:t>
                      </a:r>
                      <a:r>
                        <a:rPr kumimoji="0" lang="en-US" altLang="en-US" sz="1100" b="0" i="0" u="none" strike="noStrike" cap="none" normalizeH="0" baseline="0" dirty="0" err="1">
                          <a:ln>
                            <a:noFill/>
                          </a:ln>
                          <a:solidFill>
                            <a:schemeClr val="tx1"/>
                          </a:solidFill>
                          <a:effectLst/>
                          <a:latin typeface="Calibri" panose="020F0502020204030204" pitchFamily="34" charset="0"/>
                          <a:ea typeface="MS PGothic" panose="020B0600070205080204" pitchFamily="34" charset="-128"/>
                          <a:cs typeface="Times New Roman" panose="02020603050405020304" pitchFamily="18" charset="0"/>
                        </a:rPr>
                        <a:t>Erb</a:t>
                      </a:r>
                      <a:r>
                        <a:rPr kumimoji="0" lang="ja-JP" altLang="en-US" sz="11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cs typeface="Times New Roman" panose="02020603050405020304" pitchFamily="18" charset="0"/>
                        </a:rPr>
                        <a:t>’</a:t>
                      </a:r>
                      <a:r>
                        <a:rPr kumimoji="0" lang="en-US" altLang="ja-JP" sz="11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cs typeface="Times New Roman" panose="02020603050405020304" pitchFamily="18" charset="0"/>
                        </a:rPr>
                        <a:t>s dystrophy)</a:t>
                      </a:r>
                      <a:endParaRPr kumimoji="0" lang="en-US" altLang="ja-JP"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cs typeface="Times New Roman" panose="02020603050405020304" pitchFamily="18" charset="0"/>
                      </a:endParaRPr>
                    </a:p>
                    <a:p>
                      <a:pPr marL="342900" marR="0" lvl="0" indent="-342900" algn="l" defTabSz="914400" rtl="0" eaLnBrk="1" fontAlgn="base" latinLnBrk="0" hangingPunct="1">
                        <a:lnSpc>
                          <a:spcPct val="107000"/>
                        </a:lnSpc>
                        <a:spcBef>
                          <a:spcPct val="0"/>
                        </a:spcBef>
                        <a:spcAft>
                          <a:spcPct val="0"/>
                        </a:spcAft>
                        <a:buClrTx/>
                        <a:buSzTx/>
                        <a:buFont typeface="Symbol" panose="05050102010706020507" pitchFamily="18" charset="2"/>
                        <a:buChar char=""/>
                        <a:tabLst>
                          <a:tab pos="319088" algn="l"/>
                        </a:tabLst>
                      </a:pPr>
                      <a:r>
                        <a:rPr kumimoji="0" lang="en-US" altLang="en-US" sz="11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cs typeface="Times New Roman" panose="02020603050405020304" pitchFamily="18" charset="0"/>
                        </a:rPr>
                        <a:t>Lymphoma</a:t>
                      </a:r>
                      <a:endParaRPr kumimoji="0" lang="en-US"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cs typeface="Times New Roman" panose="02020603050405020304" pitchFamily="18" charset="0"/>
                      </a:endParaRPr>
                    </a:p>
                  </a:txBody>
                  <a:tcPr marL="43289" marR="4328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46111691"/>
                  </a:ext>
                </a:extLst>
              </a:tr>
              <a:tr h="251310">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Times New Roman" panose="02020603050405020304" pitchFamily="18" charset="0"/>
                        </a:rPr>
                        <a:t>Ischemic</a:t>
                      </a:r>
                      <a:endParaRPr kumimoji="0" lang="en-US" altLang="en-US" sz="1200" b="0"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Times New Roman" panose="02020603050405020304" pitchFamily="18" charset="0"/>
                      </a:endParaRPr>
                    </a:p>
                  </a:txBody>
                  <a:tcPr marL="43289" marR="4328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EEAF6"/>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Times New Roman" panose="02020603050405020304" pitchFamily="18" charset="0"/>
                        </a:rPr>
                        <a:t>Iatrogenic</a:t>
                      </a:r>
                      <a:endParaRPr kumimoji="0" lang="en-US" altLang="en-US" sz="1200" b="0"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Times New Roman" panose="02020603050405020304" pitchFamily="18" charset="0"/>
                      </a:endParaRPr>
                    </a:p>
                  </a:txBody>
                  <a:tcPr marL="43289" marR="4328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EEAF6"/>
                    </a:solidFill>
                  </a:tcPr>
                </a:tc>
                <a:extLst>
                  <a:ext uri="{0D108BD9-81ED-4DB2-BD59-A6C34878D82A}">
                    <a16:rowId xmlns:a16="http://schemas.microsoft.com/office/drawing/2014/main" val="2146937448"/>
                  </a:ext>
                </a:extLst>
              </a:tr>
              <a:tr h="717121">
                <a:tc>
                  <a:txBody>
                    <a:bodyPr/>
                    <a:lstStyle>
                      <a:lvl1pPr marL="342900" indent="-342900">
                        <a:spcBef>
                          <a:spcPct val="20000"/>
                        </a:spcBef>
                        <a:tabLst>
                          <a:tab pos="319088" algn="l"/>
                        </a:tabLst>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tabLst>
                          <a:tab pos="319088" algn="l"/>
                        </a:tabLst>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tabLst>
                          <a:tab pos="319088" algn="l"/>
                        </a:tabLst>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tabLst>
                          <a:tab pos="319088" algn="l"/>
                        </a:tabLst>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tabLst>
                          <a:tab pos="319088" algn="l"/>
                        </a:tabLst>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tabLst>
                          <a:tab pos="319088" algn="l"/>
                        </a:tabLs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tabLst>
                          <a:tab pos="319088" algn="l"/>
                        </a:tabLs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tabLst>
                          <a:tab pos="319088" algn="l"/>
                        </a:tabLs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tabLst>
                          <a:tab pos="319088" algn="l"/>
                        </a:tabLst>
                        <a:defRPr>
                          <a:solidFill>
                            <a:schemeClr val="tx1"/>
                          </a:solidFill>
                          <a:latin typeface="Arial" panose="020B0604020202020204" pitchFamily="34" charset="0"/>
                          <a:ea typeface="Geneva" pitchFamily="-65" charset="0"/>
                          <a:cs typeface="Geneva" pitchFamily="-65" charset="0"/>
                        </a:defRPr>
                      </a:lvl9pPr>
                    </a:lstStyle>
                    <a:p>
                      <a:pPr marL="342900" marR="0" lvl="0" indent="-342900" algn="l" defTabSz="914400" rtl="0" eaLnBrk="1" fontAlgn="base" latinLnBrk="0" hangingPunct="1">
                        <a:lnSpc>
                          <a:spcPct val="107000"/>
                        </a:lnSpc>
                        <a:spcBef>
                          <a:spcPct val="0"/>
                        </a:spcBef>
                        <a:spcAft>
                          <a:spcPct val="0"/>
                        </a:spcAft>
                        <a:buClrTx/>
                        <a:buSzTx/>
                        <a:buFont typeface="Symbol" panose="05050102010706020507" pitchFamily="18" charset="2"/>
                        <a:buChar char=""/>
                        <a:tabLst>
                          <a:tab pos="319088" algn="l"/>
                        </a:tabLst>
                      </a:pPr>
                      <a:r>
                        <a:rPr kumimoji="0" lang="en-US" altLang="en-US" sz="11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cs typeface="Times New Roman" panose="02020603050405020304" pitchFamily="18" charset="0"/>
                        </a:rPr>
                        <a:t>Acute MI</a:t>
                      </a:r>
                      <a:endParaRPr kumimoji="0" lang="en-US"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cs typeface="Times New Roman" panose="02020603050405020304" pitchFamily="18" charset="0"/>
                      </a:endParaRPr>
                    </a:p>
                    <a:p>
                      <a:pPr marL="342900" marR="0" lvl="0" indent="-342900" algn="l" defTabSz="914400" rtl="0" eaLnBrk="1" fontAlgn="base" latinLnBrk="0" hangingPunct="1">
                        <a:lnSpc>
                          <a:spcPct val="107000"/>
                        </a:lnSpc>
                        <a:spcBef>
                          <a:spcPct val="0"/>
                        </a:spcBef>
                        <a:spcAft>
                          <a:spcPct val="0"/>
                        </a:spcAft>
                        <a:buClrTx/>
                        <a:buSzTx/>
                        <a:buFont typeface="Symbol" panose="05050102010706020507" pitchFamily="18" charset="2"/>
                        <a:buChar char=""/>
                        <a:tabLst>
                          <a:tab pos="319088" algn="l"/>
                        </a:tabLst>
                      </a:pPr>
                      <a:r>
                        <a:rPr kumimoji="0" lang="en-US" altLang="en-US" sz="11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cs typeface="Times New Roman" panose="02020603050405020304" pitchFamily="18" charset="0"/>
                        </a:rPr>
                        <a:t>Coronary ischemia without infarction—unstable angina, variant angina</a:t>
                      </a:r>
                      <a:endParaRPr kumimoji="0" lang="en-US"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cs typeface="Times New Roman" panose="02020603050405020304" pitchFamily="18" charset="0"/>
                      </a:endParaRPr>
                    </a:p>
                    <a:p>
                      <a:pPr marL="342900" marR="0" lvl="0" indent="-342900" algn="l" defTabSz="914400" rtl="0" eaLnBrk="1" fontAlgn="base" latinLnBrk="0" hangingPunct="1">
                        <a:lnSpc>
                          <a:spcPct val="107000"/>
                        </a:lnSpc>
                        <a:spcBef>
                          <a:spcPct val="0"/>
                        </a:spcBef>
                        <a:spcAft>
                          <a:spcPct val="0"/>
                        </a:spcAft>
                        <a:buClrTx/>
                        <a:buSzTx/>
                        <a:buFont typeface="Symbol" panose="05050102010706020507" pitchFamily="18" charset="2"/>
                        <a:buChar char=""/>
                        <a:tabLst>
                          <a:tab pos="319088" algn="l"/>
                        </a:tabLst>
                      </a:pPr>
                      <a:r>
                        <a:rPr kumimoji="0" lang="en-US" altLang="en-US" sz="11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cs typeface="Times New Roman" panose="02020603050405020304" pitchFamily="18" charset="0"/>
                        </a:rPr>
                        <a:t>Chronic ischemic cardiomyopathy</a:t>
                      </a:r>
                      <a:endParaRPr kumimoji="0" lang="en-US"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cs typeface="Times New Roman" panose="02020603050405020304" pitchFamily="18" charset="0"/>
                      </a:endParaRPr>
                    </a:p>
                  </a:txBody>
                  <a:tcPr marL="43289" marR="4328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3">
                  <a:txBody>
                    <a:bodyPr/>
                    <a:lstStyle>
                      <a:lvl1pPr marL="342900" indent="-342900">
                        <a:spcBef>
                          <a:spcPct val="20000"/>
                        </a:spcBef>
                        <a:tabLst>
                          <a:tab pos="319088" algn="l"/>
                        </a:tabLst>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tabLst>
                          <a:tab pos="319088" algn="l"/>
                        </a:tabLst>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tabLst>
                          <a:tab pos="319088" algn="l"/>
                        </a:tabLst>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tabLst>
                          <a:tab pos="319088" algn="l"/>
                        </a:tabLst>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tabLst>
                          <a:tab pos="319088" algn="l"/>
                        </a:tabLst>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tabLst>
                          <a:tab pos="319088" algn="l"/>
                        </a:tabLs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tabLst>
                          <a:tab pos="319088" algn="l"/>
                        </a:tabLs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tabLst>
                          <a:tab pos="319088" algn="l"/>
                        </a:tabLs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tabLst>
                          <a:tab pos="319088" algn="l"/>
                        </a:tabLst>
                        <a:defRPr>
                          <a:solidFill>
                            <a:schemeClr val="tx1"/>
                          </a:solidFill>
                          <a:latin typeface="Arial" panose="020B0604020202020204" pitchFamily="34" charset="0"/>
                          <a:ea typeface="Geneva" pitchFamily="-65" charset="0"/>
                          <a:cs typeface="Geneva" pitchFamily="-65" charset="0"/>
                        </a:defRPr>
                      </a:lvl9pPr>
                    </a:lstStyle>
                    <a:p>
                      <a:pPr marL="342900" marR="0" lvl="0" indent="-342900" algn="l" defTabSz="914400" rtl="0" eaLnBrk="1" fontAlgn="base" latinLnBrk="0" hangingPunct="1">
                        <a:lnSpc>
                          <a:spcPct val="107000"/>
                        </a:lnSpc>
                        <a:spcBef>
                          <a:spcPct val="0"/>
                        </a:spcBef>
                        <a:spcAft>
                          <a:spcPct val="0"/>
                        </a:spcAft>
                        <a:buClrTx/>
                        <a:buSzTx/>
                        <a:buFont typeface="Symbol" panose="05050102010706020507" pitchFamily="18" charset="2"/>
                        <a:buChar char=""/>
                        <a:tabLst>
                          <a:tab pos="319088" algn="l"/>
                        </a:tabLst>
                      </a:pPr>
                      <a:r>
                        <a:rPr kumimoji="0" lang="en-US" altLang="en-US" sz="11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cs typeface="Times New Roman" panose="02020603050405020304" pitchFamily="18" charset="0"/>
                        </a:rPr>
                        <a:t>Medication related</a:t>
                      </a:r>
                      <a:endParaRPr kumimoji="0" lang="en-US"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cs typeface="Times New Roman" panose="02020603050405020304" pitchFamily="18" charset="0"/>
                      </a:endParaRPr>
                    </a:p>
                    <a:p>
                      <a:pPr marL="742950" marR="0" lvl="1" indent="-285750" algn="l" defTabSz="914400" rtl="0" eaLnBrk="1" fontAlgn="base" latinLnBrk="0" hangingPunct="1">
                        <a:lnSpc>
                          <a:spcPct val="107000"/>
                        </a:lnSpc>
                        <a:spcBef>
                          <a:spcPct val="0"/>
                        </a:spcBef>
                        <a:spcAft>
                          <a:spcPct val="0"/>
                        </a:spcAft>
                        <a:buClrTx/>
                        <a:buSzTx/>
                        <a:buFont typeface="Courier New" panose="02070309020205020404" pitchFamily="49" charset="0"/>
                        <a:buChar char="o"/>
                        <a:tabLst>
                          <a:tab pos="319088" algn="l"/>
                        </a:tabLst>
                      </a:pPr>
                      <a:r>
                        <a:rPr kumimoji="0" lang="en-US" altLang="en-US" sz="11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cs typeface="Times New Roman" panose="02020603050405020304" pitchFamily="18" charset="0"/>
                        </a:rPr>
                        <a:t>Beta blockers, verapamil, diltiazem, digoxin</a:t>
                      </a:r>
                      <a:endParaRPr kumimoji="0" lang="en-US"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cs typeface="Times New Roman" panose="02020603050405020304" pitchFamily="18" charset="0"/>
                      </a:endParaRPr>
                    </a:p>
                    <a:p>
                      <a:pPr marL="742950" marR="0" lvl="1" indent="-285750" algn="l" defTabSz="914400" rtl="0" eaLnBrk="1" fontAlgn="base" latinLnBrk="0" hangingPunct="1">
                        <a:lnSpc>
                          <a:spcPct val="107000"/>
                        </a:lnSpc>
                        <a:spcBef>
                          <a:spcPct val="0"/>
                        </a:spcBef>
                        <a:spcAft>
                          <a:spcPct val="0"/>
                        </a:spcAft>
                        <a:buClrTx/>
                        <a:buSzTx/>
                        <a:buFont typeface="Courier New" panose="02070309020205020404" pitchFamily="49" charset="0"/>
                        <a:buChar char="o"/>
                        <a:tabLst>
                          <a:tab pos="319088" algn="l"/>
                        </a:tabLst>
                      </a:pPr>
                      <a:r>
                        <a:rPr kumimoji="0" lang="en-US" altLang="en-US" sz="11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cs typeface="Times New Roman" panose="02020603050405020304" pitchFamily="18" charset="0"/>
                        </a:rPr>
                        <a:t>Antiarrhythmic drugs</a:t>
                      </a:r>
                      <a:endParaRPr kumimoji="0" lang="en-US"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cs typeface="Times New Roman" panose="02020603050405020304" pitchFamily="18" charset="0"/>
                      </a:endParaRPr>
                    </a:p>
                    <a:p>
                      <a:pPr marL="742950" marR="0" lvl="1" indent="-285750" algn="l" defTabSz="914400" rtl="0" eaLnBrk="1" fontAlgn="base" latinLnBrk="0" hangingPunct="1">
                        <a:lnSpc>
                          <a:spcPct val="107000"/>
                        </a:lnSpc>
                        <a:spcBef>
                          <a:spcPct val="0"/>
                        </a:spcBef>
                        <a:spcAft>
                          <a:spcPct val="0"/>
                        </a:spcAft>
                        <a:buClrTx/>
                        <a:buSzTx/>
                        <a:buFont typeface="Courier New" panose="02070309020205020404" pitchFamily="49" charset="0"/>
                        <a:buChar char="o"/>
                        <a:tabLst>
                          <a:tab pos="319088" algn="l"/>
                        </a:tabLst>
                      </a:pPr>
                      <a:r>
                        <a:rPr kumimoji="0" lang="en-US" altLang="en-US" sz="11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cs typeface="Times New Roman" panose="02020603050405020304" pitchFamily="18" charset="0"/>
                        </a:rPr>
                        <a:t>Neutraceuticals</a:t>
                      </a:r>
                      <a:endParaRPr kumimoji="0" lang="en-US"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cs typeface="Times New Roman" panose="02020603050405020304" pitchFamily="18" charset="0"/>
                      </a:endParaRPr>
                    </a:p>
                    <a:p>
                      <a:pPr marL="342900" marR="0" lvl="0" indent="-342900" algn="l" defTabSz="914400" rtl="0" eaLnBrk="1" fontAlgn="base" latinLnBrk="0" hangingPunct="1">
                        <a:lnSpc>
                          <a:spcPct val="107000"/>
                        </a:lnSpc>
                        <a:spcBef>
                          <a:spcPct val="0"/>
                        </a:spcBef>
                        <a:spcAft>
                          <a:spcPct val="0"/>
                        </a:spcAft>
                        <a:buClrTx/>
                        <a:buSzTx/>
                        <a:buFont typeface="Symbol" panose="05050102010706020507" pitchFamily="18" charset="2"/>
                        <a:buChar char=""/>
                        <a:tabLst>
                          <a:tab pos="319088" algn="l"/>
                        </a:tabLst>
                      </a:pPr>
                      <a:r>
                        <a:rPr kumimoji="0" lang="en-US" altLang="en-US" sz="11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cs typeface="Times New Roman" panose="02020603050405020304" pitchFamily="18" charset="0"/>
                        </a:rPr>
                        <a:t>Catheter ablation</a:t>
                      </a:r>
                      <a:endParaRPr kumimoji="0" lang="en-US"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cs typeface="Times New Roman" panose="02020603050405020304" pitchFamily="18" charset="0"/>
                      </a:endParaRPr>
                    </a:p>
                    <a:p>
                      <a:pPr marL="342900" marR="0" lvl="0" indent="-342900" algn="l" defTabSz="914400" rtl="0" eaLnBrk="1" fontAlgn="base" latinLnBrk="0" hangingPunct="1">
                        <a:lnSpc>
                          <a:spcPct val="107000"/>
                        </a:lnSpc>
                        <a:spcBef>
                          <a:spcPct val="0"/>
                        </a:spcBef>
                        <a:spcAft>
                          <a:spcPct val="0"/>
                        </a:spcAft>
                        <a:buClrTx/>
                        <a:buSzTx/>
                        <a:buFont typeface="Symbol" panose="05050102010706020507" pitchFamily="18" charset="2"/>
                        <a:buChar char=""/>
                        <a:tabLst>
                          <a:tab pos="319088" algn="l"/>
                        </a:tabLst>
                      </a:pPr>
                      <a:r>
                        <a:rPr kumimoji="0" lang="en-US" altLang="en-US" sz="11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cs typeface="Times New Roman" panose="02020603050405020304" pitchFamily="18" charset="0"/>
                        </a:rPr>
                        <a:t>Cardiac surgery, especially valve surgery</a:t>
                      </a:r>
                      <a:endParaRPr kumimoji="0" lang="en-US"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cs typeface="Times New Roman" panose="02020603050405020304" pitchFamily="18" charset="0"/>
                      </a:endParaRPr>
                    </a:p>
                    <a:p>
                      <a:pPr marL="342900" marR="0" lvl="0" indent="-342900" algn="l" defTabSz="914400" rtl="0" eaLnBrk="1" fontAlgn="base" latinLnBrk="0" hangingPunct="1">
                        <a:lnSpc>
                          <a:spcPct val="107000"/>
                        </a:lnSpc>
                        <a:spcBef>
                          <a:spcPct val="0"/>
                        </a:spcBef>
                        <a:spcAft>
                          <a:spcPct val="0"/>
                        </a:spcAft>
                        <a:buClrTx/>
                        <a:buSzTx/>
                        <a:buFont typeface="Symbol" panose="05050102010706020507" pitchFamily="18" charset="2"/>
                        <a:buChar char=""/>
                        <a:tabLst>
                          <a:tab pos="319088" algn="l"/>
                        </a:tabLst>
                      </a:pPr>
                      <a:r>
                        <a:rPr kumimoji="0" lang="en-US" altLang="en-US" sz="11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cs typeface="Times New Roman" panose="02020603050405020304" pitchFamily="18" charset="0"/>
                        </a:rPr>
                        <a:t>TAVR, alcohol septal ablation</a:t>
                      </a:r>
                      <a:endParaRPr kumimoji="0" lang="en-US"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cs typeface="Times New Roman" panose="02020603050405020304" pitchFamily="18" charset="0"/>
                      </a:endParaRPr>
                    </a:p>
                  </a:txBody>
                  <a:tcPr marL="43289" marR="4328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51872419"/>
                  </a:ext>
                </a:extLst>
              </a:tr>
              <a:tr h="251310">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Times New Roman" panose="02020603050405020304" pitchFamily="18" charset="0"/>
                        </a:rPr>
                        <a:t>Degenerative</a:t>
                      </a:r>
                      <a:endParaRPr kumimoji="0" lang="en-US" altLang="en-US" sz="1200" b="0"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Times New Roman" panose="02020603050405020304" pitchFamily="18" charset="0"/>
                      </a:endParaRPr>
                    </a:p>
                  </a:txBody>
                  <a:tcPr marL="43289" marR="4328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EEAF6"/>
                    </a:solidFill>
                  </a:tcPr>
                </a:tc>
                <a:tc vMerge="1">
                  <a:txBody>
                    <a:bodyPr/>
                    <a:lstStyle/>
                    <a:p>
                      <a:endParaRPr lang="en-US"/>
                    </a:p>
                  </a:txBody>
                  <a:tcPr/>
                </a:tc>
                <a:extLst>
                  <a:ext uri="{0D108BD9-81ED-4DB2-BD59-A6C34878D82A}">
                    <a16:rowId xmlns:a16="http://schemas.microsoft.com/office/drawing/2014/main" val="4229372997"/>
                  </a:ext>
                </a:extLst>
              </a:tr>
              <a:tr h="287166">
                <a:tc>
                  <a:txBody>
                    <a:bodyPr/>
                    <a:lstStyle>
                      <a:lvl1pPr marL="342900" indent="-342900">
                        <a:spcBef>
                          <a:spcPct val="20000"/>
                        </a:spcBef>
                        <a:tabLst>
                          <a:tab pos="319088" algn="l"/>
                        </a:tabLst>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tabLst>
                          <a:tab pos="319088" algn="l"/>
                        </a:tabLst>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tabLst>
                          <a:tab pos="319088" algn="l"/>
                        </a:tabLst>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tabLst>
                          <a:tab pos="319088" algn="l"/>
                        </a:tabLst>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tabLst>
                          <a:tab pos="319088" algn="l"/>
                        </a:tabLst>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tabLst>
                          <a:tab pos="319088" algn="l"/>
                        </a:tabLs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tabLst>
                          <a:tab pos="319088" algn="l"/>
                        </a:tabLs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tabLst>
                          <a:tab pos="319088" algn="l"/>
                        </a:tabLs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tabLst>
                          <a:tab pos="319088" algn="l"/>
                        </a:tabLst>
                        <a:defRPr>
                          <a:solidFill>
                            <a:schemeClr val="tx1"/>
                          </a:solidFill>
                          <a:latin typeface="Arial" panose="020B0604020202020204" pitchFamily="34" charset="0"/>
                          <a:ea typeface="Geneva" pitchFamily="-65" charset="0"/>
                          <a:cs typeface="Geneva" pitchFamily="-65" charset="0"/>
                        </a:defRPr>
                      </a:lvl9pPr>
                    </a:lstStyle>
                    <a:p>
                      <a:pPr marL="342900" marR="0" lvl="0" indent="-342900" algn="just" defTabSz="914400" rtl="0" eaLnBrk="1" fontAlgn="base" latinLnBrk="0" hangingPunct="1">
                        <a:lnSpc>
                          <a:spcPct val="107000"/>
                        </a:lnSpc>
                        <a:spcBef>
                          <a:spcPct val="0"/>
                        </a:spcBef>
                        <a:spcAft>
                          <a:spcPct val="0"/>
                        </a:spcAft>
                        <a:buClrTx/>
                        <a:buSzTx/>
                        <a:buFont typeface="Symbol" panose="05050102010706020507" pitchFamily="18" charset="2"/>
                        <a:buChar char=""/>
                        <a:tabLst>
                          <a:tab pos="319088" algn="l"/>
                        </a:tabLst>
                      </a:pPr>
                      <a:r>
                        <a:rPr kumimoji="0" lang="en-US" altLang="en-US" sz="11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cs typeface="Times New Roman" panose="02020603050405020304" pitchFamily="18" charset="0"/>
                        </a:rPr>
                        <a:t>Lev</a:t>
                      </a:r>
                      <a:r>
                        <a:rPr kumimoji="0" lang="ja-JP" altLang="en-US" sz="11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cs typeface="Times New Roman" panose="02020603050405020304" pitchFamily="18" charset="0"/>
                        </a:rPr>
                        <a:t>’</a:t>
                      </a:r>
                      <a:r>
                        <a:rPr kumimoji="0" lang="en-US" altLang="ja-JP" sz="11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cs typeface="Times New Roman" panose="02020603050405020304" pitchFamily="18" charset="0"/>
                        </a:rPr>
                        <a:t>s and Lenegre</a:t>
                      </a:r>
                      <a:r>
                        <a:rPr kumimoji="0" lang="ja-JP" altLang="en-US" sz="11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cs typeface="Times New Roman" panose="02020603050405020304" pitchFamily="18" charset="0"/>
                        </a:rPr>
                        <a:t>’</a:t>
                      </a:r>
                      <a:r>
                        <a:rPr kumimoji="0" lang="en-US" altLang="ja-JP" sz="11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cs typeface="Times New Roman" panose="02020603050405020304" pitchFamily="18" charset="0"/>
                        </a:rPr>
                        <a:t>s diseases</a:t>
                      </a:r>
                      <a:endParaRPr kumimoji="0" lang="en-US"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cs typeface="Times New Roman" panose="02020603050405020304" pitchFamily="18" charset="0"/>
                      </a:endParaRPr>
                    </a:p>
                  </a:txBody>
                  <a:tcPr marL="43289" marR="4328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extLst>
                  <a:ext uri="{0D108BD9-81ED-4DB2-BD59-A6C34878D82A}">
                    <a16:rowId xmlns:a16="http://schemas.microsoft.com/office/drawing/2014/main" val="2044978828"/>
                  </a:ext>
                </a:extLst>
              </a:tr>
            </a:tbl>
          </a:graphicData>
        </a:graphic>
      </p:graphicFrame>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a:extLst>
              <a:ext uri="{FF2B5EF4-FFF2-40B4-BE49-F238E27FC236}">
                <a16:creationId xmlns:a16="http://schemas.microsoft.com/office/drawing/2014/main" id="{46425210-5384-438D-88AE-01ED8F4636FB}"/>
              </a:ext>
            </a:extLst>
          </p:cNvPr>
          <p:cNvSpPr>
            <a:spLocks noChangeArrowheads="1"/>
          </p:cNvSpPr>
          <p:nvPr/>
        </p:nvSpPr>
        <p:spPr bwMode="auto">
          <a:xfrm>
            <a:off x="0" y="381000"/>
            <a:ext cx="9144000" cy="880241"/>
          </a:xfrm>
          <a:prstGeom prst="rect">
            <a:avLst/>
          </a:prstGeom>
          <a:solidFill>
            <a:schemeClr val="accent2"/>
          </a:solidFill>
          <a:ln>
            <a:noFill/>
          </a:ln>
          <a:extLst/>
        </p:spPr>
        <p:txBody>
          <a:bodyPr>
            <a:spAutoFit/>
          </a:bodyPr>
          <a:lstStyle>
            <a:lvl1pPr eaLnBrk="0" hangingPunct="0">
              <a:spcBef>
                <a:spcPct val="20000"/>
              </a:spcBef>
              <a:buChar char="•"/>
              <a:defRPr sz="3200">
                <a:solidFill>
                  <a:schemeClr val="tx1"/>
                </a:solidFill>
                <a:latin typeface="Arial" pitchFamily="34" charset="0"/>
                <a:ea typeface="MS PGothic" pitchFamily="34" charset="-128"/>
                <a:cs typeface="Geneva" charset="0"/>
              </a:defRPr>
            </a:lvl1pPr>
            <a:lvl2pPr marL="742950" indent="-285750" eaLnBrk="0" hangingPunct="0">
              <a:spcBef>
                <a:spcPct val="20000"/>
              </a:spcBef>
              <a:buChar char="–"/>
              <a:defRPr sz="2800">
                <a:solidFill>
                  <a:schemeClr val="tx1"/>
                </a:solidFill>
                <a:latin typeface="Arial" pitchFamily="34" charset="0"/>
                <a:ea typeface="Geneva" charset="0"/>
                <a:cs typeface="Geneva" charset="0"/>
              </a:defRPr>
            </a:lvl2pPr>
            <a:lvl3pPr marL="1143000" indent="-228600" eaLnBrk="0" hangingPunct="0">
              <a:spcBef>
                <a:spcPct val="20000"/>
              </a:spcBef>
              <a:buChar char="•"/>
              <a:defRPr sz="2400">
                <a:solidFill>
                  <a:schemeClr val="tx1"/>
                </a:solidFill>
                <a:latin typeface="Arial" pitchFamily="34" charset="0"/>
                <a:ea typeface="Geneva" charset="0"/>
                <a:cs typeface="Geneva" charset="0"/>
              </a:defRPr>
            </a:lvl3pPr>
            <a:lvl4pPr marL="1600200" indent="-228600" eaLnBrk="0" hangingPunct="0">
              <a:spcBef>
                <a:spcPct val="20000"/>
              </a:spcBef>
              <a:buChar char="–"/>
              <a:defRPr sz="2000">
                <a:solidFill>
                  <a:schemeClr val="tx1"/>
                </a:solidFill>
                <a:latin typeface="Arial" pitchFamily="34" charset="0"/>
                <a:ea typeface="Geneva" charset="0"/>
                <a:cs typeface="Geneva" charset="0"/>
              </a:defRPr>
            </a:lvl4pPr>
            <a:lvl5pPr marL="2057400" indent="-228600" eaLnBrk="0" hangingPunct="0">
              <a:spcBef>
                <a:spcPct val="20000"/>
              </a:spcBef>
              <a:buChar char="»"/>
              <a:defRPr sz="2000">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9pPr>
          </a:lstStyle>
          <a:p>
            <a:pPr algn="ctr" eaLnBrk="1" hangingPunct="1">
              <a:lnSpc>
                <a:spcPct val="80000"/>
              </a:lnSpc>
              <a:spcBef>
                <a:spcPct val="0"/>
              </a:spcBef>
              <a:buFontTx/>
              <a:buNone/>
              <a:defRPr/>
            </a:pPr>
            <a:r>
              <a:rPr lang="en-US" dirty="0">
                <a:solidFill>
                  <a:schemeClr val="bg1"/>
                </a:solidFill>
              </a:rPr>
              <a:t>Acute Management of Reversible Causes of Atrioventricular Block </a:t>
            </a:r>
            <a:endParaRPr lang="en-US" altLang="en-US" sz="2400" b="1" dirty="0">
              <a:solidFill>
                <a:schemeClr val="bg1"/>
              </a:solidFill>
              <a:latin typeface="+mn-lt"/>
            </a:endParaRPr>
          </a:p>
        </p:txBody>
      </p:sp>
      <p:graphicFrame>
        <p:nvGraphicFramePr>
          <p:cNvPr id="3" name="Table 2">
            <a:extLst>
              <a:ext uri="{FF2B5EF4-FFF2-40B4-BE49-F238E27FC236}">
                <a16:creationId xmlns:a16="http://schemas.microsoft.com/office/drawing/2014/main" id="{58A37C10-FD1B-4F89-925E-41014C048667}"/>
              </a:ext>
            </a:extLst>
          </p:cNvPr>
          <p:cNvGraphicFramePr>
            <a:graphicFrameLocks noGrp="1"/>
          </p:cNvGraphicFramePr>
          <p:nvPr/>
        </p:nvGraphicFramePr>
        <p:xfrm>
          <a:off x="457200" y="1447800"/>
          <a:ext cx="8229600" cy="4056063"/>
        </p:xfrm>
        <a:graphic>
          <a:graphicData uri="http://schemas.openxmlformats.org/drawingml/2006/table">
            <a:tbl>
              <a:tblPr/>
              <a:tblGrid>
                <a:gridCol w="952500">
                  <a:extLst>
                    <a:ext uri="{9D8B030D-6E8A-4147-A177-3AD203B41FA5}">
                      <a16:colId xmlns:a16="http://schemas.microsoft.com/office/drawing/2014/main" val="451694937"/>
                    </a:ext>
                  </a:extLst>
                </a:gridCol>
                <a:gridCol w="887413">
                  <a:extLst>
                    <a:ext uri="{9D8B030D-6E8A-4147-A177-3AD203B41FA5}">
                      <a16:colId xmlns:a16="http://schemas.microsoft.com/office/drawing/2014/main" val="1472955139"/>
                    </a:ext>
                  </a:extLst>
                </a:gridCol>
                <a:gridCol w="6389687">
                  <a:extLst>
                    <a:ext uri="{9D8B030D-6E8A-4147-A177-3AD203B41FA5}">
                      <a16:colId xmlns:a16="http://schemas.microsoft.com/office/drawing/2014/main" val="645511679"/>
                    </a:ext>
                  </a:extLst>
                </a:gridCol>
              </a:tblGrid>
              <a:tr h="711200">
                <a:tc gridSpan="3">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Recommendations for Acute Management of Reversible Causes of Bradycardia Attributable to Atrioventricular Block</a:t>
                      </a:r>
                      <a:endParaRPr kumimoji="0" lang="en-US" altLang="en-US" sz="1800" b="0"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02343865"/>
                  </a:ext>
                </a:extLst>
              </a:tr>
              <a:tr h="601663">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COR</a:t>
                      </a:r>
                      <a:endParaRPr kumimoji="0" lang="en-US" altLang="en-US" sz="1800" b="0"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LOE</a:t>
                      </a:r>
                      <a:endParaRPr kumimoji="0" lang="en-US" altLang="en-US" sz="1800" b="0"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Recommendation</a:t>
                      </a:r>
                      <a:endParaRPr kumimoji="0" lang="en-US" altLang="en-US" sz="1800" b="0"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25977479"/>
                  </a:ext>
                </a:extLst>
              </a:tr>
              <a:tr h="1003300">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I</a:t>
                      </a:r>
                      <a:endParaRPr kumimoji="0" lang="en-US" altLang="en-US" sz="1800" b="0"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FC284"/>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B-NR</a:t>
                      </a:r>
                      <a:endParaRPr kumimoji="0" lang="en-US" altLang="en-US" sz="1800" b="0"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49DD4"/>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l" defTabSz="914400" rtl="0" eaLnBrk="1" fontAlgn="base" latinLnBrk="0" hangingPunct="1">
                        <a:lnSpc>
                          <a:spcPct val="100000"/>
                        </a:lnSpc>
                        <a:spcBef>
                          <a:spcPct val="0"/>
                        </a:spcBef>
                        <a:spcAft>
                          <a:spcPct val="0"/>
                        </a:spcAft>
                        <a:buClrTx/>
                        <a:buSzTx/>
                        <a:buFont typeface="+mj-lt" charset="0"/>
                        <a:buNone/>
                        <a:tabLst/>
                      </a:pPr>
                      <a:r>
                        <a:rPr kumimoji="0" lang="en-US" altLang="en-US" sz="1800" b="1"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Patients with transient or reversible causes of atrioventricular block, such as Lyme carditis or drug toxicity, should have medical therapy and supportive care, including temporary transvenous pacing if necessary, before determination of need for permanent pacing.</a:t>
                      </a:r>
                      <a:endParaRPr kumimoji="0" lang="en-US" altLang="en-US" sz="1800" b="0"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82269677"/>
                  </a:ext>
                </a:extLst>
              </a:tr>
              <a:tr h="1003300">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IIa</a:t>
                      </a:r>
                      <a:endParaRPr kumimoji="0" lang="en-US" altLang="en-US" sz="1800" b="0"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D54F"/>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B-NR</a:t>
                      </a:r>
                      <a:endParaRPr kumimoji="0" lang="en-US" altLang="en-US" sz="1800" b="0"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49DD4"/>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l" defTabSz="914400" rtl="0" eaLnBrk="1" fontAlgn="base" latinLnBrk="0" hangingPunct="1">
                        <a:lnSpc>
                          <a:spcPct val="100000"/>
                        </a:lnSpc>
                        <a:spcBef>
                          <a:spcPct val="0"/>
                        </a:spcBef>
                        <a:spcAft>
                          <a:spcPct val="0"/>
                        </a:spcAft>
                        <a:buClrTx/>
                        <a:buSzTx/>
                        <a:buFont typeface="+mj-lt" charset="0"/>
                        <a:buNone/>
                        <a:tabLst/>
                      </a:pPr>
                      <a:r>
                        <a:rPr kumimoji="0" lang="en-US" altLang="en-US" sz="1800" b="1" i="0" u="none" strike="noStrike" cap="none" normalizeH="0" baseline="0" dirty="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In selected patients with symptomatic second-degree or third-degree atrioventricular block who are on chronic stable doses of medically necessary antiarrhythmic or beta-blocker therapy, it is reasonable to proceed to permanent pacing without further observation for drug washout or reversibility. </a:t>
                      </a:r>
                      <a:endParaRPr kumimoji="0" lang="en-US" altLang="en-US" sz="18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68689820"/>
                  </a:ext>
                </a:extLst>
              </a:tr>
            </a:tbl>
          </a:graphicData>
        </a:graphic>
      </p:graphicFrame>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a:extLst>
              <a:ext uri="{FF2B5EF4-FFF2-40B4-BE49-F238E27FC236}">
                <a16:creationId xmlns:a16="http://schemas.microsoft.com/office/drawing/2014/main" id="{46425210-5384-438D-88AE-01ED8F4636FB}"/>
              </a:ext>
            </a:extLst>
          </p:cNvPr>
          <p:cNvSpPr>
            <a:spLocks noChangeArrowheads="1"/>
          </p:cNvSpPr>
          <p:nvPr/>
        </p:nvSpPr>
        <p:spPr bwMode="auto">
          <a:xfrm>
            <a:off x="0" y="381000"/>
            <a:ext cx="9144000" cy="880241"/>
          </a:xfrm>
          <a:prstGeom prst="rect">
            <a:avLst/>
          </a:prstGeom>
          <a:solidFill>
            <a:schemeClr val="accent2"/>
          </a:solidFill>
          <a:ln>
            <a:noFill/>
          </a:ln>
          <a:extLst/>
        </p:spPr>
        <p:txBody>
          <a:bodyPr>
            <a:spAutoFit/>
          </a:bodyPr>
          <a:lstStyle>
            <a:lvl1pPr eaLnBrk="0" hangingPunct="0">
              <a:spcBef>
                <a:spcPct val="20000"/>
              </a:spcBef>
              <a:buChar char="•"/>
              <a:defRPr sz="3200">
                <a:solidFill>
                  <a:schemeClr val="tx1"/>
                </a:solidFill>
                <a:latin typeface="Arial" pitchFamily="34" charset="0"/>
                <a:ea typeface="MS PGothic" pitchFamily="34" charset="-128"/>
                <a:cs typeface="Geneva" charset="0"/>
              </a:defRPr>
            </a:lvl1pPr>
            <a:lvl2pPr marL="742950" indent="-285750" eaLnBrk="0" hangingPunct="0">
              <a:spcBef>
                <a:spcPct val="20000"/>
              </a:spcBef>
              <a:buChar char="–"/>
              <a:defRPr sz="2800">
                <a:solidFill>
                  <a:schemeClr val="tx1"/>
                </a:solidFill>
                <a:latin typeface="Arial" pitchFamily="34" charset="0"/>
                <a:ea typeface="Geneva" charset="0"/>
                <a:cs typeface="Geneva" charset="0"/>
              </a:defRPr>
            </a:lvl2pPr>
            <a:lvl3pPr marL="1143000" indent="-228600" eaLnBrk="0" hangingPunct="0">
              <a:spcBef>
                <a:spcPct val="20000"/>
              </a:spcBef>
              <a:buChar char="•"/>
              <a:defRPr sz="2400">
                <a:solidFill>
                  <a:schemeClr val="tx1"/>
                </a:solidFill>
                <a:latin typeface="Arial" pitchFamily="34" charset="0"/>
                <a:ea typeface="Geneva" charset="0"/>
                <a:cs typeface="Geneva" charset="0"/>
              </a:defRPr>
            </a:lvl3pPr>
            <a:lvl4pPr marL="1600200" indent="-228600" eaLnBrk="0" hangingPunct="0">
              <a:spcBef>
                <a:spcPct val="20000"/>
              </a:spcBef>
              <a:buChar char="–"/>
              <a:defRPr sz="2000">
                <a:solidFill>
                  <a:schemeClr val="tx1"/>
                </a:solidFill>
                <a:latin typeface="Arial" pitchFamily="34" charset="0"/>
                <a:ea typeface="Geneva" charset="0"/>
                <a:cs typeface="Geneva" charset="0"/>
              </a:defRPr>
            </a:lvl4pPr>
            <a:lvl5pPr marL="2057400" indent="-228600" eaLnBrk="0" hangingPunct="0">
              <a:spcBef>
                <a:spcPct val="20000"/>
              </a:spcBef>
              <a:buChar char="»"/>
              <a:defRPr sz="2000">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9pPr>
          </a:lstStyle>
          <a:p>
            <a:pPr algn="ctr" eaLnBrk="1" hangingPunct="1">
              <a:lnSpc>
                <a:spcPct val="80000"/>
              </a:lnSpc>
              <a:spcBef>
                <a:spcPct val="0"/>
              </a:spcBef>
              <a:buFontTx/>
              <a:buNone/>
              <a:defRPr/>
            </a:pPr>
            <a:r>
              <a:rPr lang="en-US" dirty="0">
                <a:solidFill>
                  <a:schemeClr val="bg1"/>
                </a:solidFill>
              </a:rPr>
              <a:t>Acute Management of Reversible Causes of Atrioventricular Block </a:t>
            </a:r>
            <a:endParaRPr lang="en-US" altLang="en-US" sz="2400" b="1" dirty="0">
              <a:solidFill>
                <a:schemeClr val="bg1"/>
              </a:solidFill>
              <a:latin typeface="+mn-lt"/>
            </a:endParaRPr>
          </a:p>
        </p:txBody>
      </p:sp>
      <p:graphicFrame>
        <p:nvGraphicFramePr>
          <p:cNvPr id="3" name="Table 2">
            <a:extLst>
              <a:ext uri="{FF2B5EF4-FFF2-40B4-BE49-F238E27FC236}">
                <a16:creationId xmlns:a16="http://schemas.microsoft.com/office/drawing/2014/main" id="{58A37C10-FD1B-4F89-925E-41014C048667}"/>
              </a:ext>
            </a:extLst>
          </p:cNvPr>
          <p:cNvGraphicFramePr>
            <a:graphicFrameLocks noGrp="1"/>
          </p:cNvGraphicFramePr>
          <p:nvPr/>
        </p:nvGraphicFramePr>
        <p:xfrm>
          <a:off x="457200" y="1447800"/>
          <a:ext cx="8229600" cy="3781632"/>
        </p:xfrm>
        <a:graphic>
          <a:graphicData uri="http://schemas.openxmlformats.org/drawingml/2006/table">
            <a:tbl>
              <a:tblPr/>
              <a:tblGrid>
                <a:gridCol w="952500">
                  <a:extLst>
                    <a:ext uri="{9D8B030D-6E8A-4147-A177-3AD203B41FA5}">
                      <a16:colId xmlns:a16="http://schemas.microsoft.com/office/drawing/2014/main" val="451694937"/>
                    </a:ext>
                  </a:extLst>
                </a:gridCol>
                <a:gridCol w="887413">
                  <a:extLst>
                    <a:ext uri="{9D8B030D-6E8A-4147-A177-3AD203B41FA5}">
                      <a16:colId xmlns:a16="http://schemas.microsoft.com/office/drawing/2014/main" val="1472955139"/>
                    </a:ext>
                  </a:extLst>
                </a:gridCol>
                <a:gridCol w="6389687">
                  <a:extLst>
                    <a:ext uri="{9D8B030D-6E8A-4147-A177-3AD203B41FA5}">
                      <a16:colId xmlns:a16="http://schemas.microsoft.com/office/drawing/2014/main" val="645511679"/>
                    </a:ext>
                  </a:extLst>
                </a:gridCol>
              </a:tblGrid>
              <a:tr h="711140">
                <a:tc gridSpan="3">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Recommendations for Acute Management of Reversible Causes of Bradycardia Attributable to Atrioventricular Block</a:t>
                      </a:r>
                      <a:endParaRPr kumimoji="0" lang="en-US" altLang="en-US" sz="1800" b="0"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02343865"/>
                  </a:ext>
                </a:extLst>
              </a:tr>
              <a:tr h="601612">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COR</a:t>
                      </a:r>
                      <a:endParaRPr kumimoji="0" lang="en-US" altLang="en-US" sz="1800" b="0"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LOE</a:t>
                      </a:r>
                      <a:endParaRPr kumimoji="0" lang="en-US" altLang="en-US" sz="1800" b="0"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Recommendation</a:t>
                      </a:r>
                      <a:endParaRPr kumimoji="0" lang="en-US" altLang="en-US" sz="1800" b="0"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25977479"/>
                  </a:ext>
                </a:extLst>
              </a:tr>
              <a:tr h="1371485">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IIa</a:t>
                      </a:r>
                      <a:endParaRPr kumimoji="0" lang="en-US" altLang="en-US" sz="18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D54F"/>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B-NR</a:t>
                      </a:r>
                      <a:endParaRPr kumimoji="0" lang="en-US" altLang="en-US" sz="1800" b="0"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49DD4"/>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l" defTabSz="914400" rtl="0" eaLnBrk="1" fontAlgn="base" latinLnBrk="0" hangingPunct="1">
                        <a:lnSpc>
                          <a:spcPct val="100000"/>
                        </a:lnSpc>
                        <a:spcBef>
                          <a:spcPct val="0"/>
                        </a:spcBef>
                        <a:spcAft>
                          <a:spcPct val="0"/>
                        </a:spcAft>
                        <a:buClrTx/>
                        <a:buSzTx/>
                        <a:buFont typeface="+mj-lt" charset="0"/>
                        <a:buNone/>
                        <a:tabLst/>
                      </a:pPr>
                      <a:r>
                        <a:rPr kumimoji="0" lang="en-US" altLang="en-US" sz="1800" b="1" i="0" u="none" strike="noStrike" cap="none" normalizeH="0" baseline="0" dirty="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In patients with second-degree or third-degree atrioventricular block associated with cardiac sarcoidosis, permanent pacing,</a:t>
                      </a:r>
                      <a:r>
                        <a:rPr kumimoji="0" lang="en-US" altLang="en-US" sz="18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 </a:t>
                      </a:r>
                      <a:r>
                        <a:rPr kumimoji="0" lang="en-US" altLang="en-US" sz="1800" b="1" i="0" u="none" strike="noStrike" cap="none" normalizeH="0" baseline="0" dirty="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with additional defibrillator capability if needed and meaningful survival of greater than 1 year is expected, without further observation for reversibility is reasonable. </a:t>
                      </a:r>
                      <a:endParaRPr kumimoji="0" lang="en-US" altLang="en-US" sz="18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21614856"/>
                  </a:ext>
                </a:extLst>
              </a:tr>
              <a:tr h="1097188">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IIb</a:t>
                      </a:r>
                      <a:endParaRPr kumimoji="0" lang="en-US" altLang="en-US" sz="1800" b="0"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A74B"/>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C-LD</a:t>
                      </a:r>
                      <a:endParaRPr kumimoji="0" lang="en-US" altLang="en-US" sz="1800" b="0"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1C1E7"/>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l" defTabSz="914400" rtl="0" eaLnBrk="1" fontAlgn="base" latinLnBrk="0" hangingPunct="1">
                        <a:lnSpc>
                          <a:spcPct val="100000"/>
                        </a:lnSpc>
                        <a:spcBef>
                          <a:spcPct val="0"/>
                        </a:spcBef>
                        <a:spcAft>
                          <a:spcPct val="0"/>
                        </a:spcAft>
                        <a:buClrTx/>
                        <a:buSzTx/>
                        <a:buFont typeface="+mj-lt" charset="0"/>
                        <a:buNone/>
                        <a:tabLst/>
                      </a:pPr>
                      <a:r>
                        <a:rPr kumimoji="0" lang="en-US" altLang="en-US" sz="1800" b="1" i="0" u="none" strike="noStrike" cap="none" normalizeH="0" baseline="0" dirty="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In patients with symptomatic second-degree or third-degree atrioventricular block associated with thyroid function abnormalities but without clinical myxedema, permanent pacing without further observation for reversibility may be considered.</a:t>
                      </a:r>
                      <a:endParaRPr kumimoji="0" lang="en-US" altLang="en-US" sz="18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37517326"/>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noChangeArrowheads="1"/>
          </p:cNvSpPr>
          <p:nvPr>
            <p:ph type="title"/>
          </p:nvPr>
        </p:nvSpPr>
        <p:spPr/>
        <p:txBody>
          <a:bodyPr/>
          <a:lstStyle/>
          <a:p>
            <a:r>
              <a:rPr lang="en-US" altLang="en-US">
                <a:cs typeface="Geneva" pitchFamily="-65" charset="0"/>
              </a:rPr>
              <a:t>Top 10 Take Home Messages</a:t>
            </a:r>
          </a:p>
        </p:txBody>
      </p:sp>
      <p:sp>
        <p:nvSpPr>
          <p:cNvPr id="21507" name="Content Placeholder 2"/>
          <p:cNvSpPr>
            <a:spLocks noGrp="1" noChangeArrowheads="1"/>
          </p:cNvSpPr>
          <p:nvPr>
            <p:ph idx="1"/>
          </p:nvPr>
        </p:nvSpPr>
        <p:spPr/>
        <p:txBody>
          <a:bodyPr/>
          <a:lstStyle/>
          <a:p>
            <a:pPr marL="457200" indent="-457200">
              <a:buFontTx/>
              <a:buAutoNum type="arabicPeriod"/>
            </a:pPr>
            <a:r>
              <a:rPr lang="en-US" altLang="en-US" sz="2000" b="1">
                <a:cs typeface="Geneva" pitchFamily="-65" charset="0"/>
              </a:rPr>
              <a:t>Sinus node dysfunction is most often related to age-dependent progressive fibrosis of the sinus nodal tissue and surrounding atrial myocardium leading to abnormalities of sinus node and atrial impulse formation and propagation and will therefore result in various bradycardic or pause-related syndromes.</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a:extLst>
              <a:ext uri="{FF2B5EF4-FFF2-40B4-BE49-F238E27FC236}">
                <a16:creationId xmlns:a16="http://schemas.microsoft.com/office/drawing/2014/main" id="{4D87DC5D-20BD-433B-9E94-F20557FA20A8}"/>
              </a:ext>
            </a:extLst>
          </p:cNvPr>
          <p:cNvSpPr>
            <a:spLocks noChangeArrowheads="1"/>
          </p:cNvSpPr>
          <p:nvPr/>
        </p:nvSpPr>
        <p:spPr bwMode="auto">
          <a:xfrm>
            <a:off x="0" y="381000"/>
            <a:ext cx="9144000" cy="485775"/>
          </a:xfrm>
          <a:prstGeom prst="rect">
            <a:avLst/>
          </a:prstGeom>
          <a:solidFill>
            <a:schemeClr val="accent2"/>
          </a:solidFill>
          <a:ln>
            <a:noFill/>
          </a:ln>
          <a:extLst/>
        </p:spPr>
        <p:txBody>
          <a:bodyPr>
            <a:spAutoFit/>
          </a:bodyPr>
          <a:lstStyle>
            <a:lvl1pPr eaLnBrk="0" hangingPunct="0">
              <a:spcBef>
                <a:spcPct val="20000"/>
              </a:spcBef>
              <a:buChar char="•"/>
              <a:defRPr sz="3200">
                <a:solidFill>
                  <a:schemeClr val="tx1"/>
                </a:solidFill>
                <a:latin typeface="Arial" pitchFamily="34" charset="0"/>
                <a:ea typeface="MS PGothic" pitchFamily="34" charset="-128"/>
                <a:cs typeface="Geneva" charset="0"/>
              </a:defRPr>
            </a:lvl1pPr>
            <a:lvl2pPr marL="742950" indent="-285750" eaLnBrk="0" hangingPunct="0">
              <a:spcBef>
                <a:spcPct val="20000"/>
              </a:spcBef>
              <a:buChar char="–"/>
              <a:defRPr sz="2800">
                <a:solidFill>
                  <a:schemeClr val="tx1"/>
                </a:solidFill>
                <a:latin typeface="Arial" pitchFamily="34" charset="0"/>
                <a:ea typeface="Geneva" charset="0"/>
                <a:cs typeface="Geneva" charset="0"/>
              </a:defRPr>
            </a:lvl2pPr>
            <a:lvl3pPr marL="1143000" indent="-228600" eaLnBrk="0" hangingPunct="0">
              <a:spcBef>
                <a:spcPct val="20000"/>
              </a:spcBef>
              <a:buChar char="•"/>
              <a:defRPr sz="2400">
                <a:solidFill>
                  <a:schemeClr val="tx1"/>
                </a:solidFill>
                <a:latin typeface="Arial" pitchFamily="34" charset="0"/>
                <a:ea typeface="Geneva" charset="0"/>
                <a:cs typeface="Geneva" charset="0"/>
              </a:defRPr>
            </a:lvl3pPr>
            <a:lvl4pPr marL="1600200" indent="-228600" eaLnBrk="0" hangingPunct="0">
              <a:spcBef>
                <a:spcPct val="20000"/>
              </a:spcBef>
              <a:buChar char="–"/>
              <a:defRPr sz="2000">
                <a:solidFill>
                  <a:schemeClr val="tx1"/>
                </a:solidFill>
                <a:latin typeface="Arial" pitchFamily="34" charset="0"/>
                <a:ea typeface="Geneva" charset="0"/>
                <a:cs typeface="Geneva" charset="0"/>
              </a:defRPr>
            </a:lvl4pPr>
            <a:lvl5pPr marL="2057400" indent="-228600" eaLnBrk="0" hangingPunct="0">
              <a:spcBef>
                <a:spcPct val="20000"/>
              </a:spcBef>
              <a:buChar char="»"/>
              <a:defRPr sz="2000">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9pPr>
          </a:lstStyle>
          <a:p>
            <a:pPr algn="ctr" eaLnBrk="1" hangingPunct="1">
              <a:lnSpc>
                <a:spcPct val="80000"/>
              </a:lnSpc>
              <a:spcBef>
                <a:spcPct val="0"/>
              </a:spcBef>
              <a:buFontTx/>
              <a:buNone/>
              <a:defRPr/>
            </a:pPr>
            <a:r>
              <a:rPr lang="en-US" dirty="0">
                <a:solidFill>
                  <a:schemeClr val="bg1"/>
                </a:solidFill>
              </a:rPr>
              <a:t>Acute Medical Therapy of Atrioventricular Block </a:t>
            </a:r>
            <a:endParaRPr lang="en-US" altLang="en-US" sz="2400" b="1" dirty="0">
              <a:solidFill>
                <a:schemeClr val="bg1"/>
              </a:solidFill>
              <a:latin typeface="+mn-lt"/>
            </a:endParaRPr>
          </a:p>
        </p:txBody>
      </p:sp>
      <p:graphicFrame>
        <p:nvGraphicFramePr>
          <p:cNvPr id="3" name="Table 2">
            <a:extLst>
              <a:ext uri="{FF2B5EF4-FFF2-40B4-BE49-F238E27FC236}">
                <a16:creationId xmlns:a16="http://schemas.microsoft.com/office/drawing/2014/main" id="{27AFDC24-4777-4F66-BF70-F7AEED26DA5B}"/>
              </a:ext>
            </a:extLst>
          </p:cNvPr>
          <p:cNvGraphicFramePr>
            <a:graphicFrameLocks noGrp="1"/>
          </p:cNvGraphicFramePr>
          <p:nvPr/>
        </p:nvGraphicFramePr>
        <p:xfrm>
          <a:off x="457200" y="1143000"/>
          <a:ext cx="8229600" cy="4922838"/>
        </p:xfrm>
        <a:graphic>
          <a:graphicData uri="http://schemas.openxmlformats.org/drawingml/2006/table">
            <a:tbl>
              <a:tblPr/>
              <a:tblGrid>
                <a:gridCol w="952500">
                  <a:extLst>
                    <a:ext uri="{9D8B030D-6E8A-4147-A177-3AD203B41FA5}">
                      <a16:colId xmlns:a16="http://schemas.microsoft.com/office/drawing/2014/main" val="3928913004"/>
                    </a:ext>
                  </a:extLst>
                </a:gridCol>
                <a:gridCol w="887413">
                  <a:extLst>
                    <a:ext uri="{9D8B030D-6E8A-4147-A177-3AD203B41FA5}">
                      <a16:colId xmlns:a16="http://schemas.microsoft.com/office/drawing/2014/main" val="3518969537"/>
                    </a:ext>
                  </a:extLst>
                </a:gridCol>
                <a:gridCol w="6389687">
                  <a:extLst>
                    <a:ext uri="{9D8B030D-6E8A-4147-A177-3AD203B41FA5}">
                      <a16:colId xmlns:a16="http://schemas.microsoft.com/office/drawing/2014/main" val="386243673"/>
                    </a:ext>
                  </a:extLst>
                </a:gridCol>
              </a:tblGrid>
              <a:tr h="472380">
                <a:tc gridSpan="3">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1"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Recommendations for Acute Medical Therapy for Bradycardia Attributable to Atrioventricular Block</a:t>
                      </a:r>
                      <a:endParaRPr kumimoji="0" lang="en-US" altLang="en-US" sz="1500" b="0"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244718788"/>
                  </a:ext>
                </a:extLst>
              </a:tr>
              <a:tr h="592446">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500" b="1"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COR</a:t>
                      </a:r>
                      <a:endParaRPr kumimoji="0" lang="en-US" altLang="en-US" sz="1500" b="0"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500" b="1"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LOE</a:t>
                      </a:r>
                      <a:endParaRPr kumimoji="0" lang="en-US" altLang="en-US" sz="1500" b="0"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500" b="1"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Recommendation</a:t>
                      </a:r>
                      <a:endParaRPr kumimoji="0" lang="en-US" altLang="en-US" sz="1500" b="0"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99746197"/>
                  </a:ext>
                </a:extLst>
              </a:tr>
              <a:tr h="1259922">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en-US" sz="1500" b="1"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IIa</a:t>
                      </a:r>
                      <a:endParaRPr kumimoji="0" lang="en-US" altLang="en-US" sz="1500" b="0"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D54F"/>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en-US" sz="1500" b="1"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C-LD</a:t>
                      </a:r>
                      <a:endParaRPr kumimoji="0" lang="en-US" altLang="en-US" sz="1500" b="0"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1C1E7"/>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l" defTabSz="914400" rtl="0" eaLnBrk="1" fontAlgn="base" latinLnBrk="0" hangingPunct="1">
                        <a:lnSpc>
                          <a:spcPct val="100000"/>
                        </a:lnSpc>
                        <a:spcBef>
                          <a:spcPct val="0"/>
                        </a:spcBef>
                        <a:spcAft>
                          <a:spcPct val="0"/>
                        </a:spcAft>
                        <a:buClrTx/>
                        <a:buSzTx/>
                        <a:buFont typeface="+mj-lt" charset="0"/>
                        <a:buNone/>
                        <a:tabLst/>
                      </a:pPr>
                      <a:r>
                        <a:rPr kumimoji="0" lang="en-US" altLang="en-US" sz="1500" b="1" i="0" u="none" strike="noStrike" cap="none" normalizeH="0" baseline="0" dirty="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For patients with second-degree or third-degree atrioventricular block believed to be at the atrioventricular nodal level associated with symptoms or hemodynamic compromise, atropine is reasonable to improve atrioventricular conduction, increase ventricular rate, and improve symptoms.</a:t>
                      </a:r>
                      <a:endParaRPr kumimoji="0" lang="en-US" altLang="en-US" sz="15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71565719"/>
                  </a:ext>
                </a:extLst>
              </a:tr>
              <a:tr h="1417140">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en-US" sz="1500" b="1"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IIb</a:t>
                      </a:r>
                      <a:endParaRPr kumimoji="0" lang="en-US" altLang="en-US" sz="1500" b="0"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A74B"/>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en-US" sz="1500" b="1"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B-NR</a:t>
                      </a:r>
                      <a:endParaRPr kumimoji="0" lang="en-US" altLang="en-US" sz="1500" b="0"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49DD4"/>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l" defTabSz="914400" rtl="0" eaLnBrk="1" fontAlgn="base" latinLnBrk="0" hangingPunct="1">
                        <a:lnSpc>
                          <a:spcPct val="100000"/>
                        </a:lnSpc>
                        <a:spcBef>
                          <a:spcPct val="0"/>
                        </a:spcBef>
                        <a:spcAft>
                          <a:spcPct val="0"/>
                        </a:spcAft>
                        <a:buClrTx/>
                        <a:buSzTx/>
                        <a:buFont typeface="+mj-lt" charset="0"/>
                        <a:buNone/>
                        <a:tabLst/>
                      </a:pPr>
                      <a:r>
                        <a:rPr kumimoji="0" lang="en-US" altLang="en-US" sz="1500" b="1" i="0" u="none" strike="noStrike" cap="none" normalizeH="0" baseline="0" dirty="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For patients with second-degree or third-degree atrioventricular block associated with symptoms or hemodynamic compromise and who have low likelihood for coronary ischemia, beta-adrenergic agonists, such as isoproterenol, dopamine, dobutamine, or epinephrine, may be considered to improve atrioventricular conduction, increase ventricular rate, and improve symptoms. </a:t>
                      </a:r>
                      <a:endParaRPr kumimoji="0" lang="en-US" altLang="en-US" sz="15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14045708"/>
                  </a:ext>
                </a:extLst>
              </a:tr>
              <a:tr h="1180950">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en-US" sz="1500" b="1"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IIb</a:t>
                      </a:r>
                      <a:endParaRPr kumimoji="0" lang="en-US" altLang="en-US" sz="1500" b="0"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A74B"/>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en-US" sz="1500" b="1"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C-LD</a:t>
                      </a:r>
                      <a:endParaRPr kumimoji="0" lang="en-US" altLang="en-US" sz="1500" b="0"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1C1E7"/>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l" defTabSz="914400" rtl="0" eaLnBrk="1" fontAlgn="base" latinLnBrk="0" hangingPunct="1">
                        <a:lnSpc>
                          <a:spcPct val="100000"/>
                        </a:lnSpc>
                        <a:spcBef>
                          <a:spcPct val="0"/>
                        </a:spcBef>
                        <a:spcAft>
                          <a:spcPct val="0"/>
                        </a:spcAft>
                        <a:buClrTx/>
                        <a:buSzTx/>
                        <a:buFont typeface="+mj-lt" charset="0"/>
                        <a:buNone/>
                        <a:tabLst/>
                      </a:pPr>
                      <a:r>
                        <a:rPr kumimoji="0" lang="en-US" altLang="en-US" sz="1500" b="1" i="0" u="none" strike="noStrike" cap="none" normalizeH="0" baseline="0" dirty="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For patients with second-degree or third-degree atrioventricular block associated with symptoms or hemodynamic compromise in the setting of acute inferior MI, intravenous aminophylline may be considered to improve atrioventricular conduction, increase ventricular rate, and improve symptoms. </a:t>
                      </a:r>
                      <a:endParaRPr kumimoji="0" lang="en-US" altLang="en-US" sz="15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090977430"/>
                  </a:ext>
                </a:extLst>
              </a:tr>
            </a:tbl>
          </a:graphicData>
        </a:graphic>
      </p:graphicFrame>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a:extLst>
              <a:ext uri="{FF2B5EF4-FFF2-40B4-BE49-F238E27FC236}">
                <a16:creationId xmlns:a16="http://schemas.microsoft.com/office/drawing/2014/main" id="{A373A9B0-CE3E-4723-88A6-CA0844BE610A}"/>
              </a:ext>
            </a:extLst>
          </p:cNvPr>
          <p:cNvSpPr>
            <a:spLocks noChangeArrowheads="1"/>
          </p:cNvSpPr>
          <p:nvPr/>
        </p:nvSpPr>
        <p:spPr bwMode="auto">
          <a:xfrm>
            <a:off x="0" y="381000"/>
            <a:ext cx="9144000" cy="485775"/>
          </a:xfrm>
          <a:prstGeom prst="rect">
            <a:avLst/>
          </a:prstGeom>
          <a:solidFill>
            <a:schemeClr val="accent2"/>
          </a:solidFill>
          <a:ln>
            <a:noFill/>
          </a:ln>
          <a:extLst/>
        </p:spPr>
        <p:txBody>
          <a:bodyPr>
            <a:spAutoFit/>
          </a:bodyPr>
          <a:lstStyle>
            <a:lvl1pPr eaLnBrk="0" hangingPunct="0">
              <a:spcBef>
                <a:spcPct val="20000"/>
              </a:spcBef>
              <a:buChar char="•"/>
              <a:defRPr sz="3200">
                <a:solidFill>
                  <a:schemeClr val="tx1"/>
                </a:solidFill>
                <a:latin typeface="Arial" pitchFamily="34" charset="0"/>
                <a:ea typeface="MS PGothic" pitchFamily="34" charset="-128"/>
                <a:cs typeface="Geneva" charset="0"/>
              </a:defRPr>
            </a:lvl1pPr>
            <a:lvl2pPr marL="742950" indent="-285750" eaLnBrk="0" hangingPunct="0">
              <a:spcBef>
                <a:spcPct val="20000"/>
              </a:spcBef>
              <a:buChar char="–"/>
              <a:defRPr sz="2800">
                <a:solidFill>
                  <a:schemeClr val="tx1"/>
                </a:solidFill>
                <a:latin typeface="Arial" pitchFamily="34" charset="0"/>
                <a:ea typeface="Geneva" charset="0"/>
                <a:cs typeface="Geneva" charset="0"/>
              </a:defRPr>
            </a:lvl2pPr>
            <a:lvl3pPr marL="1143000" indent="-228600" eaLnBrk="0" hangingPunct="0">
              <a:spcBef>
                <a:spcPct val="20000"/>
              </a:spcBef>
              <a:buChar char="•"/>
              <a:defRPr sz="2400">
                <a:solidFill>
                  <a:schemeClr val="tx1"/>
                </a:solidFill>
                <a:latin typeface="Arial" pitchFamily="34" charset="0"/>
                <a:ea typeface="Geneva" charset="0"/>
                <a:cs typeface="Geneva" charset="0"/>
              </a:defRPr>
            </a:lvl3pPr>
            <a:lvl4pPr marL="1600200" indent="-228600" eaLnBrk="0" hangingPunct="0">
              <a:spcBef>
                <a:spcPct val="20000"/>
              </a:spcBef>
              <a:buChar char="–"/>
              <a:defRPr sz="2000">
                <a:solidFill>
                  <a:schemeClr val="tx1"/>
                </a:solidFill>
                <a:latin typeface="Arial" pitchFamily="34" charset="0"/>
                <a:ea typeface="Geneva" charset="0"/>
                <a:cs typeface="Geneva" charset="0"/>
              </a:defRPr>
            </a:lvl4pPr>
            <a:lvl5pPr marL="2057400" indent="-228600" eaLnBrk="0" hangingPunct="0">
              <a:spcBef>
                <a:spcPct val="20000"/>
              </a:spcBef>
              <a:buChar char="»"/>
              <a:defRPr sz="2000">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9pPr>
          </a:lstStyle>
          <a:p>
            <a:pPr algn="ctr" eaLnBrk="1" hangingPunct="1">
              <a:lnSpc>
                <a:spcPct val="80000"/>
              </a:lnSpc>
              <a:spcBef>
                <a:spcPct val="0"/>
              </a:spcBef>
              <a:buFontTx/>
              <a:buNone/>
              <a:defRPr/>
            </a:pPr>
            <a:r>
              <a:rPr lang="en-US" dirty="0">
                <a:solidFill>
                  <a:schemeClr val="bg1"/>
                </a:solidFill>
              </a:rPr>
              <a:t>Temporary Pacing for Atrioventricular Block</a:t>
            </a:r>
            <a:endParaRPr lang="en-US" altLang="en-US" sz="2400" b="1" dirty="0">
              <a:solidFill>
                <a:schemeClr val="bg1"/>
              </a:solidFill>
              <a:latin typeface="+mn-lt"/>
            </a:endParaRPr>
          </a:p>
        </p:txBody>
      </p:sp>
      <p:graphicFrame>
        <p:nvGraphicFramePr>
          <p:cNvPr id="3" name="Table 2">
            <a:extLst>
              <a:ext uri="{FF2B5EF4-FFF2-40B4-BE49-F238E27FC236}">
                <a16:creationId xmlns:a16="http://schemas.microsoft.com/office/drawing/2014/main" id="{A339A667-2679-405F-9249-61D9780C33F9}"/>
              </a:ext>
            </a:extLst>
          </p:cNvPr>
          <p:cNvGraphicFramePr>
            <a:graphicFrameLocks noGrp="1"/>
          </p:cNvGraphicFramePr>
          <p:nvPr/>
        </p:nvGraphicFramePr>
        <p:xfrm>
          <a:off x="457200" y="1052513"/>
          <a:ext cx="8229600" cy="4454525"/>
        </p:xfrm>
        <a:graphic>
          <a:graphicData uri="http://schemas.openxmlformats.org/drawingml/2006/table">
            <a:tbl>
              <a:tblPr/>
              <a:tblGrid>
                <a:gridCol w="952500">
                  <a:extLst>
                    <a:ext uri="{9D8B030D-6E8A-4147-A177-3AD203B41FA5}">
                      <a16:colId xmlns:a16="http://schemas.microsoft.com/office/drawing/2014/main" val="431976196"/>
                    </a:ext>
                  </a:extLst>
                </a:gridCol>
                <a:gridCol w="887413">
                  <a:extLst>
                    <a:ext uri="{9D8B030D-6E8A-4147-A177-3AD203B41FA5}">
                      <a16:colId xmlns:a16="http://schemas.microsoft.com/office/drawing/2014/main" val="1712963485"/>
                    </a:ext>
                  </a:extLst>
                </a:gridCol>
                <a:gridCol w="6389687">
                  <a:extLst>
                    <a:ext uri="{9D8B030D-6E8A-4147-A177-3AD203B41FA5}">
                      <a16:colId xmlns:a16="http://schemas.microsoft.com/office/drawing/2014/main" val="2153045793"/>
                    </a:ext>
                  </a:extLst>
                </a:gridCol>
              </a:tblGrid>
              <a:tr h="395289">
                <a:tc gridSpan="3">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Recommendations for Temporary Pacing for Bradycardia Attributable to Atrioventricular Block</a:t>
                      </a:r>
                      <a:endParaRPr kumimoji="0" lang="en-US" altLang="en-US" sz="1600" b="0"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447200350"/>
                  </a:ext>
                </a:extLst>
              </a:tr>
              <a:tr h="601663">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COR</a:t>
                      </a:r>
                      <a:endParaRPr kumimoji="0" lang="en-US" altLang="en-US" sz="1600" b="0"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LOE</a:t>
                      </a:r>
                      <a:endParaRPr kumimoji="0" lang="en-US" altLang="en-US" sz="1600" b="0"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Recommendation</a:t>
                      </a:r>
                      <a:endParaRPr kumimoji="0" lang="en-US" altLang="en-US" sz="1600" b="0"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3353170"/>
                  </a:ext>
                </a:extLst>
              </a:tr>
              <a:tr h="1150936">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en-US" sz="1600" b="1"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IIa</a:t>
                      </a:r>
                      <a:endParaRPr kumimoji="0" lang="en-US" altLang="en-US" sz="1600" b="0"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D54F"/>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en-US" sz="1600" b="1"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B-NR</a:t>
                      </a:r>
                      <a:endParaRPr kumimoji="0" lang="en-US" altLang="en-US" sz="1600" b="0"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49DD4"/>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l" defTabSz="914400" rtl="0" eaLnBrk="1" fontAlgn="base" latinLnBrk="0" hangingPunct="1">
                        <a:lnSpc>
                          <a:spcPct val="100000"/>
                        </a:lnSpc>
                        <a:spcBef>
                          <a:spcPct val="0"/>
                        </a:spcBef>
                        <a:spcAft>
                          <a:spcPct val="0"/>
                        </a:spcAft>
                        <a:buClrTx/>
                        <a:buSzTx/>
                        <a:buFont typeface="+mj-lt" charset="0"/>
                        <a:buNone/>
                        <a:tabLst/>
                      </a:pPr>
                      <a:r>
                        <a:rPr kumimoji="0" lang="en-US" altLang="en-US" sz="1600" b="1"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For patients with second-degree or third-degree atrioventricular block associated with symptoms or hemodynamic compromise that is refractory to medical therapy, temporary transvenous pacing is reasonable to increase heart rate and improve symptoms. </a:t>
                      </a:r>
                      <a:endParaRPr kumimoji="0" lang="en-US" altLang="en-US" sz="1600" b="0"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82017272"/>
                  </a:ext>
                </a:extLst>
              </a:tr>
              <a:tr h="838200">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en-US" sz="1600" b="1"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IIa</a:t>
                      </a:r>
                      <a:endParaRPr kumimoji="0" lang="en-US" altLang="en-US" sz="1600" b="0"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D54F"/>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en-US" sz="1600" b="1"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B-NR</a:t>
                      </a:r>
                      <a:endParaRPr kumimoji="0" lang="en-US" altLang="en-US" sz="1600" b="0"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49DD4"/>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l" defTabSz="914400" rtl="0" eaLnBrk="1" fontAlgn="base" latinLnBrk="0" hangingPunct="1">
                        <a:lnSpc>
                          <a:spcPct val="100000"/>
                        </a:lnSpc>
                        <a:spcBef>
                          <a:spcPct val="0"/>
                        </a:spcBef>
                        <a:spcAft>
                          <a:spcPct val="0"/>
                        </a:spcAft>
                        <a:buClrTx/>
                        <a:buSzTx/>
                        <a:buFont typeface="+mj-lt" charset="0"/>
                        <a:buNone/>
                        <a:tabLst/>
                      </a:pPr>
                      <a:r>
                        <a:rPr kumimoji="0" lang="en-US" altLang="en-US" sz="1600" b="1"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For patients who require prolonged temporary transvenous pacing, it is reasonable to choose an externalized permanent active fixation lead over a standard passive fixation temporary pacing lead</a:t>
                      </a:r>
                      <a:r>
                        <a:rPr kumimoji="0" lang="en-US" altLang="en-US" sz="1600" b="0"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a:t>
                      </a:r>
                      <a:r>
                        <a:rPr kumimoji="0" lang="en-US" altLang="en-US" sz="1600" b="1"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 </a:t>
                      </a:r>
                      <a:endParaRPr kumimoji="0" lang="en-US" altLang="en-US" sz="1600" b="0"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1575866"/>
                  </a:ext>
                </a:extLst>
              </a:tr>
              <a:tr h="1468437">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en-US" sz="1600" b="1"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IIb</a:t>
                      </a:r>
                      <a:endParaRPr kumimoji="0" lang="en-US" altLang="en-US" sz="1600" b="0"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A74B"/>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en-US" sz="1600" b="1"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B-R</a:t>
                      </a:r>
                      <a:endParaRPr kumimoji="0" lang="en-US" altLang="en-US" sz="1600" b="0"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49DD4"/>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l" defTabSz="914400" rtl="0" eaLnBrk="1" fontAlgn="base" latinLnBrk="0" hangingPunct="1">
                        <a:lnSpc>
                          <a:spcPct val="100000"/>
                        </a:lnSpc>
                        <a:spcBef>
                          <a:spcPct val="0"/>
                        </a:spcBef>
                        <a:spcAft>
                          <a:spcPct val="0"/>
                        </a:spcAft>
                        <a:buClrTx/>
                        <a:buSzTx/>
                        <a:buFont typeface="+mj-lt" charset="0"/>
                        <a:buNone/>
                        <a:tabLst/>
                      </a:pPr>
                      <a:r>
                        <a:rPr kumimoji="0" lang="en-US" altLang="en-US" sz="1600" b="1" i="0" u="none" strike="noStrike" cap="none" normalizeH="0" baseline="0" dirty="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For patients with second-degree or third-degree atrioventricular block and hemodynamic compromise refractory to antibradycardic medical therapy, temporary transcutaneous pacing may be considered until a temporary transvenous or PPM is placed or the bradyarrhythmia resolves. </a:t>
                      </a:r>
                      <a:endParaRPr kumimoji="0" lang="en-US" altLang="en-US" sz="16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15080703"/>
                  </a:ext>
                </a:extLst>
              </a:tr>
            </a:tbl>
          </a:graphicData>
        </a:graphic>
      </p:graphicFrame>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noChangeArrowheads="1"/>
          </p:cNvSpPr>
          <p:nvPr>
            <p:ph type="title"/>
          </p:nvPr>
        </p:nvSpPr>
        <p:spPr>
          <a:xfrm>
            <a:off x="457200" y="0"/>
            <a:ext cx="8229600" cy="1143000"/>
          </a:xfrm>
        </p:spPr>
        <p:txBody>
          <a:bodyPr/>
          <a:lstStyle/>
          <a:p>
            <a:r>
              <a:rPr lang="en-US" altLang="en-US" sz="2000" b="1">
                <a:cs typeface="Geneva" pitchFamily="-65" charset="0"/>
              </a:rPr>
              <a:t>Figure 7. Management of Bradycardia or Pauses Attributable to Chronic Atrioventricular Block Algorithm</a:t>
            </a:r>
            <a:endParaRPr lang="en-US" altLang="en-US" sz="2000">
              <a:cs typeface="Geneva" pitchFamily="-65" charset="0"/>
            </a:endParaRPr>
          </a:p>
        </p:txBody>
      </p:sp>
      <p:pic>
        <p:nvPicPr>
          <p:cNvPr id="880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1066800"/>
            <a:ext cx="4876800" cy="5638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a:extLst>
              <a:ext uri="{FF2B5EF4-FFF2-40B4-BE49-F238E27FC236}">
                <a16:creationId xmlns:a16="http://schemas.microsoft.com/office/drawing/2014/main" id="{DF6EE6DA-8AC0-4566-B3DD-E5AFC9E0A188}"/>
              </a:ext>
            </a:extLst>
          </p:cNvPr>
          <p:cNvSpPr>
            <a:spLocks noChangeArrowheads="1"/>
          </p:cNvSpPr>
          <p:nvPr/>
        </p:nvSpPr>
        <p:spPr bwMode="auto">
          <a:xfrm>
            <a:off x="0" y="381000"/>
            <a:ext cx="9144000" cy="879475"/>
          </a:xfrm>
          <a:prstGeom prst="rect">
            <a:avLst/>
          </a:prstGeom>
          <a:solidFill>
            <a:schemeClr val="accent2"/>
          </a:solidFill>
          <a:ln>
            <a:noFill/>
          </a:ln>
          <a:extLst/>
        </p:spPr>
        <p:txBody>
          <a:bodyPr>
            <a:spAutoFit/>
          </a:bodyPr>
          <a:lstStyle>
            <a:lvl1pPr eaLnBrk="0" hangingPunct="0">
              <a:spcBef>
                <a:spcPct val="20000"/>
              </a:spcBef>
              <a:buChar char="•"/>
              <a:defRPr sz="3200">
                <a:solidFill>
                  <a:schemeClr val="tx1"/>
                </a:solidFill>
                <a:latin typeface="Arial" pitchFamily="34" charset="0"/>
                <a:ea typeface="MS PGothic" pitchFamily="34" charset="-128"/>
                <a:cs typeface="Geneva" charset="0"/>
              </a:defRPr>
            </a:lvl1pPr>
            <a:lvl2pPr marL="742950" indent="-285750" eaLnBrk="0" hangingPunct="0">
              <a:spcBef>
                <a:spcPct val="20000"/>
              </a:spcBef>
              <a:buChar char="–"/>
              <a:defRPr sz="2800">
                <a:solidFill>
                  <a:schemeClr val="tx1"/>
                </a:solidFill>
                <a:latin typeface="Arial" pitchFamily="34" charset="0"/>
                <a:ea typeface="Geneva" charset="0"/>
                <a:cs typeface="Geneva" charset="0"/>
              </a:defRPr>
            </a:lvl2pPr>
            <a:lvl3pPr marL="1143000" indent="-228600" eaLnBrk="0" hangingPunct="0">
              <a:spcBef>
                <a:spcPct val="20000"/>
              </a:spcBef>
              <a:buChar char="•"/>
              <a:defRPr sz="2400">
                <a:solidFill>
                  <a:schemeClr val="tx1"/>
                </a:solidFill>
                <a:latin typeface="Arial" pitchFamily="34" charset="0"/>
                <a:ea typeface="Geneva" charset="0"/>
                <a:cs typeface="Geneva" charset="0"/>
              </a:defRPr>
            </a:lvl3pPr>
            <a:lvl4pPr marL="1600200" indent="-228600" eaLnBrk="0" hangingPunct="0">
              <a:spcBef>
                <a:spcPct val="20000"/>
              </a:spcBef>
              <a:buChar char="–"/>
              <a:defRPr sz="2000">
                <a:solidFill>
                  <a:schemeClr val="tx1"/>
                </a:solidFill>
                <a:latin typeface="Arial" pitchFamily="34" charset="0"/>
                <a:ea typeface="Geneva" charset="0"/>
                <a:cs typeface="Geneva" charset="0"/>
              </a:defRPr>
            </a:lvl4pPr>
            <a:lvl5pPr marL="2057400" indent="-228600" eaLnBrk="0" hangingPunct="0">
              <a:spcBef>
                <a:spcPct val="20000"/>
              </a:spcBef>
              <a:buChar char="»"/>
              <a:defRPr sz="2000">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9pPr>
          </a:lstStyle>
          <a:p>
            <a:pPr algn="ctr" eaLnBrk="1" hangingPunct="1">
              <a:lnSpc>
                <a:spcPct val="80000"/>
              </a:lnSpc>
              <a:spcBef>
                <a:spcPct val="0"/>
              </a:spcBef>
              <a:buFontTx/>
              <a:buNone/>
              <a:defRPr/>
            </a:pPr>
            <a:r>
              <a:rPr lang="en-US" dirty="0">
                <a:solidFill>
                  <a:schemeClr val="bg1"/>
                </a:solidFill>
              </a:rPr>
              <a:t>General Principles of Chronic Therapy/Management of Atrioventricular Block </a:t>
            </a:r>
            <a:endParaRPr lang="en-US" altLang="en-US" sz="2400" b="1" dirty="0">
              <a:solidFill>
                <a:schemeClr val="bg1"/>
              </a:solidFill>
              <a:latin typeface="+mn-lt"/>
            </a:endParaRPr>
          </a:p>
        </p:txBody>
      </p:sp>
      <p:graphicFrame>
        <p:nvGraphicFramePr>
          <p:cNvPr id="3" name="Table 2">
            <a:extLst>
              <a:ext uri="{FF2B5EF4-FFF2-40B4-BE49-F238E27FC236}">
                <a16:creationId xmlns:a16="http://schemas.microsoft.com/office/drawing/2014/main" id="{473C0D7B-B7CD-4490-8648-CF7796B648D9}"/>
              </a:ext>
            </a:extLst>
          </p:cNvPr>
          <p:cNvGraphicFramePr>
            <a:graphicFrameLocks noGrp="1"/>
          </p:cNvGraphicFramePr>
          <p:nvPr/>
        </p:nvGraphicFramePr>
        <p:xfrm>
          <a:off x="457200" y="1447800"/>
          <a:ext cx="8229600" cy="4541839"/>
        </p:xfrm>
        <a:graphic>
          <a:graphicData uri="http://schemas.openxmlformats.org/drawingml/2006/table">
            <a:tbl>
              <a:tblPr/>
              <a:tblGrid>
                <a:gridCol w="952500">
                  <a:extLst>
                    <a:ext uri="{9D8B030D-6E8A-4147-A177-3AD203B41FA5}">
                      <a16:colId xmlns:a16="http://schemas.microsoft.com/office/drawing/2014/main" val="3764906163"/>
                    </a:ext>
                  </a:extLst>
                </a:gridCol>
                <a:gridCol w="887413">
                  <a:extLst>
                    <a:ext uri="{9D8B030D-6E8A-4147-A177-3AD203B41FA5}">
                      <a16:colId xmlns:a16="http://schemas.microsoft.com/office/drawing/2014/main" val="2422901853"/>
                    </a:ext>
                  </a:extLst>
                </a:gridCol>
                <a:gridCol w="6389687">
                  <a:extLst>
                    <a:ext uri="{9D8B030D-6E8A-4147-A177-3AD203B41FA5}">
                      <a16:colId xmlns:a16="http://schemas.microsoft.com/office/drawing/2014/main" val="1696662406"/>
                    </a:ext>
                  </a:extLst>
                </a:gridCol>
              </a:tblGrid>
              <a:tr h="711200">
                <a:tc gridSpan="3">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Recommendations for General Principles of Chronic Therapy/Management of Bradycardia Attributable to Atrioventricular Block</a:t>
                      </a:r>
                      <a:endParaRPr kumimoji="0" lang="en-US" altLang="en-US" sz="1800" b="0"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227401156"/>
                  </a:ext>
                </a:extLst>
              </a:tr>
              <a:tr h="601663">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COR</a:t>
                      </a:r>
                      <a:endParaRPr kumimoji="0" lang="en-US" altLang="en-US" sz="1800" b="0"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LOE</a:t>
                      </a:r>
                      <a:endParaRPr kumimoji="0" lang="en-US" altLang="en-US" sz="1800" b="0"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Recommendation</a:t>
                      </a:r>
                      <a:endParaRPr kumimoji="0" lang="en-US" altLang="en-US" sz="1800" b="0"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65323234"/>
                  </a:ext>
                </a:extLst>
              </a:tr>
              <a:tr h="1760538">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III: Harm</a:t>
                      </a:r>
                      <a:endParaRPr kumimoji="0" lang="en-US" altLang="en-US" sz="1800" b="0"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1C24"/>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C-LD</a:t>
                      </a:r>
                      <a:endParaRPr kumimoji="0" lang="en-US" altLang="en-US" sz="1800" b="0"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1C1E7"/>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l" defTabSz="914400" rtl="0" eaLnBrk="1" fontAlgn="base" latinLnBrk="0" hangingPunct="1">
                        <a:lnSpc>
                          <a:spcPct val="100000"/>
                        </a:lnSpc>
                        <a:spcBef>
                          <a:spcPct val="0"/>
                        </a:spcBef>
                        <a:spcAft>
                          <a:spcPct val="0"/>
                        </a:spcAft>
                        <a:buClrTx/>
                        <a:buSzTx/>
                        <a:buFont typeface="+mj-lt" charset="0"/>
                        <a:buNone/>
                        <a:tabLst/>
                      </a:pPr>
                      <a:r>
                        <a:rPr kumimoji="0" lang="en-US" altLang="en-US" sz="1800" b="1" i="0" u="none" strike="noStrike" cap="none" normalizeH="0" baseline="0" dirty="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In patients with first-degree atrioventricular block or second-degree Mobitz type I (Wenckebach) or 2:1 atrioventricular block which is believed to be at the level of the atrioventricular node, with symptoms that do not temporally correspond to the atrioventricular block, permanent pacing should not be performed.</a:t>
                      </a:r>
                      <a:endParaRPr kumimoji="0" lang="en-US" altLang="en-US" sz="18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57500973"/>
                  </a:ext>
                </a:extLst>
              </a:tr>
              <a:tr h="1468438">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III: Harm</a:t>
                      </a:r>
                      <a:endParaRPr kumimoji="0" lang="en-US" altLang="en-US" sz="1800" b="0"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1C24"/>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C-LD</a:t>
                      </a:r>
                      <a:endParaRPr kumimoji="0" lang="en-US" altLang="en-US" sz="1800" b="0"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1C1E7"/>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l" defTabSz="914400" rtl="0" eaLnBrk="1" fontAlgn="base" latinLnBrk="0" hangingPunct="1">
                        <a:lnSpc>
                          <a:spcPct val="100000"/>
                        </a:lnSpc>
                        <a:spcBef>
                          <a:spcPct val="0"/>
                        </a:spcBef>
                        <a:spcAft>
                          <a:spcPct val="0"/>
                        </a:spcAft>
                        <a:buClrTx/>
                        <a:buSzTx/>
                        <a:buFont typeface="+mj-lt" charset="0"/>
                        <a:buNone/>
                        <a:tabLst/>
                      </a:pPr>
                      <a:r>
                        <a:rPr kumimoji="0" lang="en-US" altLang="en-US" sz="1800" b="1" i="0" u="none" strike="noStrike" cap="none" normalizeH="0" baseline="0" dirty="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In asymptomatic patients with first-degree atrioventricular block or second-degree Mobitz type I (Wenckebach) or 2:1 atrioventricular block which is believed to be at the level of the atrioventricular node, permanent pacing should not be performed. </a:t>
                      </a:r>
                      <a:endParaRPr kumimoji="0" lang="en-US" altLang="en-US" sz="18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15551506"/>
                  </a:ext>
                </a:extLst>
              </a:tr>
            </a:tbl>
          </a:graphicData>
        </a:graphic>
      </p:graphicFrame>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a:extLst>
              <a:ext uri="{FF2B5EF4-FFF2-40B4-BE49-F238E27FC236}">
                <a16:creationId xmlns:a16="http://schemas.microsoft.com/office/drawing/2014/main" id="{0697456C-0F95-4900-A6F1-5D94231E932C}"/>
              </a:ext>
            </a:extLst>
          </p:cNvPr>
          <p:cNvSpPr>
            <a:spLocks noChangeArrowheads="1"/>
          </p:cNvSpPr>
          <p:nvPr/>
        </p:nvSpPr>
        <p:spPr bwMode="auto">
          <a:xfrm>
            <a:off x="0" y="381000"/>
            <a:ext cx="9144000" cy="879475"/>
          </a:xfrm>
          <a:prstGeom prst="rect">
            <a:avLst/>
          </a:prstGeom>
          <a:solidFill>
            <a:schemeClr val="accent2"/>
          </a:solidFill>
          <a:ln>
            <a:noFill/>
          </a:ln>
          <a:extLst/>
        </p:spPr>
        <p:txBody>
          <a:bodyPr>
            <a:spAutoFit/>
          </a:bodyPr>
          <a:lstStyle>
            <a:lvl1pPr eaLnBrk="0" hangingPunct="0">
              <a:spcBef>
                <a:spcPct val="20000"/>
              </a:spcBef>
              <a:buChar char="•"/>
              <a:defRPr sz="3200">
                <a:solidFill>
                  <a:schemeClr val="tx1"/>
                </a:solidFill>
                <a:latin typeface="Arial" pitchFamily="34" charset="0"/>
                <a:ea typeface="MS PGothic" pitchFamily="34" charset="-128"/>
                <a:cs typeface="Geneva" charset="0"/>
              </a:defRPr>
            </a:lvl1pPr>
            <a:lvl2pPr marL="742950" indent="-285750" eaLnBrk="0" hangingPunct="0">
              <a:spcBef>
                <a:spcPct val="20000"/>
              </a:spcBef>
              <a:buChar char="–"/>
              <a:defRPr sz="2800">
                <a:solidFill>
                  <a:schemeClr val="tx1"/>
                </a:solidFill>
                <a:latin typeface="Arial" pitchFamily="34" charset="0"/>
                <a:ea typeface="Geneva" charset="0"/>
                <a:cs typeface="Geneva" charset="0"/>
              </a:defRPr>
            </a:lvl2pPr>
            <a:lvl3pPr marL="1143000" indent="-228600" eaLnBrk="0" hangingPunct="0">
              <a:spcBef>
                <a:spcPct val="20000"/>
              </a:spcBef>
              <a:buChar char="•"/>
              <a:defRPr sz="2400">
                <a:solidFill>
                  <a:schemeClr val="tx1"/>
                </a:solidFill>
                <a:latin typeface="Arial" pitchFamily="34" charset="0"/>
                <a:ea typeface="Geneva" charset="0"/>
                <a:cs typeface="Geneva" charset="0"/>
              </a:defRPr>
            </a:lvl3pPr>
            <a:lvl4pPr marL="1600200" indent="-228600" eaLnBrk="0" hangingPunct="0">
              <a:spcBef>
                <a:spcPct val="20000"/>
              </a:spcBef>
              <a:buChar char="–"/>
              <a:defRPr sz="2000">
                <a:solidFill>
                  <a:schemeClr val="tx1"/>
                </a:solidFill>
                <a:latin typeface="Arial" pitchFamily="34" charset="0"/>
                <a:ea typeface="Geneva" charset="0"/>
                <a:cs typeface="Geneva" charset="0"/>
              </a:defRPr>
            </a:lvl4pPr>
            <a:lvl5pPr marL="2057400" indent="-228600" eaLnBrk="0" hangingPunct="0">
              <a:spcBef>
                <a:spcPct val="20000"/>
              </a:spcBef>
              <a:buChar char="»"/>
              <a:defRPr sz="2000">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9pPr>
          </a:lstStyle>
          <a:p>
            <a:pPr algn="ctr" eaLnBrk="1" hangingPunct="1">
              <a:lnSpc>
                <a:spcPct val="80000"/>
              </a:lnSpc>
              <a:spcBef>
                <a:spcPct val="0"/>
              </a:spcBef>
              <a:buFontTx/>
              <a:buNone/>
              <a:defRPr/>
            </a:pPr>
            <a:r>
              <a:rPr lang="en-US" dirty="0">
                <a:solidFill>
                  <a:schemeClr val="bg1"/>
                </a:solidFill>
              </a:rPr>
              <a:t>Transient/Potentially Reversible Causes of Atrioventricular Block</a:t>
            </a:r>
            <a:endParaRPr lang="en-US" altLang="en-US" sz="2400" b="1" dirty="0">
              <a:solidFill>
                <a:schemeClr val="bg1"/>
              </a:solidFill>
              <a:latin typeface="+mn-lt"/>
            </a:endParaRPr>
          </a:p>
        </p:txBody>
      </p:sp>
      <p:graphicFrame>
        <p:nvGraphicFramePr>
          <p:cNvPr id="3" name="Table 2">
            <a:extLst>
              <a:ext uri="{FF2B5EF4-FFF2-40B4-BE49-F238E27FC236}">
                <a16:creationId xmlns:a16="http://schemas.microsoft.com/office/drawing/2014/main" id="{AF296806-7130-4878-AEC4-6FF38E4ADE1F}"/>
              </a:ext>
            </a:extLst>
          </p:cNvPr>
          <p:cNvGraphicFramePr>
            <a:graphicFrameLocks noGrp="1"/>
          </p:cNvGraphicFramePr>
          <p:nvPr/>
        </p:nvGraphicFramePr>
        <p:xfrm>
          <a:off x="457200" y="1371600"/>
          <a:ext cx="8229600" cy="4572000"/>
        </p:xfrm>
        <a:graphic>
          <a:graphicData uri="http://schemas.openxmlformats.org/drawingml/2006/table">
            <a:tbl>
              <a:tblPr/>
              <a:tblGrid>
                <a:gridCol w="952500">
                  <a:extLst>
                    <a:ext uri="{9D8B030D-6E8A-4147-A177-3AD203B41FA5}">
                      <a16:colId xmlns:a16="http://schemas.microsoft.com/office/drawing/2014/main" val="20000"/>
                    </a:ext>
                  </a:extLst>
                </a:gridCol>
                <a:gridCol w="887413">
                  <a:extLst>
                    <a:ext uri="{9D8B030D-6E8A-4147-A177-3AD203B41FA5}">
                      <a16:colId xmlns:a16="http://schemas.microsoft.com/office/drawing/2014/main" val="20001"/>
                    </a:ext>
                  </a:extLst>
                </a:gridCol>
                <a:gridCol w="6389687">
                  <a:extLst>
                    <a:ext uri="{9D8B030D-6E8A-4147-A177-3AD203B41FA5}">
                      <a16:colId xmlns:a16="http://schemas.microsoft.com/office/drawing/2014/main" val="20002"/>
                    </a:ext>
                  </a:extLst>
                </a:gridCol>
              </a:tblGrid>
              <a:tr h="686390">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Calibri" panose="020F0502020204030204" pitchFamily="34" charset="0"/>
                          <a:ea typeface="ＭＳ Ｐゴシック" charset="0"/>
                          <a:cs typeface="Calibri" panose="020F0502020204030204" pitchFamily="34" charset="0"/>
                        </a:rPr>
                        <a:t>Recommendations for Potentially Reversible or Transient Causes of Atrioventricular Block</a:t>
                      </a:r>
                      <a:endParaRPr kumimoji="0" lang="en-US" sz="1800" b="0" i="0" u="none" strike="noStrike" cap="none" normalizeH="0" baseline="0">
                        <a:ln>
                          <a:noFill/>
                        </a:ln>
                        <a:solidFill>
                          <a:schemeClr val="tx1"/>
                        </a:solidFill>
                        <a:effectLst/>
                        <a:latin typeface="Calibri" panose="020F0502020204030204" pitchFamily="34" charset="0"/>
                        <a:ea typeface="ＭＳ Ｐゴシック" charset="0"/>
                        <a:cs typeface="Calibri" panose="020F050202020403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80675">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Calibri" panose="020F0502020204030204" pitchFamily="34" charset="0"/>
                          <a:ea typeface="ＭＳ Ｐゴシック" charset="0"/>
                          <a:cs typeface="Calibri" panose="020F0502020204030204" pitchFamily="34" charset="0"/>
                        </a:rPr>
                        <a:t>COR</a:t>
                      </a:r>
                      <a:endParaRPr kumimoji="0" lang="en-US" sz="1800" b="0" i="0" u="none" strike="noStrike" cap="none" normalizeH="0" baseline="0">
                        <a:ln>
                          <a:noFill/>
                        </a:ln>
                        <a:solidFill>
                          <a:schemeClr val="tx1"/>
                        </a:solidFill>
                        <a:effectLst/>
                        <a:latin typeface="Calibri" panose="020F0502020204030204" pitchFamily="34" charset="0"/>
                        <a:ea typeface="ＭＳ Ｐゴシック" charset="0"/>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Calibri" panose="020F0502020204030204" pitchFamily="34" charset="0"/>
                          <a:ea typeface="ＭＳ Ｐゴシック" charset="0"/>
                          <a:cs typeface="Calibri" panose="020F0502020204030204" pitchFamily="34" charset="0"/>
                        </a:rPr>
                        <a:t>LOE</a:t>
                      </a:r>
                      <a:endParaRPr kumimoji="0" lang="en-US" sz="1800" b="0" i="0" u="none" strike="noStrike" cap="none" normalizeH="0" baseline="0">
                        <a:ln>
                          <a:noFill/>
                        </a:ln>
                        <a:solidFill>
                          <a:schemeClr val="tx1"/>
                        </a:solidFill>
                        <a:effectLst/>
                        <a:latin typeface="Calibri" panose="020F0502020204030204" pitchFamily="34" charset="0"/>
                        <a:ea typeface="ＭＳ Ｐゴシック" charset="0"/>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Calibri" panose="020F0502020204030204" pitchFamily="34" charset="0"/>
                          <a:ea typeface="ＭＳ Ｐゴシック" charset="0"/>
                          <a:cs typeface="Calibri" panose="020F0502020204030204" pitchFamily="34" charset="0"/>
                        </a:rPr>
                        <a:t>Recommendation</a:t>
                      </a:r>
                      <a:endParaRPr kumimoji="0" lang="en-US" sz="1800" b="0" i="0" u="none" strike="noStrike" cap="none" normalizeH="0" baseline="0">
                        <a:ln>
                          <a:noFill/>
                        </a:ln>
                        <a:solidFill>
                          <a:schemeClr val="tx1"/>
                        </a:solidFill>
                        <a:effectLst/>
                        <a:latin typeface="Calibri" panose="020F0502020204030204" pitchFamily="34" charset="0"/>
                        <a:ea typeface="ＭＳ Ｐゴシック" charset="0"/>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133178">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Calibri" panose="020F0502020204030204" pitchFamily="34" charset="0"/>
                          <a:ea typeface="ＭＳ Ｐゴシック" charset="0"/>
                          <a:cs typeface="Calibri" panose="020F0502020204030204" pitchFamily="34" charset="0"/>
                        </a:rPr>
                        <a:t>I</a:t>
                      </a:r>
                      <a:endParaRPr kumimoji="0" lang="en-US" sz="1800" b="0" i="0" u="none" strike="noStrike" cap="none" normalizeH="0" baseline="0">
                        <a:ln>
                          <a:noFill/>
                        </a:ln>
                        <a:solidFill>
                          <a:schemeClr val="tx1"/>
                        </a:solidFill>
                        <a:effectLst/>
                        <a:latin typeface="Calibri" panose="020F0502020204030204" pitchFamily="34" charset="0"/>
                        <a:ea typeface="ＭＳ Ｐゴシック" charset="0"/>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FC284"/>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Calibri" panose="020F0502020204030204" pitchFamily="34" charset="0"/>
                          <a:ea typeface="ＭＳ Ｐゴシック" charset="0"/>
                          <a:cs typeface="Calibri" panose="020F0502020204030204" pitchFamily="34" charset="0"/>
                        </a:rPr>
                        <a:t>C-LD</a:t>
                      </a:r>
                      <a:endParaRPr kumimoji="0" lang="en-US" sz="1800" b="0" i="0" u="none" strike="noStrike" cap="none" normalizeH="0" baseline="0">
                        <a:ln>
                          <a:noFill/>
                        </a:ln>
                        <a:solidFill>
                          <a:schemeClr val="tx1"/>
                        </a:solidFill>
                        <a:effectLst/>
                        <a:latin typeface="Calibri" panose="020F0502020204030204" pitchFamily="34" charset="0"/>
                        <a:ea typeface="ＭＳ Ｐゴシック" charset="0"/>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1C1E7"/>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mj-lt" charset="0"/>
                        <a:buNone/>
                        <a:tabLst/>
                      </a:pPr>
                      <a:r>
                        <a:rPr kumimoji="0" lang="en-US" sz="1800" b="1" i="0" u="none" strike="noStrike" cap="none" normalizeH="0" baseline="0">
                          <a:ln>
                            <a:noFill/>
                          </a:ln>
                          <a:solidFill>
                            <a:schemeClr val="tx1"/>
                          </a:solidFill>
                          <a:effectLst/>
                          <a:latin typeface="Calibri" panose="020F0502020204030204" pitchFamily="34" charset="0"/>
                          <a:ea typeface="ＭＳ Ｐゴシック" charset="0"/>
                          <a:cs typeface="Calibri" panose="020F0502020204030204" pitchFamily="34" charset="0"/>
                        </a:rPr>
                        <a:t>In patients with symptomatic atrioventricular block attributable to a known reversible cause in whom the atrioventricular block does not resolve despite treatment of the underlying cause, permanent pacing is recommended. </a:t>
                      </a:r>
                      <a:endParaRPr kumimoji="0" lang="en-US" sz="1800" b="0" i="0" u="none" strike="noStrike" cap="none" normalizeH="0" baseline="0">
                        <a:ln>
                          <a:noFill/>
                        </a:ln>
                        <a:solidFill>
                          <a:schemeClr val="tx1"/>
                        </a:solidFill>
                        <a:effectLst/>
                        <a:latin typeface="Calibri" panose="020F0502020204030204" pitchFamily="34" charset="0"/>
                        <a:ea typeface="ＭＳ Ｐゴシック" charset="0"/>
                        <a:cs typeface="Calibri" panose="020F050202020403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203457">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Calibri" panose="020F0502020204030204" pitchFamily="34" charset="0"/>
                          <a:ea typeface="ＭＳ Ｐゴシック" charset="0"/>
                          <a:cs typeface="Calibri" panose="020F0502020204030204" pitchFamily="34" charset="0"/>
                        </a:rPr>
                        <a:t>III: Harm</a:t>
                      </a:r>
                      <a:endParaRPr kumimoji="0" lang="en-US" sz="1800" b="0" i="0" u="none" strike="noStrike" cap="none" normalizeH="0" baseline="0">
                        <a:ln>
                          <a:noFill/>
                        </a:ln>
                        <a:solidFill>
                          <a:schemeClr val="tx1"/>
                        </a:solidFill>
                        <a:effectLst/>
                        <a:latin typeface="Calibri" panose="020F0502020204030204" pitchFamily="34" charset="0"/>
                        <a:ea typeface="ＭＳ Ｐゴシック" charset="0"/>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1C24"/>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Calibri" panose="020F0502020204030204" pitchFamily="34" charset="0"/>
                          <a:ea typeface="ＭＳ Ｐゴシック" charset="0"/>
                          <a:cs typeface="Calibri" panose="020F0502020204030204" pitchFamily="34" charset="0"/>
                        </a:rPr>
                        <a:t>C-LD</a:t>
                      </a:r>
                      <a:endParaRPr kumimoji="0" lang="en-US" sz="1800" b="0" i="0" u="none" strike="noStrike" cap="none" normalizeH="0" baseline="0">
                        <a:ln>
                          <a:noFill/>
                        </a:ln>
                        <a:solidFill>
                          <a:schemeClr val="tx1"/>
                        </a:solidFill>
                        <a:effectLst/>
                        <a:latin typeface="Calibri" panose="020F0502020204030204" pitchFamily="34" charset="0"/>
                        <a:ea typeface="ＭＳ Ｐゴシック" charset="0"/>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1C1E7"/>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mj-lt" charset="0"/>
                        <a:buNone/>
                        <a:tabLst/>
                      </a:pPr>
                      <a:r>
                        <a:rPr kumimoji="0" lang="en-US" sz="1800" b="1" i="0" u="none" strike="noStrike" cap="none" normalizeH="0" baseline="0" dirty="0">
                          <a:ln>
                            <a:noFill/>
                          </a:ln>
                          <a:solidFill>
                            <a:schemeClr val="tx1"/>
                          </a:solidFill>
                          <a:effectLst/>
                          <a:latin typeface="Calibri" panose="020F0502020204030204" pitchFamily="34" charset="0"/>
                          <a:ea typeface="ＭＳ Ｐゴシック" charset="0"/>
                          <a:cs typeface="Calibri" panose="020F0502020204030204" pitchFamily="34" charset="0"/>
                        </a:rPr>
                        <a:t>In patients who had acute atrioventricular block attributable to a known reversible and nonrecurrent cause and have had complete resolution of the atrioventricular block with treatment of the underlying cause, permanent pacing should not be performed. </a:t>
                      </a:r>
                      <a:endParaRPr kumimoji="0" lang="en-US" sz="1800" b="0" i="0" u="none" strike="noStrike" cap="none" normalizeH="0" baseline="0" dirty="0">
                        <a:ln>
                          <a:noFill/>
                        </a:ln>
                        <a:solidFill>
                          <a:schemeClr val="tx1"/>
                        </a:solidFill>
                        <a:effectLst/>
                        <a:latin typeface="Calibri" panose="020F0502020204030204" pitchFamily="34" charset="0"/>
                        <a:ea typeface="ＭＳ Ｐゴシック" charset="0"/>
                        <a:cs typeface="Calibri" panose="020F050202020403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68300">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Calibri" panose="020F0502020204030204" pitchFamily="34" charset="0"/>
                          <a:ea typeface="ＭＳ Ｐゴシック" charset="0"/>
                          <a:cs typeface="Calibri" panose="020F0502020204030204" pitchFamily="34" charset="0"/>
                        </a:rPr>
                        <a:t>III: Harm</a:t>
                      </a:r>
                      <a:endParaRPr kumimoji="0" lang="en-US" sz="1800" b="0" i="0" u="none" strike="noStrike" cap="none" normalizeH="0" baseline="0">
                        <a:ln>
                          <a:noFill/>
                        </a:ln>
                        <a:solidFill>
                          <a:schemeClr val="tx1"/>
                        </a:solidFill>
                        <a:effectLst/>
                        <a:latin typeface="Calibri" panose="020F0502020204030204" pitchFamily="34" charset="0"/>
                        <a:ea typeface="ＭＳ Ｐゴシック" charset="0"/>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1C24"/>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Calibri" panose="020F0502020204030204" pitchFamily="34" charset="0"/>
                          <a:ea typeface="ＭＳ Ｐゴシック" charset="0"/>
                          <a:cs typeface="Calibri" panose="020F0502020204030204" pitchFamily="34" charset="0"/>
                        </a:rPr>
                        <a:t>C-LD</a:t>
                      </a:r>
                      <a:endParaRPr kumimoji="0" lang="en-US" sz="1800" b="0" i="0" u="none" strike="noStrike" cap="none" normalizeH="0" baseline="0">
                        <a:ln>
                          <a:noFill/>
                        </a:ln>
                        <a:solidFill>
                          <a:schemeClr val="tx1"/>
                        </a:solidFill>
                        <a:effectLst/>
                        <a:latin typeface="Calibri" panose="020F0502020204030204" pitchFamily="34" charset="0"/>
                        <a:ea typeface="ＭＳ Ｐゴシック" charset="0"/>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1C1E7"/>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mj-lt" charset="0"/>
                        <a:buNone/>
                        <a:tabLst/>
                      </a:pPr>
                      <a:r>
                        <a:rPr kumimoji="0" lang="en-US" sz="1800" b="1" i="0" u="none" strike="noStrike" cap="none" normalizeH="0" baseline="0" dirty="0">
                          <a:ln>
                            <a:noFill/>
                          </a:ln>
                          <a:solidFill>
                            <a:schemeClr val="tx1"/>
                          </a:solidFill>
                          <a:effectLst/>
                          <a:latin typeface="Calibri" panose="020F0502020204030204" pitchFamily="34" charset="0"/>
                          <a:ea typeface="ＭＳ Ｐゴシック" charset="0"/>
                          <a:cs typeface="Calibri" panose="020F0502020204030204" pitchFamily="34" charset="0"/>
                        </a:rPr>
                        <a:t>In patients with asymptomatic vagally mediated atrioventricular block, permanent pacing should not be performed.</a:t>
                      </a:r>
                      <a:endParaRPr kumimoji="0" lang="en-US" sz="1800" b="0" i="0" u="none" strike="noStrike" cap="none" normalizeH="0" baseline="0" dirty="0">
                        <a:ln>
                          <a:noFill/>
                        </a:ln>
                        <a:solidFill>
                          <a:schemeClr val="tx1"/>
                        </a:solidFill>
                        <a:effectLst/>
                        <a:latin typeface="Calibri" panose="020F0502020204030204" pitchFamily="34" charset="0"/>
                        <a:ea typeface="ＭＳ Ｐゴシック" charset="0"/>
                        <a:cs typeface="Calibri" panose="020F050202020403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a:extLst>
              <a:ext uri="{FF2B5EF4-FFF2-40B4-BE49-F238E27FC236}">
                <a16:creationId xmlns:a16="http://schemas.microsoft.com/office/drawing/2014/main" id="{F73E7371-9B08-46E0-B544-28818DE6FC78}"/>
              </a:ext>
            </a:extLst>
          </p:cNvPr>
          <p:cNvSpPr>
            <a:spLocks noChangeArrowheads="1"/>
          </p:cNvSpPr>
          <p:nvPr/>
        </p:nvSpPr>
        <p:spPr bwMode="auto">
          <a:xfrm>
            <a:off x="0" y="381000"/>
            <a:ext cx="9144000" cy="879475"/>
          </a:xfrm>
          <a:prstGeom prst="rect">
            <a:avLst/>
          </a:prstGeom>
          <a:solidFill>
            <a:schemeClr val="accent2"/>
          </a:solidFill>
          <a:ln>
            <a:noFill/>
          </a:ln>
          <a:extLst/>
        </p:spPr>
        <p:txBody>
          <a:bodyPr>
            <a:spAutoFit/>
          </a:bodyPr>
          <a:lstStyle>
            <a:lvl1pPr eaLnBrk="0" hangingPunct="0">
              <a:spcBef>
                <a:spcPct val="20000"/>
              </a:spcBef>
              <a:buChar char="•"/>
              <a:defRPr sz="3200">
                <a:solidFill>
                  <a:schemeClr val="tx1"/>
                </a:solidFill>
                <a:latin typeface="Arial" pitchFamily="34" charset="0"/>
                <a:ea typeface="MS PGothic" pitchFamily="34" charset="-128"/>
                <a:cs typeface="Geneva" charset="0"/>
              </a:defRPr>
            </a:lvl1pPr>
            <a:lvl2pPr marL="742950" indent="-285750" eaLnBrk="0" hangingPunct="0">
              <a:spcBef>
                <a:spcPct val="20000"/>
              </a:spcBef>
              <a:buChar char="–"/>
              <a:defRPr sz="2800">
                <a:solidFill>
                  <a:schemeClr val="tx1"/>
                </a:solidFill>
                <a:latin typeface="Arial" pitchFamily="34" charset="0"/>
                <a:ea typeface="Geneva" charset="0"/>
                <a:cs typeface="Geneva" charset="0"/>
              </a:defRPr>
            </a:lvl2pPr>
            <a:lvl3pPr marL="1143000" indent="-228600" eaLnBrk="0" hangingPunct="0">
              <a:spcBef>
                <a:spcPct val="20000"/>
              </a:spcBef>
              <a:buChar char="•"/>
              <a:defRPr sz="2400">
                <a:solidFill>
                  <a:schemeClr val="tx1"/>
                </a:solidFill>
                <a:latin typeface="Arial" pitchFamily="34" charset="0"/>
                <a:ea typeface="Geneva" charset="0"/>
                <a:cs typeface="Geneva" charset="0"/>
              </a:defRPr>
            </a:lvl3pPr>
            <a:lvl4pPr marL="1600200" indent="-228600" eaLnBrk="0" hangingPunct="0">
              <a:spcBef>
                <a:spcPct val="20000"/>
              </a:spcBef>
              <a:buChar char="–"/>
              <a:defRPr sz="2000">
                <a:solidFill>
                  <a:schemeClr val="tx1"/>
                </a:solidFill>
                <a:latin typeface="Arial" pitchFamily="34" charset="0"/>
                <a:ea typeface="Geneva" charset="0"/>
                <a:cs typeface="Geneva" charset="0"/>
              </a:defRPr>
            </a:lvl4pPr>
            <a:lvl5pPr marL="2057400" indent="-228600" eaLnBrk="0" hangingPunct="0">
              <a:spcBef>
                <a:spcPct val="20000"/>
              </a:spcBef>
              <a:buChar char="»"/>
              <a:defRPr sz="2000">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9pPr>
          </a:lstStyle>
          <a:p>
            <a:pPr algn="ctr" eaLnBrk="1" hangingPunct="1">
              <a:lnSpc>
                <a:spcPct val="80000"/>
              </a:lnSpc>
              <a:spcBef>
                <a:spcPct val="0"/>
              </a:spcBef>
              <a:buFontTx/>
              <a:buNone/>
              <a:defRPr/>
            </a:pPr>
            <a:r>
              <a:rPr lang="en-US" dirty="0">
                <a:solidFill>
                  <a:schemeClr val="bg1"/>
                </a:solidFill>
              </a:rPr>
              <a:t>Additional Testing for Chronic Therapy/Management of Atrioventricular Block </a:t>
            </a:r>
            <a:endParaRPr lang="en-US" altLang="en-US" sz="2400" b="1" dirty="0">
              <a:solidFill>
                <a:schemeClr val="bg1"/>
              </a:solidFill>
              <a:latin typeface="+mn-lt"/>
            </a:endParaRPr>
          </a:p>
        </p:txBody>
      </p:sp>
      <p:graphicFrame>
        <p:nvGraphicFramePr>
          <p:cNvPr id="3" name="Table 2">
            <a:extLst>
              <a:ext uri="{FF2B5EF4-FFF2-40B4-BE49-F238E27FC236}">
                <a16:creationId xmlns:a16="http://schemas.microsoft.com/office/drawing/2014/main" id="{FC68A6AC-265D-4B07-B9F8-26AC6F02A6A8}"/>
              </a:ext>
            </a:extLst>
          </p:cNvPr>
          <p:cNvGraphicFramePr>
            <a:graphicFrameLocks noGrp="1"/>
          </p:cNvGraphicFramePr>
          <p:nvPr/>
        </p:nvGraphicFramePr>
        <p:xfrm>
          <a:off x="457200" y="1447800"/>
          <a:ext cx="8229600" cy="4330699"/>
        </p:xfrm>
        <a:graphic>
          <a:graphicData uri="http://schemas.openxmlformats.org/drawingml/2006/table">
            <a:tbl>
              <a:tblPr/>
              <a:tblGrid>
                <a:gridCol w="952500">
                  <a:extLst>
                    <a:ext uri="{9D8B030D-6E8A-4147-A177-3AD203B41FA5}">
                      <a16:colId xmlns:a16="http://schemas.microsoft.com/office/drawing/2014/main" val="1425434712"/>
                    </a:ext>
                  </a:extLst>
                </a:gridCol>
                <a:gridCol w="887413">
                  <a:extLst>
                    <a:ext uri="{9D8B030D-6E8A-4147-A177-3AD203B41FA5}">
                      <a16:colId xmlns:a16="http://schemas.microsoft.com/office/drawing/2014/main" val="855429249"/>
                    </a:ext>
                  </a:extLst>
                </a:gridCol>
                <a:gridCol w="6389687">
                  <a:extLst>
                    <a:ext uri="{9D8B030D-6E8A-4147-A177-3AD203B41FA5}">
                      <a16:colId xmlns:a16="http://schemas.microsoft.com/office/drawing/2014/main" val="3765876237"/>
                    </a:ext>
                  </a:extLst>
                </a:gridCol>
              </a:tblGrid>
              <a:tr h="711252">
                <a:tc gridSpan="3">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Recommendations for Additional Testing for Chronic Therapy/Management of Bradycardia Attributable to Atrioventricular Block</a:t>
                      </a:r>
                      <a:endParaRPr kumimoji="0" lang="en-US" altLang="en-US" sz="1800" b="0"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46418772"/>
                  </a:ext>
                </a:extLst>
              </a:tr>
              <a:tr h="601707">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COR</a:t>
                      </a:r>
                      <a:endParaRPr kumimoji="0" lang="en-US" altLang="en-US" sz="1800" b="0"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LOE</a:t>
                      </a:r>
                      <a:endParaRPr kumimoji="0" lang="en-US" altLang="en-US" sz="1800" b="0"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Recommendation</a:t>
                      </a:r>
                      <a:endParaRPr kumimoji="0" lang="en-US" altLang="en-US" sz="1800" b="0"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92383811"/>
                  </a:ext>
                </a:extLst>
              </a:tr>
              <a:tr h="1646040">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IIa</a:t>
                      </a:r>
                      <a:endParaRPr kumimoji="0" lang="en-US" altLang="en-US" sz="1800" b="0"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D54F"/>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B-R</a:t>
                      </a:r>
                      <a:endParaRPr kumimoji="0" lang="en-US" altLang="en-US" sz="1800" b="0"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49DD4"/>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l" defTabSz="914400" rtl="0" eaLnBrk="1" fontAlgn="base" latinLnBrk="0" hangingPunct="1">
                        <a:lnSpc>
                          <a:spcPct val="100000"/>
                        </a:lnSpc>
                        <a:spcBef>
                          <a:spcPct val="0"/>
                        </a:spcBef>
                        <a:spcAft>
                          <a:spcPct val="0"/>
                        </a:spcAft>
                        <a:buClrTx/>
                        <a:buSzTx/>
                        <a:buFont typeface="+mj-lt" charset="0"/>
                        <a:buNone/>
                        <a:tabLst/>
                      </a:pPr>
                      <a:r>
                        <a:rPr kumimoji="0" lang="en-US" altLang="en-US" sz="1800" b="1"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In patients with symptoms (e.g., lightheadedness, dizziness) of unclear etiology who have first-degree atrioventricular block or second-degree Mobitz type I atrioventricular block on ECG, ambulatory electrocardiographic monitoring is reasonable to establish correlation between symptoms and rhythm abnormalities. </a:t>
                      </a:r>
                      <a:endParaRPr kumimoji="0" lang="en-US" altLang="en-US" sz="1800" b="0"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40842336"/>
                  </a:ext>
                </a:extLst>
              </a:tr>
              <a:tr h="1371700">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IIa</a:t>
                      </a:r>
                      <a:endParaRPr kumimoji="0" lang="en-US" altLang="en-US" sz="1800" b="0"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D54F"/>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C-LD</a:t>
                      </a:r>
                      <a:endParaRPr kumimoji="0" lang="en-US" altLang="en-US" sz="1800" b="0"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1C1E7"/>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l" defTabSz="914400" rtl="0" eaLnBrk="1" fontAlgn="base" latinLnBrk="0" hangingPunct="1">
                        <a:lnSpc>
                          <a:spcPct val="100000"/>
                        </a:lnSpc>
                        <a:spcBef>
                          <a:spcPct val="0"/>
                        </a:spcBef>
                        <a:spcAft>
                          <a:spcPct val="0"/>
                        </a:spcAft>
                        <a:buClrTx/>
                        <a:buSzTx/>
                        <a:buFont typeface="+mj-lt" charset="0"/>
                        <a:buNone/>
                        <a:tabLst/>
                      </a:pPr>
                      <a:r>
                        <a:rPr kumimoji="0" lang="en-US" altLang="en-US" sz="1800" b="1" i="0" u="none" strike="noStrike" cap="none" normalizeH="0" baseline="0" dirty="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In patients with exertional symptoms (e.g., chest pain, shortness of breath) who have first-degree or second-degree Mobitz type I atrioventricular block at rest, an exercise treadmill test is reasonable to determine whether they may benefit from permanent pacing</a:t>
                      </a:r>
                      <a:r>
                        <a:rPr kumimoji="0" lang="en-US" altLang="en-US" sz="18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a:t>
                      </a:r>
                      <a:r>
                        <a:rPr kumimoji="0" lang="en-US" altLang="en-US" sz="1800" b="1" i="0" u="none" strike="noStrike" cap="none" normalizeH="0" baseline="0" dirty="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 </a:t>
                      </a:r>
                      <a:endParaRPr kumimoji="0" lang="en-US" altLang="en-US" sz="18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50971958"/>
                  </a:ext>
                </a:extLst>
              </a:tr>
            </a:tbl>
          </a:graphicData>
        </a:graphic>
      </p:graphicFrame>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a:extLst>
              <a:ext uri="{FF2B5EF4-FFF2-40B4-BE49-F238E27FC236}">
                <a16:creationId xmlns:a16="http://schemas.microsoft.com/office/drawing/2014/main" id="{F73E7371-9B08-46E0-B544-28818DE6FC78}"/>
              </a:ext>
            </a:extLst>
          </p:cNvPr>
          <p:cNvSpPr>
            <a:spLocks noChangeArrowheads="1"/>
          </p:cNvSpPr>
          <p:nvPr/>
        </p:nvSpPr>
        <p:spPr bwMode="auto">
          <a:xfrm>
            <a:off x="0" y="381000"/>
            <a:ext cx="9144000" cy="896656"/>
          </a:xfrm>
          <a:prstGeom prst="rect">
            <a:avLst/>
          </a:prstGeom>
          <a:solidFill>
            <a:schemeClr val="accent2"/>
          </a:solidFill>
          <a:ln>
            <a:noFill/>
          </a:ln>
          <a:extLst/>
        </p:spPr>
        <p:txBody>
          <a:bodyPr>
            <a:spAutoFit/>
          </a:bodyPr>
          <a:lstStyle>
            <a:lvl1pPr eaLnBrk="0" hangingPunct="0">
              <a:spcBef>
                <a:spcPct val="20000"/>
              </a:spcBef>
              <a:buChar char="•"/>
              <a:defRPr sz="3200">
                <a:solidFill>
                  <a:schemeClr val="tx1"/>
                </a:solidFill>
                <a:latin typeface="Arial" pitchFamily="34" charset="0"/>
                <a:ea typeface="MS PGothic" pitchFamily="34" charset="-128"/>
                <a:cs typeface="Geneva" charset="0"/>
              </a:defRPr>
            </a:lvl1pPr>
            <a:lvl2pPr marL="742950" indent="-285750" eaLnBrk="0" hangingPunct="0">
              <a:spcBef>
                <a:spcPct val="20000"/>
              </a:spcBef>
              <a:buChar char="–"/>
              <a:defRPr sz="2800">
                <a:solidFill>
                  <a:schemeClr val="tx1"/>
                </a:solidFill>
                <a:latin typeface="Arial" pitchFamily="34" charset="0"/>
                <a:ea typeface="Geneva" charset="0"/>
                <a:cs typeface="Geneva" charset="0"/>
              </a:defRPr>
            </a:lvl2pPr>
            <a:lvl3pPr marL="1143000" indent="-228600" eaLnBrk="0" hangingPunct="0">
              <a:spcBef>
                <a:spcPct val="20000"/>
              </a:spcBef>
              <a:buChar char="•"/>
              <a:defRPr sz="2400">
                <a:solidFill>
                  <a:schemeClr val="tx1"/>
                </a:solidFill>
                <a:latin typeface="Arial" pitchFamily="34" charset="0"/>
                <a:ea typeface="Geneva" charset="0"/>
                <a:cs typeface="Geneva" charset="0"/>
              </a:defRPr>
            </a:lvl3pPr>
            <a:lvl4pPr marL="1600200" indent="-228600" eaLnBrk="0" hangingPunct="0">
              <a:spcBef>
                <a:spcPct val="20000"/>
              </a:spcBef>
              <a:buChar char="–"/>
              <a:defRPr sz="2000">
                <a:solidFill>
                  <a:schemeClr val="tx1"/>
                </a:solidFill>
                <a:latin typeface="Arial" pitchFamily="34" charset="0"/>
                <a:ea typeface="Geneva" charset="0"/>
                <a:cs typeface="Geneva" charset="0"/>
              </a:defRPr>
            </a:lvl4pPr>
            <a:lvl5pPr marL="2057400" indent="-228600" eaLnBrk="0" hangingPunct="0">
              <a:spcBef>
                <a:spcPct val="20000"/>
              </a:spcBef>
              <a:buChar char="»"/>
              <a:defRPr sz="2000">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9pPr>
          </a:lstStyle>
          <a:p>
            <a:pPr algn="ctr" eaLnBrk="1" hangingPunct="1">
              <a:lnSpc>
                <a:spcPct val="80000"/>
              </a:lnSpc>
              <a:spcBef>
                <a:spcPct val="0"/>
              </a:spcBef>
              <a:buFontTx/>
              <a:buNone/>
              <a:defRPr/>
            </a:pPr>
            <a:r>
              <a:rPr lang="en-US" dirty="0">
                <a:solidFill>
                  <a:schemeClr val="bg1"/>
                </a:solidFill>
              </a:rPr>
              <a:t>Additional Testing for Chronic Therapy/Management of </a:t>
            </a:r>
            <a:r>
              <a:rPr lang="en-US" dirty="0" err="1">
                <a:solidFill>
                  <a:schemeClr val="bg1"/>
                </a:solidFill>
              </a:rPr>
              <a:t>Atrioventricular</a:t>
            </a:r>
            <a:r>
              <a:rPr lang="en-US" dirty="0">
                <a:solidFill>
                  <a:schemeClr val="bg1"/>
                </a:solidFill>
              </a:rPr>
              <a:t> Block (continued)</a:t>
            </a:r>
            <a:endParaRPr lang="en-US" altLang="en-US" sz="2400" b="1" dirty="0">
              <a:solidFill>
                <a:schemeClr val="bg1"/>
              </a:solidFill>
              <a:latin typeface="+mn-lt"/>
            </a:endParaRPr>
          </a:p>
        </p:txBody>
      </p:sp>
      <p:graphicFrame>
        <p:nvGraphicFramePr>
          <p:cNvPr id="3" name="Table 2">
            <a:extLst>
              <a:ext uri="{FF2B5EF4-FFF2-40B4-BE49-F238E27FC236}">
                <a16:creationId xmlns:a16="http://schemas.microsoft.com/office/drawing/2014/main" id="{FC68A6AC-265D-4B07-B9F8-26AC6F02A6A8}"/>
              </a:ext>
            </a:extLst>
          </p:cNvPr>
          <p:cNvGraphicFramePr>
            <a:graphicFrameLocks noGrp="1"/>
          </p:cNvGraphicFramePr>
          <p:nvPr/>
        </p:nvGraphicFramePr>
        <p:xfrm>
          <a:off x="457200" y="1524000"/>
          <a:ext cx="8229600" cy="4360863"/>
        </p:xfrm>
        <a:graphic>
          <a:graphicData uri="http://schemas.openxmlformats.org/drawingml/2006/table">
            <a:tbl>
              <a:tblPr/>
              <a:tblGrid>
                <a:gridCol w="952500">
                  <a:extLst>
                    <a:ext uri="{9D8B030D-6E8A-4147-A177-3AD203B41FA5}">
                      <a16:colId xmlns:a16="http://schemas.microsoft.com/office/drawing/2014/main" val="1425434712"/>
                    </a:ext>
                  </a:extLst>
                </a:gridCol>
                <a:gridCol w="887413">
                  <a:extLst>
                    <a:ext uri="{9D8B030D-6E8A-4147-A177-3AD203B41FA5}">
                      <a16:colId xmlns:a16="http://schemas.microsoft.com/office/drawing/2014/main" val="855429249"/>
                    </a:ext>
                  </a:extLst>
                </a:gridCol>
                <a:gridCol w="6389687">
                  <a:extLst>
                    <a:ext uri="{9D8B030D-6E8A-4147-A177-3AD203B41FA5}">
                      <a16:colId xmlns:a16="http://schemas.microsoft.com/office/drawing/2014/main" val="3765876237"/>
                    </a:ext>
                  </a:extLst>
                </a:gridCol>
              </a:tblGrid>
              <a:tr h="711200">
                <a:tc gridSpan="3">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Recommendations for Additional Testing for Chronic Therapy/Management of Bradycardia Attributable to Atrioventricular Block</a:t>
                      </a:r>
                      <a:endParaRPr kumimoji="0" lang="en-US" altLang="en-US" sz="20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46418772"/>
                  </a:ext>
                </a:extLst>
              </a:tr>
              <a:tr h="601663">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2000" b="1"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COR</a:t>
                      </a:r>
                      <a:endParaRPr kumimoji="0" lang="en-US" altLang="en-US" sz="2000" b="0"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2000" b="1"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LOE</a:t>
                      </a:r>
                      <a:endParaRPr kumimoji="0" lang="en-US" altLang="en-US" sz="2000" b="0"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2000" b="1"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Recommendation</a:t>
                      </a:r>
                      <a:endParaRPr kumimoji="0" lang="en-US" altLang="en-US" sz="2000" b="0"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92383811"/>
                  </a:ext>
                </a:extLst>
              </a:tr>
              <a:tr h="1003300">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en-US" sz="2000" b="1" i="0" u="none" strike="noStrike" cap="none" normalizeH="0" baseline="0" dirty="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IIb</a:t>
                      </a:r>
                      <a:endParaRPr kumimoji="0" lang="en-US" altLang="en-US" sz="20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A74B"/>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en-US" sz="2000" b="1"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B-NR</a:t>
                      </a:r>
                      <a:endParaRPr kumimoji="0" lang="en-US" altLang="en-US" sz="2000" b="0"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49DD4"/>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l" defTabSz="914400" rtl="0" eaLnBrk="1" fontAlgn="base" latinLnBrk="0" hangingPunct="1">
                        <a:lnSpc>
                          <a:spcPct val="100000"/>
                        </a:lnSpc>
                        <a:spcBef>
                          <a:spcPct val="0"/>
                        </a:spcBef>
                        <a:spcAft>
                          <a:spcPct val="0"/>
                        </a:spcAft>
                        <a:buClrTx/>
                        <a:buSzTx/>
                        <a:buFont typeface="+mj-lt" charset="0"/>
                        <a:buNone/>
                        <a:tabLst/>
                      </a:pPr>
                      <a:r>
                        <a:rPr kumimoji="0" lang="en-US" altLang="en-US" sz="2000" b="1"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In selected patients with second-degree atrioventricular block, an EPS may be considered to determine the level of the block and to determine whether they may benefit from permanent pacing.</a:t>
                      </a:r>
                      <a:endParaRPr kumimoji="0" lang="en-US" altLang="en-US" sz="2000" b="0"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27833576"/>
                  </a:ext>
                </a:extLst>
              </a:tr>
              <a:tr h="1003300">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en-US" sz="2000" b="1"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IIb</a:t>
                      </a:r>
                      <a:endParaRPr kumimoji="0" lang="en-US" altLang="en-US" sz="2000" b="0"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A74B"/>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en-US" sz="2000" b="1"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C-LD</a:t>
                      </a:r>
                      <a:endParaRPr kumimoji="0" lang="en-US" altLang="en-US" sz="2000" b="0"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1C1E7"/>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l" defTabSz="914400" rtl="0" eaLnBrk="1" fontAlgn="base" latinLnBrk="0" hangingPunct="1">
                        <a:lnSpc>
                          <a:spcPct val="100000"/>
                        </a:lnSpc>
                        <a:spcBef>
                          <a:spcPct val="0"/>
                        </a:spcBef>
                        <a:spcAft>
                          <a:spcPct val="0"/>
                        </a:spcAft>
                        <a:buClrTx/>
                        <a:buSzTx/>
                        <a:buFont typeface="+mj-lt" charset="0"/>
                        <a:buNone/>
                        <a:tabLst/>
                      </a:pPr>
                      <a:r>
                        <a:rPr kumimoji="0" lang="en-US" altLang="en-US" sz="2000" b="1" i="0" u="none" strike="noStrike" cap="none" normalizeH="0" baseline="0" dirty="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In selected patients with second-degree atrioventricular block, carotid sinus massage and/or pharmacological challenge with atropine, isoproterenol, or procainamide may be considered to determine the level of the block and to determine whether they may benefit from permanent pacing. </a:t>
                      </a:r>
                      <a:endParaRPr kumimoji="0" lang="en-US" altLang="en-US" sz="20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53495531"/>
                  </a:ext>
                </a:extLst>
              </a:tr>
            </a:tbl>
          </a:graphicData>
        </a:graphic>
      </p:graphicFrame>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a:extLst>
              <a:ext uri="{FF2B5EF4-FFF2-40B4-BE49-F238E27FC236}">
                <a16:creationId xmlns:a16="http://schemas.microsoft.com/office/drawing/2014/main" id="{A764E18A-ADE8-4150-B1DE-F69B89C467EC}"/>
              </a:ext>
            </a:extLst>
          </p:cNvPr>
          <p:cNvSpPr>
            <a:spLocks noChangeArrowheads="1"/>
          </p:cNvSpPr>
          <p:nvPr/>
        </p:nvSpPr>
        <p:spPr bwMode="auto">
          <a:xfrm>
            <a:off x="0" y="381000"/>
            <a:ext cx="9144000" cy="485775"/>
          </a:xfrm>
          <a:prstGeom prst="rect">
            <a:avLst/>
          </a:prstGeom>
          <a:solidFill>
            <a:schemeClr val="accent2"/>
          </a:solidFill>
          <a:ln>
            <a:noFill/>
          </a:ln>
          <a:extLst/>
        </p:spPr>
        <p:txBody>
          <a:bodyPr>
            <a:spAutoFit/>
          </a:bodyPr>
          <a:lstStyle>
            <a:lvl1pPr eaLnBrk="0" hangingPunct="0">
              <a:spcBef>
                <a:spcPct val="20000"/>
              </a:spcBef>
              <a:buChar char="•"/>
              <a:defRPr sz="3200">
                <a:solidFill>
                  <a:schemeClr val="tx1"/>
                </a:solidFill>
                <a:latin typeface="Arial" pitchFamily="34" charset="0"/>
                <a:ea typeface="MS PGothic" pitchFamily="34" charset="-128"/>
                <a:cs typeface="Geneva" charset="0"/>
              </a:defRPr>
            </a:lvl1pPr>
            <a:lvl2pPr marL="742950" indent="-285750" eaLnBrk="0" hangingPunct="0">
              <a:spcBef>
                <a:spcPct val="20000"/>
              </a:spcBef>
              <a:buChar char="–"/>
              <a:defRPr sz="2800">
                <a:solidFill>
                  <a:schemeClr val="tx1"/>
                </a:solidFill>
                <a:latin typeface="Arial" pitchFamily="34" charset="0"/>
                <a:ea typeface="Geneva" charset="0"/>
                <a:cs typeface="Geneva" charset="0"/>
              </a:defRPr>
            </a:lvl2pPr>
            <a:lvl3pPr marL="1143000" indent="-228600" eaLnBrk="0" hangingPunct="0">
              <a:spcBef>
                <a:spcPct val="20000"/>
              </a:spcBef>
              <a:buChar char="•"/>
              <a:defRPr sz="2400">
                <a:solidFill>
                  <a:schemeClr val="tx1"/>
                </a:solidFill>
                <a:latin typeface="Arial" pitchFamily="34" charset="0"/>
                <a:ea typeface="Geneva" charset="0"/>
                <a:cs typeface="Geneva" charset="0"/>
              </a:defRPr>
            </a:lvl3pPr>
            <a:lvl4pPr marL="1600200" indent="-228600" eaLnBrk="0" hangingPunct="0">
              <a:spcBef>
                <a:spcPct val="20000"/>
              </a:spcBef>
              <a:buChar char="–"/>
              <a:defRPr sz="2000">
                <a:solidFill>
                  <a:schemeClr val="tx1"/>
                </a:solidFill>
                <a:latin typeface="Arial" pitchFamily="34" charset="0"/>
                <a:ea typeface="Geneva" charset="0"/>
                <a:cs typeface="Geneva" charset="0"/>
              </a:defRPr>
            </a:lvl4pPr>
            <a:lvl5pPr marL="2057400" indent="-228600" eaLnBrk="0" hangingPunct="0">
              <a:spcBef>
                <a:spcPct val="20000"/>
              </a:spcBef>
              <a:buChar char="»"/>
              <a:defRPr sz="2000">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9pPr>
          </a:lstStyle>
          <a:p>
            <a:pPr algn="ctr" eaLnBrk="1" hangingPunct="1">
              <a:lnSpc>
                <a:spcPct val="80000"/>
              </a:lnSpc>
              <a:spcBef>
                <a:spcPct val="0"/>
              </a:spcBef>
              <a:buFontTx/>
              <a:buNone/>
              <a:defRPr/>
            </a:pPr>
            <a:r>
              <a:rPr lang="en-US" dirty="0">
                <a:solidFill>
                  <a:schemeClr val="bg1"/>
                </a:solidFill>
              </a:rPr>
              <a:t>Permanent Pacing for Atrioventricular Block</a:t>
            </a:r>
            <a:endParaRPr lang="en-US" altLang="en-US" sz="2400" b="1" dirty="0">
              <a:solidFill>
                <a:schemeClr val="bg1"/>
              </a:solidFill>
              <a:latin typeface="+mn-lt"/>
            </a:endParaRPr>
          </a:p>
        </p:txBody>
      </p:sp>
      <p:graphicFrame>
        <p:nvGraphicFramePr>
          <p:cNvPr id="3" name="Table 2">
            <a:extLst>
              <a:ext uri="{FF2B5EF4-FFF2-40B4-BE49-F238E27FC236}">
                <a16:creationId xmlns:a16="http://schemas.microsoft.com/office/drawing/2014/main" id="{10EA65D5-43BC-45B5-AB40-BDD29EA9EFA3}"/>
              </a:ext>
            </a:extLst>
          </p:cNvPr>
          <p:cNvGraphicFramePr>
            <a:graphicFrameLocks noGrp="1"/>
          </p:cNvGraphicFramePr>
          <p:nvPr/>
        </p:nvGraphicFramePr>
        <p:xfrm>
          <a:off x="457200" y="1122363"/>
          <a:ext cx="8229600" cy="4878852"/>
        </p:xfrm>
        <a:graphic>
          <a:graphicData uri="http://schemas.openxmlformats.org/drawingml/2006/table">
            <a:tbl>
              <a:tblPr/>
              <a:tblGrid>
                <a:gridCol w="952500">
                  <a:extLst>
                    <a:ext uri="{9D8B030D-6E8A-4147-A177-3AD203B41FA5}">
                      <a16:colId xmlns:a16="http://schemas.microsoft.com/office/drawing/2014/main" val="3565049891"/>
                    </a:ext>
                  </a:extLst>
                </a:gridCol>
                <a:gridCol w="887413">
                  <a:extLst>
                    <a:ext uri="{9D8B030D-6E8A-4147-A177-3AD203B41FA5}">
                      <a16:colId xmlns:a16="http://schemas.microsoft.com/office/drawing/2014/main" val="658600413"/>
                    </a:ext>
                  </a:extLst>
                </a:gridCol>
                <a:gridCol w="6389687">
                  <a:extLst>
                    <a:ext uri="{9D8B030D-6E8A-4147-A177-3AD203B41FA5}">
                      <a16:colId xmlns:a16="http://schemas.microsoft.com/office/drawing/2014/main" val="1412779310"/>
                    </a:ext>
                  </a:extLst>
                </a:gridCol>
              </a:tblGrid>
              <a:tr h="711107">
                <a:tc gridSpan="3">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Recommendations for Permanent Pacing for Chronic Therapy/Management of Bradycardia Attributable to Atrioventricular Block</a:t>
                      </a:r>
                      <a:endParaRPr kumimoji="0" lang="en-US" altLang="en-US" sz="18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357452936"/>
                  </a:ext>
                </a:extLst>
              </a:tr>
              <a:tr h="601585">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COR</a:t>
                      </a:r>
                      <a:endParaRPr kumimoji="0" lang="en-US" altLang="en-US" sz="1800" b="0"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LOE</a:t>
                      </a:r>
                      <a:endParaRPr kumimoji="0" lang="en-US" altLang="en-US" sz="1800" b="0"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Recommendation</a:t>
                      </a:r>
                      <a:endParaRPr kumimoji="0" lang="en-US" altLang="en-US" sz="1800" b="0"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21857614"/>
                  </a:ext>
                </a:extLst>
              </a:tr>
              <a:tr h="1371421">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I</a:t>
                      </a:r>
                      <a:endParaRPr kumimoji="0" lang="en-US" altLang="en-US" sz="1800" b="0"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FC284"/>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B-NR</a:t>
                      </a:r>
                      <a:endParaRPr kumimoji="0" lang="en-US" altLang="en-US" sz="1800" b="0"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49DD4"/>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l" defTabSz="914400" rtl="0" eaLnBrk="1" fontAlgn="base" latinLnBrk="0" hangingPunct="1">
                        <a:lnSpc>
                          <a:spcPct val="100000"/>
                        </a:lnSpc>
                        <a:spcBef>
                          <a:spcPct val="0"/>
                        </a:spcBef>
                        <a:spcAft>
                          <a:spcPct val="0"/>
                        </a:spcAft>
                        <a:buClrTx/>
                        <a:buSzTx/>
                        <a:buFont typeface="+mj-lt" charset="0"/>
                        <a:buNone/>
                        <a:tabLst/>
                      </a:pPr>
                      <a:r>
                        <a:rPr kumimoji="0" lang="en-US" altLang="en-US" sz="1800" b="1" i="0" u="none" strike="noStrike" cap="none" normalizeH="0" baseline="0" dirty="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In patients with acquired second-degree Mobitz type II atrioventricular block, high-grade atrioventricular block, or third-degree atrioventricular block not attributable to reversible or physiologic causes, permanent pacing is recommended regardless of symptoms.</a:t>
                      </a:r>
                      <a:endParaRPr kumimoji="0" lang="en-US" altLang="en-US" sz="18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34186783"/>
                  </a:ext>
                </a:extLst>
              </a:tr>
              <a:tr h="2194274">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I</a:t>
                      </a:r>
                      <a:endParaRPr kumimoji="0" lang="en-US" altLang="en-US" sz="18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FC284"/>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B-NR</a:t>
                      </a:r>
                      <a:endParaRPr kumimoji="0" lang="en-US" altLang="en-US" sz="1800" b="0"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49DD4"/>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l" defTabSz="914400" rtl="0" eaLnBrk="1" fontAlgn="base" latinLnBrk="0" hangingPunct="1">
                        <a:lnSpc>
                          <a:spcPct val="100000"/>
                        </a:lnSpc>
                        <a:spcBef>
                          <a:spcPct val="0"/>
                        </a:spcBef>
                        <a:spcAft>
                          <a:spcPct val="0"/>
                        </a:spcAft>
                        <a:buClrTx/>
                        <a:buSzTx/>
                        <a:buFont typeface="+mj-lt" charset="0"/>
                        <a:buNone/>
                        <a:tabLst/>
                      </a:pPr>
                      <a:r>
                        <a:rPr kumimoji="0" lang="en-US" altLang="en-US" sz="1800" b="1" i="0" u="none" strike="noStrike" cap="none" normalizeH="0" baseline="0" dirty="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In patients with neuromuscular diseases associated with conduction disorders, including muscular dystrophy (e.g., myotonic dystrophy type 1) or Kearns-Sayre syndrome, who have evidence of second-degree atrioventricular block, third-degree atrioventricular block, or an HV interval of 70 ms or greater, regardless of symptoms, permanent pacing, with additional defibrillator capability if needed and meaningful survival of greater than 1 year is expected, is recommended. </a:t>
                      </a:r>
                      <a:endParaRPr kumimoji="0" lang="en-US" altLang="en-US" sz="18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5182157"/>
                  </a:ext>
                </a:extLst>
              </a:tr>
            </a:tbl>
          </a:graphicData>
        </a:graphic>
      </p:graphicFrame>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a:extLst>
              <a:ext uri="{FF2B5EF4-FFF2-40B4-BE49-F238E27FC236}">
                <a16:creationId xmlns:a16="http://schemas.microsoft.com/office/drawing/2014/main" id="{A764E18A-ADE8-4150-B1DE-F69B89C467EC}"/>
              </a:ext>
            </a:extLst>
          </p:cNvPr>
          <p:cNvSpPr>
            <a:spLocks noChangeArrowheads="1"/>
          </p:cNvSpPr>
          <p:nvPr/>
        </p:nvSpPr>
        <p:spPr bwMode="auto">
          <a:xfrm>
            <a:off x="0" y="381000"/>
            <a:ext cx="9144000" cy="880241"/>
          </a:xfrm>
          <a:prstGeom prst="rect">
            <a:avLst/>
          </a:prstGeom>
          <a:solidFill>
            <a:schemeClr val="accent2"/>
          </a:solidFill>
          <a:ln>
            <a:noFill/>
          </a:ln>
          <a:extLst/>
        </p:spPr>
        <p:txBody>
          <a:bodyPr>
            <a:spAutoFit/>
          </a:bodyPr>
          <a:lstStyle>
            <a:lvl1pPr eaLnBrk="0" hangingPunct="0">
              <a:spcBef>
                <a:spcPct val="20000"/>
              </a:spcBef>
              <a:buChar char="•"/>
              <a:defRPr sz="3200">
                <a:solidFill>
                  <a:schemeClr val="tx1"/>
                </a:solidFill>
                <a:latin typeface="Arial" pitchFamily="34" charset="0"/>
                <a:ea typeface="MS PGothic" pitchFamily="34" charset="-128"/>
                <a:cs typeface="Geneva" charset="0"/>
              </a:defRPr>
            </a:lvl1pPr>
            <a:lvl2pPr marL="742950" indent="-285750" eaLnBrk="0" hangingPunct="0">
              <a:spcBef>
                <a:spcPct val="20000"/>
              </a:spcBef>
              <a:buChar char="–"/>
              <a:defRPr sz="2800">
                <a:solidFill>
                  <a:schemeClr val="tx1"/>
                </a:solidFill>
                <a:latin typeface="Arial" pitchFamily="34" charset="0"/>
                <a:ea typeface="Geneva" charset="0"/>
                <a:cs typeface="Geneva" charset="0"/>
              </a:defRPr>
            </a:lvl2pPr>
            <a:lvl3pPr marL="1143000" indent="-228600" eaLnBrk="0" hangingPunct="0">
              <a:spcBef>
                <a:spcPct val="20000"/>
              </a:spcBef>
              <a:buChar char="•"/>
              <a:defRPr sz="2400">
                <a:solidFill>
                  <a:schemeClr val="tx1"/>
                </a:solidFill>
                <a:latin typeface="Arial" pitchFamily="34" charset="0"/>
                <a:ea typeface="Geneva" charset="0"/>
                <a:cs typeface="Geneva" charset="0"/>
              </a:defRPr>
            </a:lvl3pPr>
            <a:lvl4pPr marL="1600200" indent="-228600" eaLnBrk="0" hangingPunct="0">
              <a:spcBef>
                <a:spcPct val="20000"/>
              </a:spcBef>
              <a:buChar char="–"/>
              <a:defRPr sz="2000">
                <a:solidFill>
                  <a:schemeClr val="tx1"/>
                </a:solidFill>
                <a:latin typeface="Arial" pitchFamily="34" charset="0"/>
                <a:ea typeface="Geneva" charset="0"/>
                <a:cs typeface="Geneva" charset="0"/>
              </a:defRPr>
            </a:lvl4pPr>
            <a:lvl5pPr marL="2057400" indent="-228600" eaLnBrk="0" hangingPunct="0">
              <a:spcBef>
                <a:spcPct val="20000"/>
              </a:spcBef>
              <a:buChar char="»"/>
              <a:defRPr sz="2000">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9pPr>
          </a:lstStyle>
          <a:p>
            <a:pPr algn="ctr" eaLnBrk="1" hangingPunct="1">
              <a:lnSpc>
                <a:spcPct val="80000"/>
              </a:lnSpc>
              <a:spcBef>
                <a:spcPct val="0"/>
              </a:spcBef>
              <a:buFontTx/>
              <a:buNone/>
              <a:defRPr/>
            </a:pPr>
            <a:r>
              <a:rPr lang="en-US" dirty="0">
                <a:solidFill>
                  <a:schemeClr val="bg1"/>
                </a:solidFill>
              </a:rPr>
              <a:t>Permanent Pacing for Atrioventricular Block (continued)</a:t>
            </a:r>
            <a:endParaRPr lang="en-US" altLang="en-US" sz="2400" b="1" dirty="0">
              <a:solidFill>
                <a:schemeClr val="bg1"/>
              </a:solidFill>
              <a:latin typeface="+mn-lt"/>
            </a:endParaRPr>
          </a:p>
        </p:txBody>
      </p:sp>
      <p:graphicFrame>
        <p:nvGraphicFramePr>
          <p:cNvPr id="3" name="Table 2">
            <a:extLst>
              <a:ext uri="{FF2B5EF4-FFF2-40B4-BE49-F238E27FC236}">
                <a16:creationId xmlns:a16="http://schemas.microsoft.com/office/drawing/2014/main" id="{10EA65D5-43BC-45B5-AB40-BDD29EA9EFA3}"/>
              </a:ext>
            </a:extLst>
          </p:cNvPr>
          <p:cNvGraphicFramePr>
            <a:graphicFrameLocks noGrp="1"/>
          </p:cNvGraphicFramePr>
          <p:nvPr/>
        </p:nvGraphicFramePr>
        <p:xfrm>
          <a:off x="457200" y="1752600"/>
          <a:ext cx="8229600" cy="3295651"/>
        </p:xfrm>
        <a:graphic>
          <a:graphicData uri="http://schemas.openxmlformats.org/drawingml/2006/table">
            <a:tbl>
              <a:tblPr/>
              <a:tblGrid>
                <a:gridCol w="952500">
                  <a:extLst>
                    <a:ext uri="{9D8B030D-6E8A-4147-A177-3AD203B41FA5}">
                      <a16:colId xmlns:a16="http://schemas.microsoft.com/office/drawing/2014/main" val="3565049891"/>
                    </a:ext>
                  </a:extLst>
                </a:gridCol>
                <a:gridCol w="887413">
                  <a:extLst>
                    <a:ext uri="{9D8B030D-6E8A-4147-A177-3AD203B41FA5}">
                      <a16:colId xmlns:a16="http://schemas.microsoft.com/office/drawing/2014/main" val="658600413"/>
                    </a:ext>
                  </a:extLst>
                </a:gridCol>
                <a:gridCol w="6389687">
                  <a:extLst>
                    <a:ext uri="{9D8B030D-6E8A-4147-A177-3AD203B41FA5}">
                      <a16:colId xmlns:a16="http://schemas.microsoft.com/office/drawing/2014/main" val="1412779310"/>
                    </a:ext>
                  </a:extLst>
                </a:gridCol>
              </a:tblGrid>
              <a:tr h="711200">
                <a:tc gridSpan="3">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Recommendations for Permanent Pacing for Chronic Therapy/Management of Bradycardia Attributable to Atrioventricular Block</a:t>
                      </a:r>
                      <a:endParaRPr kumimoji="0" lang="en-US" altLang="en-US" sz="1800" b="0"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357452936"/>
                  </a:ext>
                </a:extLst>
              </a:tr>
              <a:tr h="601663">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COR</a:t>
                      </a:r>
                      <a:endParaRPr kumimoji="0" lang="en-US" altLang="en-US" sz="1800" b="0"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LOE</a:t>
                      </a:r>
                      <a:endParaRPr kumimoji="0" lang="en-US" altLang="en-US" sz="1800" b="0"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Recommendation</a:t>
                      </a:r>
                      <a:endParaRPr kumimoji="0" lang="en-US" altLang="en-US" sz="1800" b="0"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21857614"/>
                  </a:ext>
                </a:extLst>
              </a:tr>
              <a:tr h="611188">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I</a:t>
                      </a:r>
                      <a:endParaRPr kumimoji="0" lang="en-US" altLang="en-US" sz="18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FC284"/>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C-LD</a:t>
                      </a:r>
                      <a:endParaRPr kumimoji="0" lang="en-US" altLang="en-US" sz="18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1C1E7"/>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l" defTabSz="914400" rtl="0" eaLnBrk="1" fontAlgn="base" latinLnBrk="0" hangingPunct="1">
                        <a:lnSpc>
                          <a:spcPct val="100000"/>
                        </a:lnSpc>
                        <a:spcBef>
                          <a:spcPct val="0"/>
                        </a:spcBef>
                        <a:spcAft>
                          <a:spcPct val="0"/>
                        </a:spcAft>
                        <a:buClrTx/>
                        <a:buSzTx/>
                        <a:buFont typeface="+mj-lt" charset="0"/>
                        <a:buNone/>
                        <a:tabLst/>
                      </a:pPr>
                      <a:r>
                        <a:rPr kumimoji="0" lang="en-US" altLang="en-US" sz="1800" b="1" i="0" u="none" strike="noStrike" cap="none" normalizeH="0" baseline="0" dirty="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In patients with permanent AF and symptomatic bradycardia, permanent pacing is recommended.</a:t>
                      </a:r>
                      <a:endParaRPr kumimoji="0" lang="en-US" altLang="en-US" sz="18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15226094"/>
                  </a:ext>
                </a:extLst>
              </a:tr>
              <a:tr h="1371600">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I</a:t>
                      </a:r>
                      <a:endParaRPr kumimoji="0" lang="en-US" altLang="en-US" sz="1800" b="0"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FC284"/>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C-LD</a:t>
                      </a:r>
                      <a:endParaRPr kumimoji="0" lang="en-US" altLang="en-US" sz="1800" b="0"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1C1E7"/>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l" defTabSz="914400" rtl="0" eaLnBrk="1" fontAlgn="base" latinLnBrk="0" hangingPunct="1">
                        <a:lnSpc>
                          <a:spcPct val="100000"/>
                        </a:lnSpc>
                        <a:spcBef>
                          <a:spcPct val="0"/>
                        </a:spcBef>
                        <a:spcAft>
                          <a:spcPct val="0"/>
                        </a:spcAft>
                        <a:buClrTx/>
                        <a:buSzTx/>
                        <a:buFont typeface="+mj-lt" charset="0"/>
                        <a:buNone/>
                        <a:tabLst/>
                      </a:pPr>
                      <a:r>
                        <a:rPr kumimoji="0" lang="en-US" altLang="en-US" sz="1800" b="1" i="0" u="none" strike="noStrike" cap="none" normalizeH="0" baseline="0" dirty="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In patients who develop symptomatic atrioventricular block as a consequence of guideline-directed management and therapy for which there is no alternative treatment and continued treatment is clinically necessary, permanent pacing is recommended to increase heart rate and improve symptoms.</a:t>
                      </a:r>
                      <a:endParaRPr kumimoji="0" lang="en-US" altLang="en-US" sz="18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47279112"/>
                  </a:ext>
                </a:extLst>
              </a:tr>
            </a:tbl>
          </a:graphicData>
        </a:graphic>
      </p:graphicFrame>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a:extLst>
              <a:ext uri="{FF2B5EF4-FFF2-40B4-BE49-F238E27FC236}">
                <a16:creationId xmlns:a16="http://schemas.microsoft.com/office/drawing/2014/main" id="{48CF388D-983D-42B3-A819-B1526160B410}"/>
              </a:ext>
            </a:extLst>
          </p:cNvPr>
          <p:cNvSpPr>
            <a:spLocks noChangeArrowheads="1"/>
          </p:cNvSpPr>
          <p:nvPr/>
        </p:nvSpPr>
        <p:spPr bwMode="auto">
          <a:xfrm>
            <a:off x="0" y="381000"/>
            <a:ext cx="9144000" cy="880241"/>
          </a:xfrm>
          <a:prstGeom prst="rect">
            <a:avLst/>
          </a:prstGeom>
          <a:solidFill>
            <a:schemeClr val="accent2"/>
          </a:solidFill>
          <a:ln>
            <a:noFill/>
          </a:ln>
          <a:extLst/>
        </p:spPr>
        <p:txBody>
          <a:bodyPr>
            <a:spAutoFit/>
          </a:bodyPr>
          <a:lstStyle>
            <a:lvl1pPr eaLnBrk="0" hangingPunct="0">
              <a:spcBef>
                <a:spcPct val="20000"/>
              </a:spcBef>
              <a:buChar char="•"/>
              <a:defRPr sz="3200">
                <a:solidFill>
                  <a:schemeClr val="tx1"/>
                </a:solidFill>
                <a:latin typeface="Arial" pitchFamily="34" charset="0"/>
                <a:ea typeface="MS PGothic" pitchFamily="34" charset="-128"/>
                <a:cs typeface="Geneva" charset="0"/>
              </a:defRPr>
            </a:lvl1pPr>
            <a:lvl2pPr marL="742950" indent="-285750" eaLnBrk="0" hangingPunct="0">
              <a:spcBef>
                <a:spcPct val="20000"/>
              </a:spcBef>
              <a:buChar char="–"/>
              <a:defRPr sz="2800">
                <a:solidFill>
                  <a:schemeClr val="tx1"/>
                </a:solidFill>
                <a:latin typeface="Arial" pitchFamily="34" charset="0"/>
                <a:ea typeface="Geneva" charset="0"/>
                <a:cs typeface="Geneva" charset="0"/>
              </a:defRPr>
            </a:lvl2pPr>
            <a:lvl3pPr marL="1143000" indent="-228600" eaLnBrk="0" hangingPunct="0">
              <a:spcBef>
                <a:spcPct val="20000"/>
              </a:spcBef>
              <a:buChar char="•"/>
              <a:defRPr sz="2400">
                <a:solidFill>
                  <a:schemeClr val="tx1"/>
                </a:solidFill>
                <a:latin typeface="Arial" pitchFamily="34" charset="0"/>
                <a:ea typeface="Geneva" charset="0"/>
                <a:cs typeface="Geneva" charset="0"/>
              </a:defRPr>
            </a:lvl3pPr>
            <a:lvl4pPr marL="1600200" indent="-228600" eaLnBrk="0" hangingPunct="0">
              <a:spcBef>
                <a:spcPct val="20000"/>
              </a:spcBef>
              <a:buChar char="–"/>
              <a:defRPr sz="2000">
                <a:solidFill>
                  <a:schemeClr val="tx1"/>
                </a:solidFill>
                <a:latin typeface="Arial" pitchFamily="34" charset="0"/>
                <a:ea typeface="Geneva" charset="0"/>
                <a:cs typeface="Geneva" charset="0"/>
              </a:defRPr>
            </a:lvl4pPr>
            <a:lvl5pPr marL="2057400" indent="-228600" eaLnBrk="0" hangingPunct="0">
              <a:spcBef>
                <a:spcPct val="20000"/>
              </a:spcBef>
              <a:buChar char="»"/>
              <a:defRPr sz="2000">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9pPr>
          </a:lstStyle>
          <a:p>
            <a:pPr algn="ctr" eaLnBrk="1" hangingPunct="1">
              <a:lnSpc>
                <a:spcPct val="80000"/>
              </a:lnSpc>
              <a:spcBef>
                <a:spcPct val="0"/>
              </a:spcBef>
              <a:buFontTx/>
              <a:buNone/>
              <a:defRPr/>
            </a:pPr>
            <a:r>
              <a:rPr lang="en-US" dirty="0">
                <a:solidFill>
                  <a:schemeClr val="bg1"/>
                </a:solidFill>
              </a:rPr>
              <a:t>Permanent Pacing for Atrioventricular Block (continued)</a:t>
            </a:r>
            <a:endParaRPr lang="en-US" altLang="en-US" sz="2400" b="1" dirty="0">
              <a:solidFill>
                <a:schemeClr val="bg1"/>
              </a:solidFill>
              <a:latin typeface="+mn-lt"/>
            </a:endParaRPr>
          </a:p>
        </p:txBody>
      </p:sp>
      <p:graphicFrame>
        <p:nvGraphicFramePr>
          <p:cNvPr id="3" name="Table 2">
            <a:extLst>
              <a:ext uri="{FF2B5EF4-FFF2-40B4-BE49-F238E27FC236}">
                <a16:creationId xmlns:a16="http://schemas.microsoft.com/office/drawing/2014/main" id="{6AAA6546-75F2-437A-B1C9-BF8A96621F62}"/>
              </a:ext>
            </a:extLst>
          </p:cNvPr>
          <p:cNvGraphicFramePr>
            <a:graphicFrameLocks noGrp="1"/>
          </p:cNvGraphicFramePr>
          <p:nvPr>
            <p:extLst>
              <p:ext uri="{D42A27DB-BD31-4B8C-83A1-F6EECF244321}">
                <p14:modId xmlns:p14="http://schemas.microsoft.com/office/powerpoint/2010/main" val="2752066016"/>
              </p:ext>
            </p:extLst>
          </p:nvPr>
        </p:nvGraphicFramePr>
        <p:xfrm>
          <a:off x="457200" y="1371600"/>
          <a:ext cx="8229600" cy="4330699"/>
        </p:xfrm>
        <a:graphic>
          <a:graphicData uri="http://schemas.openxmlformats.org/drawingml/2006/table">
            <a:tbl>
              <a:tblPr/>
              <a:tblGrid>
                <a:gridCol w="952500">
                  <a:extLst>
                    <a:ext uri="{9D8B030D-6E8A-4147-A177-3AD203B41FA5}">
                      <a16:colId xmlns:a16="http://schemas.microsoft.com/office/drawing/2014/main" val="254169990"/>
                    </a:ext>
                  </a:extLst>
                </a:gridCol>
                <a:gridCol w="887413">
                  <a:extLst>
                    <a:ext uri="{9D8B030D-6E8A-4147-A177-3AD203B41FA5}">
                      <a16:colId xmlns:a16="http://schemas.microsoft.com/office/drawing/2014/main" val="1509318395"/>
                    </a:ext>
                  </a:extLst>
                </a:gridCol>
                <a:gridCol w="6389687">
                  <a:extLst>
                    <a:ext uri="{9D8B030D-6E8A-4147-A177-3AD203B41FA5}">
                      <a16:colId xmlns:a16="http://schemas.microsoft.com/office/drawing/2014/main" val="2867620845"/>
                    </a:ext>
                  </a:extLst>
                </a:gridCol>
              </a:tblGrid>
              <a:tr h="711252">
                <a:tc gridSpan="3">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Recommendations for Permanent Pacing for Chronic Therapy/Management of Bradycardia Attributable to Atrioventricular Block</a:t>
                      </a:r>
                      <a:endParaRPr kumimoji="0" lang="en-US" altLang="en-US" sz="18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729565161"/>
                  </a:ext>
                </a:extLst>
              </a:tr>
              <a:tr h="601707">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COR</a:t>
                      </a:r>
                      <a:endParaRPr kumimoji="0" lang="en-US" altLang="en-US" sz="18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LOE</a:t>
                      </a:r>
                      <a:endParaRPr kumimoji="0" lang="en-US" altLang="en-US" sz="1800" b="0"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Recommendation</a:t>
                      </a:r>
                      <a:endParaRPr kumimoji="0" lang="en-US" altLang="en-US" sz="1800" b="0"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72507993"/>
                  </a:ext>
                </a:extLst>
              </a:tr>
              <a:tr h="1646040">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IIa</a:t>
                      </a:r>
                      <a:endParaRPr kumimoji="0" lang="en-US" altLang="en-US" sz="1800" b="0"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D54F"/>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B-NR</a:t>
                      </a:r>
                      <a:endParaRPr kumimoji="0" lang="en-US" altLang="en-US" sz="1800" b="0"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49DD4"/>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l" defTabSz="914400" rtl="0" eaLnBrk="1" fontAlgn="base" latinLnBrk="0" hangingPunct="1">
                        <a:lnSpc>
                          <a:spcPct val="100000"/>
                        </a:lnSpc>
                        <a:spcBef>
                          <a:spcPct val="0"/>
                        </a:spcBef>
                        <a:spcAft>
                          <a:spcPct val="0"/>
                        </a:spcAft>
                        <a:buClrTx/>
                        <a:buSzTx/>
                        <a:buFont typeface="+mj-lt" charset="0"/>
                        <a:buNone/>
                        <a:tabLst/>
                      </a:pPr>
                      <a:r>
                        <a:rPr kumimoji="0" lang="en-US" altLang="en-US" sz="1800" b="1" i="0" u="none" strike="noStrike" cap="none" normalizeH="0" baseline="0" dirty="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In patients with an infiltrative cardiomyopathy, such as cardiac sarcoidosis or amyloidosis, and second-degree Mobitz type II atrioventricular block, high-grade atrioventricular block, or third-degree atrioventricular block, permanent pacing, with additional defibrillator capability if needed and meaningful survival of greater than 1 year is expected, is reasonable. </a:t>
                      </a:r>
                      <a:endParaRPr kumimoji="0" lang="en-US" altLang="en-US" sz="18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84964605"/>
                  </a:ext>
                </a:extLst>
              </a:tr>
              <a:tr h="1371700">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IIa</a:t>
                      </a:r>
                      <a:endParaRPr kumimoji="0" lang="en-US" altLang="en-US" sz="1800" b="0"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D54F"/>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B-NR</a:t>
                      </a:r>
                      <a:endParaRPr kumimoji="0" lang="en-US" altLang="en-US" sz="1800" b="0"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49DD4"/>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l" defTabSz="914400" rtl="0" eaLnBrk="1" fontAlgn="base" latinLnBrk="0" hangingPunct="1">
                        <a:lnSpc>
                          <a:spcPct val="100000"/>
                        </a:lnSpc>
                        <a:spcBef>
                          <a:spcPct val="0"/>
                        </a:spcBef>
                        <a:spcAft>
                          <a:spcPct val="0"/>
                        </a:spcAft>
                        <a:buClrTx/>
                        <a:buSzTx/>
                        <a:buFont typeface="+mj-lt" charset="0"/>
                        <a:buNone/>
                        <a:tabLst/>
                      </a:pPr>
                      <a:r>
                        <a:rPr kumimoji="0" lang="en-US" altLang="en-US" sz="1800" b="1" i="0" u="none" strike="noStrike" cap="none" normalizeH="0" baseline="0" dirty="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In patients with lamin A/C gene mutations, including limb-girdle and Emery Dreifuss muscular dystrophies, with a PR interval greater than 240 ms and LBBB, permanent pacing, with additional defibrillator capability if needed and meaningful survival of greater than 1 year is expected, is reasonable. </a:t>
                      </a:r>
                      <a:endParaRPr kumimoji="0" lang="en-US" altLang="en-US" sz="18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67058128"/>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noChangeArrowheads="1"/>
          </p:cNvSpPr>
          <p:nvPr>
            <p:ph type="title"/>
          </p:nvPr>
        </p:nvSpPr>
        <p:spPr/>
        <p:txBody>
          <a:bodyPr/>
          <a:lstStyle/>
          <a:p>
            <a:r>
              <a:rPr lang="en-US" altLang="en-US">
                <a:cs typeface="Geneva" pitchFamily="-65" charset="0"/>
              </a:rPr>
              <a:t>Top 10 Take Home Messages</a:t>
            </a:r>
          </a:p>
        </p:txBody>
      </p:sp>
      <p:sp>
        <p:nvSpPr>
          <p:cNvPr id="22531" name="Content Placeholder 2"/>
          <p:cNvSpPr>
            <a:spLocks noGrp="1" noChangeArrowheads="1"/>
          </p:cNvSpPr>
          <p:nvPr>
            <p:ph idx="1"/>
          </p:nvPr>
        </p:nvSpPr>
        <p:spPr/>
        <p:txBody>
          <a:bodyPr/>
          <a:lstStyle/>
          <a:p>
            <a:pPr marL="457200" indent="-457200">
              <a:buFontTx/>
              <a:buAutoNum type="arabicPeriod" startAt="2"/>
            </a:pPr>
            <a:r>
              <a:rPr lang="en-US" altLang="en-US" sz="2000" b="1">
                <a:cs typeface="Geneva" pitchFamily="-65" charset="0"/>
              </a:rPr>
              <a:t>Both sleep disorders of breathing and nocturnal bradycardias are relatively common, and treatment of sleep apnea not only reduces the frequency of these arrhythmias but also may offer cardiovascular benefits. The presence of nocturnal bradycardias should prompt consideration for screening for sleep apnea, beginning with solicitation of suspicious symptoms. However, nocturnal bradycardia is not in itself an indication for permanent pacing.</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a:extLst>
              <a:ext uri="{FF2B5EF4-FFF2-40B4-BE49-F238E27FC236}">
                <a16:creationId xmlns:a16="http://schemas.microsoft.com/office/drawing/2014/main" id="{48CF388D-983D-42B3-A819-B1526160B410}"/>
              </a:ext>
            </a:extLst>
          </p:cNvPr>
          <p:cNvSpPr>
            <a:spLocks noChangeArrowheads="1"/>
          </p:cNvSpPr>
          <p:nvPr/>
        </p:nvSpPr>
        <p:spPr bwMode="auto">
          <a:xfrm>
            <a:off x="0" y="381000"/>
            <a:ext cx="9144000" cy="880241"/>
          </a:xfrm>
          <a:prstGeom prst="rect">
            <a:avLst/>
          </a:prstGeom>
          <a:solidFill>
            <a:schemeClr val="accent2"/>
          </a:solidFill>
          <a:ln>
            <a:noFill/>
          </a:ln>
          <a:extLst/>
        </p:spPr>
        <p:txBody>
          <a:bodyPr>
            <a:spAutoFit/>
          </a:bodyPr>
          <a:lstStyle>
            <a:lvl1pPr eaLnBrk="0" hangingPunct="0">
              <a:spcBef>
                <a:spcPct val="20000"/>
              </a:spcBef>
              <a:buChar char="•"/>
              <a:defRPr sz="3200">
                <a:solidFill>
                  <a:schemeClr val="tx1"/>
                </a:solidFill>
                <a:latin typeface="Arial" pitchFamily="34" charset="0"/>
                <a:ea typeface="MS PGothic" pitchFamily="34" charset="-128"/>
                <a:cs typeface="Geneva" charset="0"/>
              </a:defRPr>
            </a:lvl1pPr>
            <a:lvl2pPr marL="742950" indent="-285750" eaLnBrk="0" hangingPunct="0">
              <a:spcBef>
                <a:spcPct val="20000"/>
              </a:spcBef>
              <a:buChar char="–"/>
              <a:defRPr sz="2800">
                <a:solidFill>
                  <a:schemeClr val="tx1"/>
                </a:solidFill>
                <a:latin typeface="Arial" pitchFamily="34" charset="0"/>
                <a:ea typeface="Geneva" charset="0"/>
                <a:cs typeface="Geneva" charset="0"/>
              </a:defRPr>
            </a:lvl2pPr>
            <a:lvl3pPr marL="1143000" indent="-228600" eaLnBrk="0" hangingPunct="0">
              <a:spcBef>
                <a:spcPct val="20000"/>
              </a:spcBef>
              <a:buChar char="•"/>
              <a:defRPr sz="2400">
                <a:solidFill>
                  <a:schemeClr val="tx1"/>
                </a:solidFill>
                <a:latin typeface="Arial" pitchFamily="34" charset="0"/>
                <a:ea typeface="Geneva" charset="0"/>
                <a:cs typeface="Geneva" charset="0"/>
              </a:defRPr>
            </a:lvl3pPr>
            <a:lvl4pPr marL="1600200" indent="-228600" eaLnBrk="0" hangingPunct="0">
              <a:spcBef>
                <a:spcPct val="20000"/>
              </a:spcBef>
              <a:buChar char="–"/>
              <a:defRPr sz="2000">
                <a:solidFill>
                  <a:schemeClr val="tx1"/>
                </a:solidFill>
                <a:latin typeface="Arial" pitchFamily="34" charset="0"/>
                <a:ea typeface="Geneva" charset="0"/>
                <a:cs typeface="Geneva" charset="0"/>
              </a:defRPr>
            </a:lvl4pPr>
            <a:lvl5pPr marL="2057400" indent="-228600" eaLnBrk="0" hangingPunct="0">
              <a:spcBef>
                <a:spcPct val="20000"/>
              </a:spcBef>
              <a:buChar char="»"/>
              <a:defRPr sz="2000">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9pPr>
          </a:lstStyle>
          <a:p>
            <a:pPr algn="ctr" eaLnBrk="1" hangingPunct="1">
              <a:lnSpc>
                <a:spcPct val="80000"/>
              </a:lnSpc>
              <a:spcBef>
                <a:spcPct val="0"/>
              </a:spcBef>
              <a:buFontTx/>
              <a:buNone/>
              <a:defRPr/>
            </a:pPr>
            <a:r>
              <a:rPr lang="en-US" dirty="0">
                <a:solidFill>
                  <a:schemeClr val="bg1"/>
                </a:solidFill>
              </a:rPr>
              <a:t>Permanent Pacing for Atrioventricular Block (continued)</a:t>
            </a:r>
            <a:endParaRPr lang="en-US" altLang="en-US" sz="2400" b="1" dirty="0">
              <a:solidFill>
                <a:schemeClr val="bg1"/>
              </a:solidFill>
              <a:latin typeface="+mn-lt"/>
            </a:endParaRPr>
          </a:p>
        </p:txBody>
      </p:sp>
      <p:graphicFrame>
        <p:nvGraphicFramePr>
          <p:cNvPr id="3" name="Table 2">
            <a:extLst>
              <a:ext uri="{FF2B5EF4-FFF2-40B4-BE49-F238E27FC236}">
                <a16:creationId xmlns:a16="http://schemas.microsoft.com/office/drawing/2014/main" id="{6AAA6546-75F2-437A-B1C9-BF8A96621F62}"/>
              </a:ext>
            </a:extLst>
          </p:cNvPr>
          <p:cNvGraphicFramePr>
            <a:graphicFrameLocks noGrp="1"/>
          </p:cNvGraphicFramePr>
          <p:nvPr>
            <p:extLst>
              <p:ext uri="{D42A27DB-BD31-4B8C-83A1-F6EECF244321}">
                <p14:modId xmlns:p14="http://schemas.microsoft.com/office/powerpoint/2010/main" val="1711644477"/>
              </p:ext>
            </p:extLst>
          </p:nvPr>
        </p:nvGraphicFramePr>
        <p:xfrm>
          <a:off x="457200" y="1447800"/>
          <a:ext cx="8229600" cy="4056063"/>
        </p:xfrm>
        <a:graphic>
          <a:graphicData uri="http://schemas.openxmlformats.org/drawingml/2006/table">
            <a:tbl>
              <a:tblPr/>
              <a:tblGrid>
                <a:gridCol w="952500">
                  <a:extLst>
                    <a:ext uri="{9D8B030D-6E8A-4147-A177-3AD203B41FA5}">
                      <a16:colId xmlns:a16="http://schemas.microsoft.com/office/drawing/2014/main" val="254169990"/>
                    </a:ext>
                  </a:extLst>
                </a:gridCol>
                <a:gridCol w="887413">
                  <a:extLst>
                    <a:ext uri="{9D8B030D-6E8A-4147-A177-3AD203B41FA5}">
                      <a16:colId xmlns:a16="http://schemas.microsoft.com/office/drawing/2014/main" val="1509318395"/>
                    </a:ext>
                  </a:extLst>
                </a:gridCol>
                <a:gridCol w="6389687">
                  <a:extLst>
                    <a:ext uri="{9D8B030D-6E8A-4147-A177-3AD203B41FA5}">
                      <a16:colId xmlns:a16="http://schemas.microsoft.com/office/drawing/2014/main" val="2867620845"/>
                    </a:ext>
                  </a:extLst>
                </a:gridCol>
              </a:tblGrid>
              <a:tr h="711200">
                <a:tc gridSpan="3">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Recommendations for Permanent Pacing for Chronic Therapy/Management of Bradycardia Attributable to Atrioventricular Block</a:t>
                      </a:r>
                      <a:endParaRPr kumimoji="0" lang="en-US" altLang="en-US" sz="1800" b="0"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729565161"/>
                  </a:ext>
                </a:extLst>
              </a:tr>
              <a:tr h="601663">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COR</a:t>
                      </a:r>
                      <a:endParaRPr kumimoji="0" lang="en-US" altLang="en-US" sz="1800" b="0"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LOE</a:t>
                      </a:r>
                      <a:endParaRPr kumimoji="0" lang="en-US" altLang="en-US" sz="1800" b="0"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Recommendation</a:t>
                      </a:r>
                      <a:endParaRPr kumimoji="0" lang="en-US" altLang="en-US" sz="1800" b="0"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72507993"/>
                  </a:ext>
                </a:extLst>
              </a:tr>
              <a:tr h="1097280">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IIa</a:t>
                      </a:r>
                      <a:endParaRPr kumimoji="0" lang="en-US" altLang="en-US" sz="18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D54F"/>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C-LD</a:t>
                      </a:r>
                      <a:endParaRPr kumimoji="0" lang="en-US" altLang="en-US" sz="1800" b="0"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1C1E7"/>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l" defTabSz="914400" rtl="0" eaLnBrk="1" fontAlgn="base" latinLnBrk="0" hangingPunct="1">
                        <a:lnSpc>
                          <a:spcPct val="100000"/>
                        </a:lnSpc>
                        <a:spcBef>
                          <a:spcPct val="0"/>
                        </a:spcBef>
                        <a:spcAft>
                          <a:spcPct val="0"/>
                        </a:spcAft>
                        <a:buClrTx/>
                        <a:buSzTx/>
                        <a:buFont typeface="+mj-lt" charset="0"/>
                        <a:buNone/>
                        <a:tabLst/>
                      </a:pPr>
                      <a:r>
                        <a:rPr kumimoji="0" lang="en-US" altLang="en-US" sz="1800" b="1" i="0" u="none" strike="noStrike" cap="none" normalizeH="0" baseline="0" dirty="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In patients with marked first-degree or second-degree Mobitz type I (Wenckebach) atrioventricular block with symptoms that are clearly attributable to the atrioventricular block, permanent pacing is reasonable. </a:t>
                      </a:r>
                      <a:endParaRPr kumimoji="0" lang="en-US" altLang="en-US" sz="18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38487474"/>
                  </a:ext>
                </a:extLst>
              </a:tr>
              <a:tr h="1645920">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IIb</a:t>
                      </a:r>
                      <a:endParaRPr kumimoji="0" lang="en-US" altLang="en-US" sz="1800" b="0"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A74B"/>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C-LD</a:t>
                      </a:r>
                      <a:endParaRPr kumimoji="0" lang="en-US" altLang="en-US" sz="1800" b="0"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1C1E7"/>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l" defTabSz="914400" rtl="0" eaLnBrk="1" fontAlgn="base" latinLnBrk="0" hangingPunct="1">
                        <a:lnSpc>
                          <a:spcPct val="100000"/>
                        </a:lnSpc>
                        <a:spcBef>
                          <a:spcPct val="0"/>
                        </a:spcBef>
                        <a:spcAft>
                          <a:spcPct val="0"/>
                        </a:spcAft>
                        <a:buClrTx/>
                        <a:buSzTx/>
                        <a:buFont typeface="+mj-lt" charset="0"/>
                        <a:buNone/>
                        <a:tabLst/>
                      </a:pPr>
                      <a:r>
                        <a:rPr kumimoji="0" lang="en-US" altLang="en-US" sz="1800" b="1" i="0" u="none" strike="noStrike" cap="none" normalizeH="0" baseline="0" dirty="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In patients with neuromuscular diseases, such as myotonic dystrophy type 1, with a PR interval greater than 240 ms, a QRS duration greater than 120 ms, or fascicular block, permanent pacing, with additional defibrillator capability if needed and meaningful survival of greater than 1 year is expected, may be considered. </a:t>
                      </a:r>
                      <a:endParaRPr kumimoji="0" lang="en-US" altLang="en-US" sz="18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89552583"/>
                  </a:ext>
                </a:extLst>
              </a:tr>
            </a:tbl>
          </a:graphicData>
        </a:graphic>
      </p:graphicFrame>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a:extLst>
              <a:ext uri="{FF2B5EF4-FFF2-40B4-BE49-F238E27FC236}">
                <a16:creationId xmlns:a16="http://schemas.microsoft.com/office/drawing/2014/main" id="{EC3C8CB4-6450-46A3-AB3C-34EB7AF93402}"/>
              </a:ext>
            </a:extLst>
          </p:cNvPr>
          <p:cNvSpPr>
            <a:spLocks noChangeArrowheads="1"/>
          </p:cNvSpPr>
          <p:nvPr/>
        </p:nvSpPr>
        <p:spPr bwMode="auto">
          <a:xfrm>
            <a:off x="0" y="381000"/>
            <a:ext cx="9144000" cy="1274195"/>
          </a:xfrm>
          <a:prstGeom prst="rect">
            <a:avLst/>
          </a:prstGeom>
          <a:solidFill>
            <a:schemeClr val="accent2"/>
          </a:solidFill>
          <a:ln>
            <a:noFill/>
          </a:ln>
          <a:extLst/>
        </p:spPr>
        <p:txBody>
          <a:bodyPr>
            <a:spAutoFit/>
          </a:bodyPr>
          <a:lstStyle>
            <a:lvl1pPr eaLnBrk="0" hangingPunct="0">
              <a:spcBef>
                <a:spcPct val="20000"/>
              </a:spcBef>
              <a:buChar char="•"/>
              <a:defRPr sz="3200">
                <a:solidFill>
                  <a:schemeClr val="tx1"/>
                </a:solidFill>
                <a:latin typeface="Arial" pitchFamily="34" charset="0"/>
                <a:ea typeface="MS PGothic" pitchFamily="34" charset="-128"/>
                <a:cs typeface="Geneva" charset="0"/>
              </a:defRPr>
            </a:lvl1pPr>
            <a:lvl2pPr marL="742950" indent="-285750" eaLnBrk="0" hangingPunct="0">
              <a:spcBef>
                <a:spcPct val="20000"/>
              </a:spcBef>
              <a:buChar char="–"/>
              <a:defRPr sz="2800">
                <a:solidFill>
                  <a:schemeClr val="tx1"/>
                </a:solidFill>
                <a:latin typeface="Arial" pitchFamily="34" charset="0"/>
                <a:ea typeface="Geneva" charset="0"/>
                <a:cs typeface="Geneva" charset="0"/>
              </a:defRPr>
            </a:lvl2pPr>
            <a:lvl3pPr marL="1143000" indent="-228600" eaLnBrk="0" hangingPunct="0">
              <a:spcBef>
                <a:spcPct val="20000"/>
              </a:spcBef>
              <a:buChar char="•"/>
              <a:defRPr sz="2400">
                <a:solidFill>
                  <a:schemeClr val="tx1"/>
                </a:solidFill>
                <a:latin typeface="Arial" pitchFamily="34" charset="0"/>
                <a:ea typeface="Geneva" charset="0"/>
                <a:cs typeface="Geneva" charset="0"/>
              </a:defRPr>
            </a:lvl3pPr>
            <a:lvl4pPr marL="1600200" indent="-228600" eaLnBrk="0" hangingPunct="0">
              <a:spcBef>
                <a:spcPct val="20000"/>
              </a:spcBef>
              <a:buChar char="–"/>
              <a:defRPr sz="2000">
                <a:solidFill>
                  <a:schemeClr val="tx1"/>
                </a:solidFill>
                <a:latin typeface="Arial" pitchFamily="34" charset="0"/>
                <a:ea typeface="Geneva" charset="0"/>
                <a:cs typeface="Geneva" charset="0"/>
              </a:defRPr>
            </a:lvl4pPr>
            <a:lvl5pPr marL="2057400" indent="-228600" eaLnBrk="0" hangingPunct="0">
              <a:spcBef>
                <a:spcPct val="20000"/>
              </a:spcBef>
              <a:buChar char="»"/>
              <a:defRPr sz="2000">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9pPr>
          </a:lstStyle>
          <a:p>
            <a:pPr algn="ctr" eaLnBrk="1" hangingPunct="1">
              <a:lnSpc>
                <a:spcPct val="80000"/>
              </a:lnSpc>
              <a:spcBef>
                <a:spcPct val="0"/>
              </a:spcBef>
              <a:buFontTx/>
              <a:buNone/>
              <a:defRPr/>
            </a:pPr>
            <a:r>
              <a:rPr lang="en-US" dirty="0">
                <a:solidFill>
                  <a:schemeClr val="bg1"/>
                </a:solidFill>
              </a:rPr>
              <a:t>Permanent Pacing Techniques and Methods for Chronic Therapy/Management of Atrioventricular Block </a:t>
            </a:r>
            <a:endParaRPr lang="en-US" altLang="en-US" sz="2400" b="1" dirty="0">
              <a:solidFill>
                <a:schemeClr val="bg1"/>
              </a:solidFill>
              <a:latin typeface="+mn-lt"/>
            </a:endParaRPr>
          </a:p>
        </p:txBody>
      </p:sp>
      <p:graphicFrame>
        <p:nvGraphicFramePr>
          <p:cNvPr id="3" name="Table 2">
            <a:extLst>
              <a:ext uri="{FF2B5EF4-FFF2-40B4-BE49-F238E27FC236}">
                <a16:creationId xmlns:a16="http://schemas.microsoft.com/office/drawing/2014/main" id="{71E1488C-BF02-466B-8337-0D85AF3DAF6F}"/>
              </a:ext>
            </a:extLst>
          </p:cNvPr>
          <p:cNvGraphicFramePr>
            <a:graphicFrameLocks noGrp="1"/>
          </p:cNvGraphicFramePr>
          <p:nvPr/>
        </p:nvGraphicFramePr>
        <p:xfrm>
          <a:off x="457200" y="1981200"/>
          <a:ext cx="8229600" cy="4073525"/>
        </p:xfrm>
        <a:graphic>
          <a:graphicData uri="http://schemas.openxmlformats.org/drawingml/2006/table">
            <a:tbl>
              <a:tblPr/>
              <a:tblGrid>
                <a:gridCol w="952500">
                  <a:extLst>
                    <a:ext uri="{9D8B030D-6E8A-4147-A177-3AD203B41FA5}">
                      <a16:colId xmlns:a16="http://schemas.microsoft.com/office/drawing/2014/main" val="4102301387"/>
                    </a:ext>
                  </a:extLst>
                </a:gridCol>
                <a:gridCol w="887413">
                  <a:extLst>
                    <a:ext uri="{9D8B030D-6E8A-4147-A177-3AD203B41FA5}">
                      <a16:colId xmlns:a16="http://schemas.microsoft.com/office/drawing/2014/main" val="3980390109"/>
                    </a:ext>
                  </a:extLst>
                </a:gridCol>
                <a:gridCol w="6389687">
                  <a:extLst>
                    <a:ext uri="{9D8B030D-6E8A-4147-A177-3AD203B41FA5}">
                      <a16:colId xmlns:a16="http://schemas.microsoft.com/office/drawing/2014/main" val="1351516485"/>
                    </a:ext>
                  </a:extLst>
                </a:gridCol>
              </a:tblGrid>
              <a:tr h="822389">
                <a:tc gridSpan="3">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Recommendations for Permanent Pacing Techniques and Methods for Chronic Therapy/Management of Bradycardia Attributable to Atrioventricular Block</a:t>
                      </a:r>
                      <a:endParaRPr kumimoji="0" lang="en-US" altLang="en-US" sz="1800" b="0"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21891250"/>
                  </a:ext>
                </a:extLst>
              </a:tr>
              <a:tr h="601710">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COR</a:t>
                      </a:r>
                      <a:endParaRPr kumimoji="0" lang="en-US" altLang="en-US" sz="1800" b="0"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LOE</a:t>
                      </a:r>
                      <a:endParaRPr kumimoji="0" lang="en-US" altLang="en-US" sz="1800" b="0"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Recommendation</a:t>
                      </a:r>
                      <a:endParaRPr kumimoji="0" lang="en-US" altLang="en-US" sz="18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57678966"/>
                  </a:ext>
                </a:extLst>
              </a:tr>
              <a:tr h="1003378">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I</a:t>
                      </a:r>
                      <a:endParaRPr kumimoji="0" lang="en-US" altLang="en-US" sz="1800" b="0"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FC284"/>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A</a:t>
                      </a:r>
                      <a:endParaRPr kumimoji="0" lang="en-US" altLang="en-US" sz="1800" b="0"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D6FB8"/>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l" defTabSz="914400" rtl="0" eaLnBrk="1" fontAlgn="base" latinLnBrk="0" hangingPunct="1">
                        <a:lnSpc>
                          <a:spcPct val="100000"/>
                        </a:lnSpc>
                        <a:spcBef>
                          <a:spcPct val="0"/>
                        </a:spcBef>
                        <a:spcAft>
                          <a:spcPct val="0"/>
                        </a:spcAft>
                        <a:buClrTx/>
                        <a:buSzTx/>
                        <a:buFont typeface="+mj-lt" charset="0"/>
                        <a:buNone/>
                        <a:tabLst/>
                      </a:pPr>
                      <a:r>
                        <a:rPr kumimoji="0" lang="en-US" altLang="en-US" sz="1800" b="1" i="0" u="none" strike="noStrike" cap="none" normalizeH="0" baseline="0">
                          <a:ln>
                            <a:noFill/>
                          </a:ln>
                          <a:solidFill>
                            <a:schemeClr val="tx1"/>
                          </a:solidFill>
                          <a:effectLst/>
                          <a:latin typeface="Calibri" panose="020F0502020204030204" pitchFamily="34" charset="0"/>
                          <a:ea typeface="Batang" panose="02030600000101010101" pitchFamily="18" charset="-127"/>
                          <a:cs typeface="Calibri" panose="020F0502020204030204" pitchFamily="34" charset="0"/>
                        </a:rPr>
                        <a:t>In patients with SND and atrioventricular block who require permanent pacing, dual chamber pacing is recommended over single chamber ventricular pacing.</a:t>
                      </a:r>
                      <a:endParaRPr kumimoji="0" lang="en-US" altLang="en-US" sz="1800" b="0" i="0" u="none" strike="noStrike" cap="none" normalizeH="0" baseline="0">
                        <a:ln>
                          <a:noFill/>
                        </a:ln>
                        <a:solidFill>
                          <a:schemeClr val="tx1"/>
                        </a:solidFill>
                        <a:effectLst/>
                        <a:latin typeface="Calibri" panose="020F0502020204030204" pitchFamily="34" charset="0"/>
                        <a:ea typeface="Batang" panose="02030600000101010101" pitchFamily="18" charset="-127"/>
                        <a:cs typeface="Calibri" panose="020F050202020403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70970528"/>
                  </a:ext>
                </a:extLst>
              </a:tr>
              <a:tr h="1646048">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I</a:t>
                      </a:r>
                      <a:endParaRPr kumimoji="0" lang="en-US" altLang="en-US" sz="1800" b="0"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FC284"/>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A</a:t>
                      </a:r>
                      <a:endParaRPr kumimoji="0" lang="en-US" altLang="en-US" sz="18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D6FB8"/>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l" defTabSz="914400" rtl="0" eaLnBrk="1" fontAlgn="base" latinLnBrk="0" hangingPunct="1">
                        <a:lnSpc>
                          <a:spcPct val="100000"/>
                        </a:lnSpc>
                        <a:spcBef>
                          <a:spcPct val="0"/>
                        </a:spcBef>
                        <a:spcAft>
                          <a:spcPct val="0"/>
                        </a:spcAft>
                        <a:buClrTx/>
                        <a:buSzTx/>
                        <a:buFont typeface="+mj-lt" charset="0"/>
                        <a:buNone/>
                        <a:tabLst/>
                      </a:pPr>
                      <a:r>
                        <a:rPr kumimoji="0" lang="en-US" altLang="en-US" sz="1800" b="1" i="0" u="none" strike="noStrike" cap="none" normalizeH="0" baseline="0" dirty="0">
                          <a:ln>
                            <a:noFill/>
                          </a:ln>
                          <a:solidFill>
                            <a:schemeClr val="tx1"/>
                          </a:solidFill>
                          <a:effectLst/>
                          <a:latin typeface="Calibri" panose="020F0502020204030204" pitchFamily="34" charset="0"/>
                          <a:ea typeface="Batang" panose="02030600000101010101" pitchFamily="18" charset="-127"/>
                          <a:cs typeface="Calibri" panose="020F0502020204030204" pitchFamily="34" charset="0"/>
                        </a:rPr>
                        <a:t>In select patients with atrioventricular block who require permanent pacing in whom frequent ventricular pacing is not expected, or who have significant comorbidities that are likely to determine clinical outcomes and that may limit the benefit of dual chamber pacing, single chamber ventricular pacing is effective. </a:t>
                      </a:r>
                      <a:endParaRPr kumimoji="0" lang="en-US" altLang="en-US" sz="1800" b="0" i="0" u="none" strike="noStrike" cap="none" normalizeH="0" baseline="0" dirty="0">
                        <a:ln>
                          <a:noFill/>
                        </a:ln>
                        <a:solidFill>
                          <a:schemeClr val="tx1"/>
                        </a:solidFill>
                        <a:effectLst/>
                        <a:latin typeface="Calibri" panose="020F0502020204030204" pitchFamily="34" charset="0"/>
                        <a:ea typeface="Batang" panose="02030600000101010101" pitchFamily="18" charset="-127"/>
                        <a:cs typeface="Calibri" panose="020F050202020403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25573030"/>
                  </a:ext>
                </a:extLst>
              </a:tr>
            </a:tbl>
          </a:graphicData>
        </a:graphic>
      </p:graphicFrame>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a:extLst>
              <a:ext uri="{FF2B5EF4-FFF2-40B4-BE49-F238E27FC236}">
                <a16:creationId xmlns:a16="http://schemas.microsoft.com/office/drawing/2014/main" id="{EC3C8CB4-6450-46A3-AB3C-34EB7AF93402}"/>
              </a:ext>
            </a:extLst>
          </p:cNvPr>
          <p:cNvSpPr>
            <a:spLocks noChangeArrowheads="1"/>
          </p:cNvSpPr>
          <p:nvPr/>
        </p:nvSpPr>
        <p:spPr bwMode="auto">
          <a:xfrm>
            <a:off x="0" y="381000"/>
            <a:ext cx="9144000" cy="1274195"/>
          </a:xfrm>
          <a:prstGeom prst="rect">
            <a:avLst/>
          </a:prstGeom>
          <a:solidFill>
            <a:schemeClr val="accent2"/>
          </a:solidFill>
          <a:ln>
            <a:noFill/>
          </a:ln>
          <a:extLst/>
        </p:spPr>
        <p:txBody>
          <a:bodyPr>
            <a:spAutoFit/>
          </a:bodyPr>
          <a:lstStyle>
            <a:lvl1pPr eaLnBrk="0" hangingPunct="0">
              <a:spcBef>
                <a:spcPct val="20000"/>
              </a:spcBef>
              <a:buChar char="•"/>
              <a:defRPr sz="3200">
                <a:solidFill>
                  <a:schemeClr val="tx1"/>
                </a:solidFill>
                <a:latin typeface="Arial" pitchFamily="34" charset="0"/>
                <a:ea typeface="MS PGothic" pitchFamily="34" charset="-128"/>
                <a:cs typeface="Geneva" charset="0"/>
              </a:defRPr>
            </a:lvl1pPr>
            <a:lvl2pPr marL="742950" indent="-285750" eaLnBrk="0" hangingPunct="0">
              <a:spcBef>
                <a:spcPct val="20000"/>
              </a:spcBef>
              <a:buChar char="–"/>
              <a:defRPr sz="2800">
                <a:solidFill>
                  <a:schemeClr val="tx1"/>
                </a:solidFill>
                <a:latin typeface="Arial" pitchFamily="34" charset="0"/>
                <a:ea typeface="Geneva" charset="0"/>
                <a:cs typeface="Geneva" charset="0"/>
              </a:defRPr>
            </a:lvl2pPr>
            <a:lvl3pPr marL="1143000" indent="-228600" eaLnBrk="0" hangingPunct="0">
              <a:spcBef>
                <a:spcPct val="20000"/>
              </a:spcBef>
              <a:buChar char="•"/>
              <a:defRPr sz="2400">
                <a:solidFill>
                  <a:schemeClr val="tx1"/>
                </a:solidFill>
                <a:latin typeface="Arial" pitchFamily="34" charset="0"/>
                <a:ea typeface="Geneva" charset="0"/>
                <a:cs typeface="Geneva" charset="0"/>
              </a:defRPr>
            </a:lvl3pPr>
            <a:lvl4pPr marL="1600200" indent="-228600" eaLnBrk="0" hangingPunct="0">
              <a:spcBef>
                <a:spcPct val="20000"/>
              </a:spcBef>
              <a:buChar char="–"/>
              <a:defRPr sz="2000">
                <a:solidFill>
                  <a:schemeClr val="tx1"/>
                </a:solidFill>
                <a:latin typeface="Arial" pitchFamily="34" charset="0"/>
                <a:ea typeface="Geneva" charset="0"/>
                <a:cs typeface="Geneva" charset="0"/>
              </a:defRPr>
            </a:lvl4pPr>
            <a:lvl5pPr marL="2057400" indent="-228600" eaLnBrk="0" hangingPunct="0">
              <a:spcBef>
                <a:spcPct val="20000"/>
              </a:spcBef>
              <a:buChar char="»"/>
              <a:defRPr sz="2000">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9pPr>
          </a:lstStyle>
          <a:p>
            <a:pPr algn="ctr" eaLnBrk="1" hangingPunct="1">
              <a:lnSpc>
                <a:spcPct val="80000"/>
              </a:lnSpc>
              <a:spcBef>
                <a:spcPct val="0"/>
              </a:spcBef>
              <a:buFontTx/>
              <a:buNone/>
              <a:defRPr/>
            </a:pPr>
            <a:r>
              <a:rPr lang="en-US" dirty="0">
                <a:solidFill>
                  <a:schemeClr val="bg1"/>
                </a:solidFill>
              </a:rPr>
              <a:t>Permanent Pacing Techniques and Methods for Chronic Therapy/Management of Atrioventricular Block (continued)</a:t>
            </a:r>
            <a:endParaRPr lang="en-US" altLang="en-US" sz="2400" b="1" dirty="0">
              <a:solidFill>
                <a:schemeClr val="bg1"/>
              </a:solidFill>
              <a:latin typeface="+mn-lt"/>
            </a:endParaRPr>
          </a:p>
        </p:txBody>
      </p:sp>
      <p:graphicFrame>
        <p:nvGraphicFramePr>
          <p:cNvPr id="3" name="Table 2">
            <a:extLst>
              <a:ext uri="{FF2B5EF4-FFF2-40B4-BE49-F238E27FC236}">
                <a16:creationId xmlns:a16="http://schemas.microsoft.com/office/drawing/2014/main" id="{71E1488C-BF02-466B-8337-0D85AF3DAF6F}"/>
              </a:ext>
            </a:extLst>
          </p:cNvPr>
          <p:cNvGraphicFramePr>
            <a:graphicFrameLocks noGrp="1"/>
          </p:cNvGraphicFramePr>
          <p:nvPr/>
        </p:nvGraphicFramePr>
        <p:xfrm>
          <a:off x="457200" y="1905000"/>
          <a:ext cx="8229600" cy="4073525"/>
        </p:xfrm>
        <a:graphic>
          <a:graphicData uri="http://schemas.openxmlformats.org/drawingml/2006/table">
            <a:tbl>
              <a:tblPr/>
              <a:tblGrid>
                <a:gridCol w="952500">
                  <a:extLst>
                    <a:ext uri="{9D8B030D-6E8A-4147-A177-3AD203B41FA5}">
                      <a16:colId xmlns:a16="http://schemas.microsoft.com/office/drawing/2014/main" val="4102301387"/>
                    </a:ext>
                  </a:extLst>
                </a:gridCol>
                <a:gridCol w="887413">
                  <a:extLst>
                    <a:ext uri="{9D8B030D-6E8A-4147-A177-3AD203B41FA5}">
                      <a16:colId xmlns:a16="http://schemas.microsoft.com/office/drawing/2014/main" val="3980390109"/>
                    </a:ext>
                  </a:extLst>
                </a:gridCol>
                <a:gridCol w="6389687">
                  <a:extLst>
                    <a:ext uri="{9D8B030D-6E8A-4147-A177-3AD203B41FA5}">
                      <a16:colId xmlns:a16="http://schemas.microsoft.com/office/drawing/2014/main" val="1351516485"/>
                    </a:ext>
                  </a:extLst>
                </a:gridCol>
              </a:tblGrid>
              <a:tr h="822389">
                <a:tc gridSpan="3">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Recommendations for Permanent Pacing Techniques and Methods for Chronic Therapy/Management of Bradycardia Attributable to Atrioventricular Block</a:t>
                      </a:r>
                      <a:endParaRPr kumimoji="0" lang="en-US" altLang="en-US" sz="1800" b="0"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21891250"/>
                  </a:ext>
                </a:extLst>
              </a:tr>
              <a:tr h="601710">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COR</a:t>
                      </a:r>
                      <a:endParaRPr kumimoji="0" lang="en-US" altLang="en-US" sz="1800" b="0"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LOE</a:t>
                      </a:r>
                      <a:endParaRPr kumimoji="0" lang="en-US" altLang="en-US" sz="1800" b="0"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Recommendation</a:t>
                      </a:r>
                      <a:endParaRPr kumimoji="0" lang="en-US" altLang="en-US" sz="1800" b="0"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57678966"/>
                  </a:ext>
                </a:extLst>
              </a:tr>
              <a:tr h="1003378">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I</a:t>
                      </a:r>
                      <a:endParaRPr kumimoji="0" lang="en-US" altLang="en-US" sz="18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FC284"/>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B-R</a:t>
                      </a:r>
                      <a:endParaRPr kumimoji="0" lang="en-US" altLang="en-US" sz="1800" b="0"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49DD4"/>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l" defTabSz="914400" rtl="0" eaLnBrk="1" fontAlgn="base" latinLnBrk="0" hangingPunct="1">
                        <a:lnSpc>
                          <a:spcPct val="100000"/>
                        </a:lnSpc>
                        <a:spcBef>
                          <a:spcPct val="0"/>
                        </a:spcBef>
                        <a:spcAft>
                          <a:spcPct val="0"/>
                        </a:spcAft>
                        <a:buClrTx/>
                        <a:buSzTx/>
                        <a:buFont typeface="+mj-lt" charset="0"/>
                        <a:buNone/>
                        <a:tabLst/>
                      </a:pPr>
                      <a:r>
                        <a:rPr kumimoji="0" lang="en-US" altLang="en-US" sz="1800" b="1" i="0" u="none" strike="noStrike" cap="none" normalizeH="0" baseline="0">
                          <a:ln>
                            <a:noFill/>
                          </a:ln>
                          <a:solidFill>
                            <a:schemeClr val="tx1"/>
                          </a:solidFill>
                          <a:effectLst/>
                          <a:latin typeface="Calibri" panose="020F0502020204030204" pitchFamily="34" charset="0"/>
                          <a:ea typeface="Batang" panose="02030600000101010101" pitchFamily="18" charset="-127"/>
                          <a:cs typeface="Calibri" panose="020F0502020204030204" pitchFamily="34" charset="0"/>
                        </a:rPr>
                        <a:t>For patients in sinus rhythm with a single chamber ventricular pacemaker who develop pacemaker syndrome, revising to a dual chamber pacemaker is recommended. </a:t>
                      </a:r>
                      <a:endParaRPr kumimoji="0" lang="en-US" altLang="en-US" sz="1800" b="0" i="0" u="none" strike="noStrike" cap="none" normalizeH="0" baseline="0">
                        <a:ln>
                          <a:noFill/>
                        </a:ln>
                        <a:solidFill>
                          <a:schemeClr val="tx1"/>
                        </a:solidFill>
                        <a:effectLst/>
                        <a:latin typeface="Calibri" panose="020F0502020204030204" pitchFamily="34" charset="0"/>
                        <a:ea typeface="Batang" panose="02030600000101010101" pitchFamily="18" charset="-127"/>
                        <a:cs typeface="Calibri" panose="020F050202020403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18757823"/>
                  </a:ext>
                </a:extLst>
              </a:tr>
              <a:tr h="1646048">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IIa</a:t>
                      </a:r>
                      <a:endParaRPr kumimoji="0" lang="en-US" altLang="en-US" sz="1800" b="0"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D54F"/>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B-R</a:t>
                      </a:r>
                      <a:r>
                        <a:rPr kumimoji="0" lang="en-US" altLang="en-US" sz="1800" b="1" i="0" u="none" strike="noStrike" cap="none" normalizeH="0" baseline="3000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SR</a:t>
                      </a:r>
                      <a:endParaRPr kumimoji="0" lang="en-US" altLang="en-US" sz="1800" b="0"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49DD4"/>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l" defTabSz="914400" rtl="0" eaLnBrk="1" fontAlgn="base" latinLnBrk="0" hangingPunct="1">
                        <a:lnSpc>
                          <a:spcPct val="100000"/>
                        </a:lnSpc>
                        <a:spcBef>
                          <a:spcPct val="0"/>
                        </a:spcBef>
                        <a:spcAft>
                          <a:spcPct val="0"/>
                        </a:spcAft>
                        <a:buClrTx/>
                        <a:buSzTx/>
                        <a:buFont typeface="+mj-lt" charset="0"/>
                        <a:buNone/>
                        <a:tabLst/>
                      </a:pPr>
                      <a:r>
                        <a:rPr kumimoji="0" lang="en-US" altLang="en-US" sz="1800" b="1" i="0" u="none" strike="noStrike" cap="none" normalizeH="0" baseline="0" dirty="0">
                          <a:ln>
                            <a:noFill/>
                          </a:ln>
                          <a:solidFill>
                            <a:schemeClr val="tx1"/>
                          </a:solidFill>
                          <a:effectLst/>
                          <a:latin typeface="Calibri" panose="020F0502020204030204" pitchFamily="34" charset="0"/>
                          <a:ea typeface="Batang" panose="02030600000101010101" pitchFamily="18" charset="-127"/>
                          <a:cs typeface="Calibri" panose="020F0502020204030204" pitchFamily="34" charset="0"/>
                        </a:rPr>
                        <a:t>In patients with atrioventricular block who have an indication for permanent pacing with a LVEF between 36% and 50% and are expected to require ventricular pacing more than 40% of the time, it is reasonable to choose pacing methods that maintain physiologic ventricular activation (e.g., cardiac resynchronization therapy [CRT] or His bundle pacing) over right ventricular pacing.</a:t>
                      </a:r>
                      <a:endParaRPr kumimoji="0" lang="en-US" altLang="en-US" sz="1800" b="0" i="0" u="none" strike="noStrike" cap="none" normalizeH="0" baseline="0" dirty="0">
                        <a:ln>
                          <a:noFill/>
                        </a:ln>
                        <a:solidFill>
                          <a:schemeClr val="tx1"/>
                        </a:solidFill>
                        <a:effectLst/>
                        <a:latin typeface="Calibri" panose="020F0502020204030204" pitchFamily="34" charset="0"/>
                        <a:ea typeface="Batang" panose="02030600000101010101" pitchFamily="18" charset="-127"/>
                        <a:cs typeface="Calibri" panose="020F050202020403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59548956"/>
                  </a:ext>
                </a:extLst>
              </a:tr>
            </a:tbl>
          </a:graphicData>
        </a:graphic>
      </p:graphicFrame>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a:extLst>
              <a:ext uri="{FF2B5EF4-FFF2-40B4-BE49-F238E27FC236}">
                <a16:creationId xmlns:a16="http://schemas.microsoft.com/office/drawing/2014/main" id="{8E461C39-348D-4386-8B76-B491A42CB416}"/>
              </a:ext>
            </a:extLst>
          </p:cNvPr>
          <p:cNvSpPr>
            <a:spLocks noChangeArrowheads="1"/>
          </p:cNvSpPr>
          <p:nvPr/>
        </p:nvSpPr>
        <p:spPr bwMode="auto">
          <a:xfrm>
            <a:off x="0" y="381000"/>
            <a:ext cx="9144000" cy="1274195"/>
          </a:xfrm>
          <a:prstGeom prst="rect">
            <a:avLst/>
          </a:prstGeom>
          <a:solidFill>
            <a:schemeClr val="accent2"/>
          </a:solidFill>
          <a:ln>
            <a:noFill/>
          </a:ln>
          <a:extLst/>
        </p:spPr>
        <p:txBody>
          <a:bodyPr>
            <a:spAutoFit/>
          </a:bodyPr>
          <a:lstStyle>
            <a:lvl1pPr eaLnBrk="0" hangingPunct="0">
              <a:spcBef>
                <a:spcPct val="20000"/>
              </a:spcBef>
              <a:buChar char="•"/>
              <a:defRPr sz="3200">
                <a:solidFill>
                  <a:schemeClr val="tx1"/>
                </a:solidFill>
                <a:latin typeface="Arial" pitchFamily="34" charset="0"/>
                <a:ea typeface="MS PGothic" pitchFamily="34" charset="-128"/>
                <a:cs typeface="Geneva" charset="0"/>
              </a:defRPr>
            </a:lvl1pPr>
            <a:lvl2pPr marL="742950" indent="-285750" eaLnBrk="0" hangingPunct="0">
              <a:spcBef>
                <a:spcPct val="20000"/>
              </a:spcBef>
              <a:buChar char="–"/>
              <a:defRPr sz="2800">
                <a:solidFill>
                  <a:schemeClr val="tx1"/>
                </a:solidFill>
                <a:latin typeface="Arial" pitchFamily="34" charset="0"/>
                <a:ea typeface="Geneva" charset="0"/>
                <a:cs typeface="Geneva" charset="0"/>
              </a:defRPr>
            </a:lvl2pPr>
            <a:lvl3pPr marL="1143000" indent="-228600" eaLnBrk="0" hangingPunct="0">
              <a:spcBef>
                <a:spcPct val="20000"/>
              </a:spcBef>
              <a:buChar char="•"/>
              <a:defRPr sz="2400">
                <a:solidFill>
                  <a:schemeClr val="tx1"/>
                </a:solidFill>
                <a:latin typeface="Arial" pitchFamily="34" charset="0"/>
                <a:ea typeface="Geneva" charset="0"/>
                <a:cs typeface="Geneva" charset="0"/>
              </a:defRPr>
            </a:lvl3pPr>
            <a:lvl4pPr marL="1600200" indent="-228600" eaLnBrk="0" hangingPunct="0">
              <a:spcBef>
                <a:spcPct val="20000"/>
              </a:spcBef>
              <a:buChar char="–"/>
              <a:defRPr sz="2000">
                <a:solidFill>
                  <a:schemeClr val="tx1"/>
                </a:solidFill>
                <a:latin typeface="Arial" pitchFamily="34" charset="0"/>
                <a:ea typeface="Geneva" charset="0"/>
                <a:cs typeface="Geneva" charset="0"/>
              </a:defRPr>
            </a:lvl4pPr>
            <a:lvl5pPr marL="2057400" indent="-228600" eaLnBrk="0" hangingPunct="0">
              <a:spcBef>
                <a:spcPct val="20000"/>
              </a:spcBef>
              <a:buChar char="»"/>
              <a:defRPr sz="2000">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9pPr>
          </a:lstStyle>
          <a:p>
            <a:pPr algn="ctr" eaLnBrk="1" hangingPunct="1">
              <a:lnSpc>
                <a:spcPct val="80000"/>
              </a:lnSpc>
              <a:spcBef>
                <a:spcPct val="0"/>
              </a:spcBef>
              <a:buFontTx/>
              <a:buNone/>
              <a:defRPr/>
            </a:pPr>
            <a:r>
              <a:rPr lang="en-US" dirty="0">
                <a:solidFill>
                  <a:schemeClr val="bg1"/>
                </a:solidFill>
              </a:rPr>
              <a:t>Permanent Pacing Techniques and Methods for Chronic Therapy/Management of Atrioventricular Block (continued) </a:t>
            </a:r>
            <a:endParaRPr lang="en-US" altLang="en-US" sz="2400" b="1" dirty="0">
              <a:solidFill>
                <a:schemeClr val="bg1"/>
              </a:solidFill>
              <a:latin typeface="+mn-lt"/>
            </a:endParaRPr>
          </a:p>
        </p:txBody>
      </p:sp>
      <p:graphicFrame>
        <p:nvGraphicFramePr>
          <p:cNvPr id="3" name="Table 2">
            <a:extLst>
              <a:ext uri="{FF2B5EF4-FFF2-40B4-BE49-F238E27FC236}">
                <a16:creationId xmlns:a16="http://schemas.microsoft.com/office/drawing/2014/main" id="{A354247A-1EFC-4437-A244-55F5BC186B5E}"/>
              </a:ext>
            </a:extLst>
          </p:cNvPr>
          <p:cNvGraphicFramePr>
            <a:graphicFrameLocks noGrp="1"/>
          </p:cNvGraphicFramePr>
          <p:nvPr>
            <p:extLst>
              <p:ext uri="{D42A27DB-BD31-4B8C-83A1-F6EECF244321}">
                <p14:modId xmlns:p14="http://schemas.microsoft.com/office/powerpoint/2010/main" val="201330268"/>
              </p:ext>
            </p:extLst>
          </p:nvPr>
        </p:nvGraphicFramePr>
        <p:xfrm>
          <a:off x="457200" y="1676400"/>
          <a:ext cx="8229600" cy="4419600"/>
        </p:xfrm>
        <a:graphic>
          <a:graphicData uri="http://schemas.openxmlformats.org/drawingml/2006/table">
            <a:tbl>
              <a:tblPr/>
              <a:tblGrid>
                <a:gridCol w="952500">
                  <a:extLst>
                    <a:ext uri="{9D8B030D-6E8A-4147-A177-3AD203B41FA5}">
                      <a16:colId xmlns:a16="http://schemas.microsoft.com/office/drawing/2014/main" val="1465871652"/>
                    </a:ext>
                  </a:extLst>
                </a:gridCol>
                <a:gridCol w="887413">
                  <a:extLst>
                    <a:ext uri="{9D8B030D-6E8A-4147-A177-3AD203B41FA5}">
                      <a16:colId xmlns:a16="http://schemas.microsoft.com/office/drawing/2014/main" val="2637708256"/>
                    </a:ext>
                  </a:extLst>
                </a:gridCol>
                <a:gridCol w="6389687">
                  <a:extLst>
                    <a:ext uri="{9D8B030D-6E8A-4147-A177-3AD203B41FA5}">
                      <a16:colId xmlns:a16="http://schemas.microsoft.com/office/drawing/2014/main" val="3306885373"/>
                    </a:ext>
                  </a:extLst>
                </a:gridCol>
              </a:tblGrid>
              <a:tr h="685800">
                <a:tc gridSpan="3">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Recommendations for Permanent Pacing Techniques and Methods for Chronic Therapy/Management of Bradycardia Attributable to Atrioventricular Block</a:t>
                      </a:r>
                      <a:endParaRPr kumimoji="0" lang="en-US" altLang="en-US" sz="16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82617878"/>
                  </a:ext>
                </a:extLst>
              </a:tr>
              <a:tr h="601663">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COR</a:t>
                      </a:r>
                      <a:endParaRPr kumimoji="0" lang="en-US" altLang="en-US" sz="16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LOE</a:t>
                      </a:r>
                      <a:endParaRPr kumimoji="0" lang="en-US" altLang="en-US" sz="1600" b="0"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Recommendation</a:t>
                      </a:r>
                      <a:endParaRPr kumimoji="0" lang="en-US" altLang="en-US" sz="1600" b="0"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55327438"/>
                  </a:ext>
                </a:extLst>
              </a:tr>
              <a:tr h="1304925">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en-US" sz="1600" b="1"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IIa</a:t>
                      </a:r>
                      <a:endParaRPr kumimoji="0" lang="en-US" altLang="en-US" sz="1600" b="0"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D54F"/>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en-US" sz="1600" b="1"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B-R</a:t>
                      </a:r>
                      <a:endParaRPr kumimoji="0" lang="en-US" altLang="en-US" sz="1600" b="0"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49DD4"/>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l" defTabSz="914400" rtl="0" eaLnBrk="1" fontAlgn="base" latinLnBrk="0" hangingPunct="1">
                        <a:lnSpc>
                          <a:spcPct val="100000"/>
                        </a:lnSpc>
                        <a:spcBef>
                          <a:spcPct val="0"/>
                        </a:spcBef>
                        <a:spcAft>
                          <a:spcPct val="0"/>
                        </a:spcAft>
                        <a:buClrTx/>
                        <a:buSzTx/>
                        <a:buFont typeface="+mj-lt" charset="0"/>
                        <a:buNone/>
                        <a:tabLst/>
                      </a:pPr>
                      <a:r>
                        <a:rPr kumimoji="0" lang="en-US" altLang="en-US" sz="1600" b="1" i="0" u="none" strike="noStrike" cap="none" normalizeH="0" baseline="0">
                          <a:ln>
                            <a:noFill/>
                          </a:ln>
                          <a:solidFill>
                            <a:schemeClr val="tx1"/>
                          </a:solidFill>
                          <a:effectLst/>
                          <a:latin typeface="Calibri" panose="020F0502020204030204" pitchFamily="34" charset="0"/>
                          <a:ea typeface="Batang" panose="02030600000101010101" pitchFamily="18" charset="-127"/>
                          <a:cs typeface="Calibri" panose="020F0502020204030204" pitchFamily="34" charset="0"/>
                        </a:rPr>
                        <a:t>In patients with atrioventricular block who have an indication for permanent pacing with a LVEF between 36% and 50% and are expected to require ventricular pacing less than 40% of the time, it is reasonable to choose right ventricular pacing over pacing methods that maintain physiologic ventricular activation (e.g., CRT or His bundle pacing). </a:t>
                      </a:r>
                      <a:endParaRPr kumimoji="0" lang="en-US" altLang="en-US" sz="1600" b="0" i="0" u="none" strike="noStrike" cap="none" normalizeH="0" baseline="0">
                        <a:ln>
                          <a:noFill/>
                        </a:ln>
                        <a:solidFill>
                          <a:schemeClr val="tx1"/>
                        </a:solidFill>
                        <a:effectLst/>
                        <a:latin typeface="Calibri" panose="020F0502020204030204" pitchFamily="34" charset="0"/>
                        <a:ea typeface="Batang" panose="02030600000101010101" pitchFamily="18" charset="-127"/>
                        <a:cs typeface="Calibri" panose="020F050202020403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59715058"/>
                  </a:ext>
                </a:extLst>
              </a:tr>
              <a:tr h="1003300">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en-US" sz="1600" b="1"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IIb</a:t>
                      </a:r>
                      <a:endParaRPr kumimoji="0" lang="en-US" altLang="en-US" sz="1600" b="0"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A74B"/>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en-US" sz="1600" b="1"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B-R</a:t>
                      </a:r>
                      <a:r>
                        <a:rPr kumimoji="0" lang="en-US" altLang="en-US" sz="1600" b="1" i="0" u="none" strike="noStrike" cap="none" normalizeH="0" baseline="3000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SR</a:t>
                      </a:r>
                      <a:endParaRPr kumimoji="0" lang="en-US" altLang="en-US" sz="1600" b="0"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49DD4"/>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l" defTabSz="914400" rtl="0" eaLnBrk="1" fontAlgn="base" latinLnBrk="0" hangingPunct="1">
                        <a:lnSpc>
                          <a:spcPct val="100000"/>
                        </a:lnSpc>
                        <a:spcBef>
                          <a:spcPct val="0"/>
                        </a:spcBef>
                        <a:spcAft>
                          <a:spcPct val="0"/>
                        </a:spcAft>
                        <a:buClrTx/>
                        <a:buSzTx/>
                        <a:buFont typeface="+mj-lt" charset="0"/>
                        <a:buNone/>
                        <a:tabLst/>
                      </a:pPr>
                      <a:r>
                        <a:rPr kumimoji="0" lang="en-US" altLang="en-US" sz="1600" b="1" i="0" u="none" strike="noStrike" cap="none" normalizeH="0" baseline="0">
                          <a:ln>
                            <a:noFill/>
                          </a:ln>
                          <a:solidFill>
                            <a:schemeClr val="tx1"/>
                          </a:solidFill>
                          <a:effectLst/>
                          <a:latin typeface="Calibri" panose="020F0502020204030204" pitchFamily="34" charset="0"/>
                          <a:ea typeface="Batang" panose="02030600000101010101" pitchFamily="18" charset="-127"/>
                          <a:cs typeface="Calibri" panose="020F0502020204030204" pitchFamily="34" charset="0"/>
                        </a:rPr>
                        <a:t>In patients with atrioventricular block at the level of the atrioventricular node who have an indication for permanent pacing, His bundle pacing may be considered to maintain physiologic ventricular activation. </a:t>
                      </a:r>
                      <a:endParaRPr kumimoji="0" lang="en-US" altLang="en-US" sz="1600" b="0" i="0" u="none" strike="noStrike" cap="none" normalizeH="0" baseline="0">
                        <a:ln>
                          <a:noFill/>
                        </a:ln>
                        <a:solidFill>
                          <a:schemeClr val="tx1"/>
                        </a:solidFill>
                        <a:effectLst/>
                        <a:latin typeface="Calibri" panose="020F0502020204030204" pitchFamily="34" charset="0"/>
                        <a:ea typeface="Batang" panose="02030600000101010101" pitchFamily="18" charset="-127"/>
                        <a:cs typeface="Calibri" panose="020F050202020403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77769191"/>
                  </a:ext>
                </a:extLst>
              </a:tr>
              <a:tr h="823912">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en-US" sz="1600" b="1"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III: Harm</a:t>
                      </a:r>
                      <a:endParaRPr kumimoji="0" lang="en-US" altLang="en-US" sz="1600" b="0"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1C24"/>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en-US" sz="1600" b="1"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C-LD</a:t>
                      </a:r>
                      <a:endParaRPr kumimoji="0" lang="en-US" altLang="en-US" sz="1600" b="0"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1C1E7"/>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l" defTabSz="914400" rtl="0" eaLnBrk="1" fontAlgn="base" latinLnBrk="0" hangingPunct="1">
                        <a:lnSpc>
                          <a:spcPct val="100000"/>
                        </a:lnSpc>
                        <a:spcBef>
                          <a:spcPct val="0"/>
                        </a:spcBef>
                        <a:spcAft>
                          <a:spcPct val="0"/>
                        </a:spcAft>
                        <a:buClrTx/>
                        <a:buSzTx/>
                        <a:buFont typeface="+mj-lt" charset="0"/>
                        <a:buNone/>
                        <a:tabLst/>
                      </a:pPr>
                      <a:r>
                        <a:rPr kumimoji="0" lang="en-US" altLang="en-US" sz="1600" b="1" i="0" u="none" strike="noStrike" cap="none" normalizeH="0" baseline="0" dirty="0">
                          <a:ln>
                            <a:noFill/>
                          </a:ln>
                          <a:solidFill>
                            <a:schemeClr val="tx1"/>
                          </a:solidFill>
                          <a:effectLst/>
                          <a:latin typeface="Calibri" panose="020F0502020204030204" pitchFamily="34" charset="0"/>
                          <a:ea typeface="Batang" panose="02030600000101010101" pitchFamily="18" charset="-127"/>
                          <a:cs typeface="Calibri" panose="020F0502020204030204" pitchFamily="34" charset="0"/>
                        </a:rPr>
                        <a:t>In patients with permanent or persistent AF in whom a rhythm control strategy is not planned, implantation of an atrial lead should not be performed.</a:t>
                      </a:r>
                      <a:endParaRPr kumimoji="0" lang="en-US" altLang="en-US" sz="1600" b="0" i="0" u="none" strike="noStrike" cap="none" normalizeH="0" baseline="0" dirty="0">
                        <a:ln>
                          <a:noFill/>
                        </a:ln>
                        <a:solidFill>
                          <a:schemeClr val="tx1"/>
                        </a:solidFill>
                        <a:effectLst/>
                        <a:latin typeface="Calibri" panose="020F0502020204030204" pitchFamily="34" charset="0"/>
                        <a:ea typeface="Batang" panose="02030600000101010101" pitchFamily="18" charset="-127"/>
                        <a:cs typeface="Calibri" panose="020F050202020403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61768558"/>
                  </a:ext>
                </a:extLst>
              </a:tr>
            </a:tbl>
          </a:graphicData>
        </a:graphic>
      </p:graphicFrame>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ChangeArrowheads="1"/>
          </p:cNvSpPr>
          <p:nvPr/>
        </p:nvSpPr>
        <p:spPr bwMode="auto">
          <a:xfrm>
            <a:off x="990600" y="2498725"/>
            <a:ext cx="7239000" cy="1077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MS PGothic" pitchFamily="34" charset="-128"/>
                <a:cs typeface="Geneva" pitchFamily="-65" charset="0"/>
              </a:defRPr>
            </a:lvl1pPr>
            <a:lvl2pPr marL="742950" indent="-285750">
              <a:spcBef>
                <a:spcPct val="20000"/>
              </a:spcBef>
              <a:buChar char="–"/>
              <a:defRPr sz="2800">
                <a:solidFill>
                  <a:schemeClr val="tx1"/>
                </a:solidFill>
                <a:latin typeface="Arial" pitchFamily="34" charset="0"/>
                <a:ea typeface="Geneva" pitchFamily="-65" charset="0"/>
                <a:cs typeface="Geneva" pitchFamily="-65" charset="0"/>
              </a:defRPr>
            </a:lvl2pPr>
            <a:lvl3pPr marL="1143000" indent="-228600">
              <a:spcBef>
                <a:spcPct val="20000"/>
              </a:spcBef>
              <a:buChar char="•"/>
              <a:defRPr sz="2400">
                <a:solidFill>
                  <a:schemeClr val="tx1"/>
                </a:solidFill>
                <a:latin typeface="Arial" pitchFamily="34" charset="0"/>
                <a:ea typeface="Geneva" pitchFamily="-65" charset="0"/>
                <a:cs typeface="Geneva" pitchFamily="-65" charset="0"/>
              </a:defRPr>
            </a:lvl3pPr>
            <a:lvl4pPr marL="1600200" indent="-228600">
              <a:spcBef>
                <a:spcPct val="20000"/>
              </a:spcBef>
              <a:buChar char="–"/>
              <a:defRPr sz="2000">
                <a:solidFill>
                  <a:schemeClr val="tx1"/>
                </a:solidFill>
                <a:latin typeface="Arial" pitchFamily="34" charset="0"/>
                <a:ea typeface="Geneva" pitchFamily="-65" charset="0"/>
                <a:cs typeface="Geneva" pitchFamily="-65" charset="0"/>
              </a:defRPr>
            </a:lvl4pPr>
            <a:lvl5pPr marL="2057400" indent="-228600">
              <a:spcBef>
                <a:spcPct val="20000"/>
              </a:spcBef>
              <a:buChar char="»"/>
              <a:defRPr sz="2000">
                <a:solidFill>
                  <a:schemeClr val="tx1"/>
                </a:solidFill>
                <a:latin typeface="Arial" pitchFamily="34" charset="0"/>
                <a:ea typeface="Geneva" pitchFamily="-65" charset="0"/>
                <a:cs typeface="Geneva" pitchFamily="-65"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Geneva" pitchFamily="-65" charset="0"/>
                <a:cs typeface="Geneva" pitchFamily="-65"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Geneva" pitchFamily="-65" charset="0"/>
                <a:cs typeface="Geneva" pitchFamily="-65"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Geneva" pitchFamily="-65" charset="0"/>
                <a:cs typeface="Geneva" pitchFamily="-65"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Geneva" pitchFamily="-65" charset="0"/>
                <a:cs typeface="Geneva" pitchFamily="-65" charset="0"/>
              </a:defRPr>
            </a:lvl9pPr>
          </a:lstStyle>
          <a:p>
            <a:pPr>
              <a:buFontTx/>
              <a:buNone/>
            </a:pPr>
            <a:r>
              <a:rPr lang="en-US" altLang="en-US" b="1"/>
              <a:t>Conduction Disorders (With 1:1 Atrioventricular Conduction)</a:t>
            </a:r>
          </a:p>
        </p:txBody>
      </p:sp>
      <p:sp>
        <p:nvSpPr>
          <p:cNvPr id="8195" name="Rectangle 3">
            <a:extLst>
              <a:ext uri="{FF2B5EF4-FFF2-40B4-BE49-F238E27FC236}">
                <a16:creationId xmlns:a16="http://schemas.microsoft.com/office/drawing/2014/main" id="{618F50B6-431B-455B-AAB1-7BD575052485}"/>
              </a:ext>
            </a:extLst>
          </p:cNvPr>
          <p:cNvSpPr>
            <a:spLocks noChangeArrowheads="1"/>
          </p:cNvSpPr>
          <p:nvPr/>
        </p:nvSpPr>
        <p:spPr bwMode="auto">
          <a:xfrm>
            <a:off x="0" y="371475"/>
            <a:ext cx="9144000" cy="387350"/>
          </a:xfrm>
          <a:prstGeom prst="rect">
            <a:avLst/>
          </a:prstGeom>
          <a:solidFill>
            <a:schemeClr val="accent2"/>
          </a:solidFill>
          <a:ln w="9525">
            <a:solidFill>
              <a:schemeClr val="accent2"/>
            </a:solidFill>
            <a:miter lim="800000"/>
            <a:headEnd/>
            <a:tailEnd/>
          </a:ln>
        </p:spPr>
        <p:txBody>
          <a:bodyPr>
            <a:spAutoFit/>
          </a:bodyPr>
          <a:lstStyle>
            <a:lvl1pPr eaLnBrk="0" hangingPunct="0">
              <a:spcBef>
                <a:spcPct val="20000"/>
              </a:spcBef>
              <a:buChar char="•"/>
              <a:defRPr sz="3200">
                <a:solidFill>
                  <a:schemeClr val="tx1"/>
                </a:solidFill>
                <a:latin typeface="Arial" pitchFamily="34" charset="0"/>
                <a:ea typeface="MS PGothic" pitchFamily="34" charset="-128"/>
                <a:cs typeface="Geneva" charset="0"/>
              </a:defRPr>
            </a:lvl1pPr>
            <a:lvl2pPr marL="742950" indent="-285750" eaLnBrk="0" hangingPunct="0">
              <a:spcBef>
                <a:spcPct val="20000"/>
              </a:spcBef>
              <a:buChar char="–"/>
              <a:defRPr sz="2800">
                <a:solidFill>
                  <a:schemeClr val="tx1"/>
                </a:solidFill>
                <a:latin typeface="Arial" pitchFamily="34" charset="0"/>
                <a:ea typeface="Geneva" charset="0"/>
                <a:cs typeface="Geneva" charset="0"/>
              </a:defRPr>
            </a:lvl2pPr>
            <a:lvl3pPr marL="1143000" indent="-228600" eaLnBrk="0" hangingPunct="0">
              <a:spcBef>
                <a:spcPct val="20000"/>
              </a:spcBef>
              <a:buChar char="•"/>
              <a:defRPr sz="2400">
                <a:solidFill>
                  <a:schemeClr val="tx1"/>
                </a:solidFill>
                <a:latin typeface="Arial" pitchFamily="34" charset="0"/>
                <a:ea typeface="Geneva" charset="0"/>
                <a:cs typeface="Geneva" charset="0"/>
              </a:defRPr>
            </a:lvl3pPr>
            <a:lvl4pPr marL="1600200" indent="-228600" eaLnBrk="0" hangingPunct="0">
              <a:spcBef>
                <a:spcPct val="20000"/>
              </a:spcBef>
              <a:buChar char="–"/>
              <a:defRPr sz="2000">
                <a:solidFill>
                  <a:schemeClr val="tx1"/>
                </a:solidFill>
                <a:latin typeface="Arial" pitchFamily="34" charset="0"/>
                <a:ea typeface="Geneva" charset="0"/>
                <a:cs typeface="Geneva" charset="0"/>
              </a:defRPr>
            </a:lvl4pPr>
            <a:lvl5pPr marL="2057400" indent="-228600" eaLnBrk="0" hangingPunct="0">
              <a:spcBef>
                <a:spcPct val="20000"/>
              </a:spcBef>
              <a:buChar char="»"/>
              <a:defRPr sz="2000">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9pPr>
          </a:lstStyle>
          <a:p>
            <a:pPr algn="ctr" eaLnBrk="1" hangingPunct="1">
              <a:lnSpc>
                <a:spcPct val="80000"/>
              </a:lnSpc>
              <a:spcBef>
                <a:spcPct val="0"/>
              </a:spcBef>
              <a:buFontTx/>
              <a:buNone/>
              <a:defRPr/>
            </a:pPr>
            <a:r>
              <a:rPr lang="en-US" altLang="en-US" sz="2400" b="1" dirty="0">
                <a:solidFill>
                  <a:schemeClr val="bg1"/>
                </a:solidFill>
                <a:latin typeface="+mn-lt"/>
              </a:rPr>
              <a:t>2018 Bradycardia Guideline</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a:extLst>
              <a:ext uri="{FF2B5EF4-FFF2-40B4-BE49-F238E27FC236}">
                <a16:creationId xmlns:a16="http://schemas.microsoft.com/office/drawing/2014/main" id="{16792C3F-26EC-40A3-B1E1-0EF894CF209B}"/>
              </a:ext>
            </a:extLst>
          </p:cNvPr>
          <p:cNvSpPr>
            <a:spLocks noChangeArrowheads="1"/>
          </p:cNvSpPr>
          <p:nvPr/>
        </p:nvSpPr>
        <p:spPr bwMode="auto">
          <a:xfrm>
            <a:off x="0" y="381000"/>
            <a:ext cx="9144000" cy="485775"/>
          </a:xfrm>
          <a:prstGeom prst="rect">
            <a:avLst/>
          </a:prstGeom>
          <a:solidFill>
            <a:schemeClr val="accent2"/>
          </a:solidFill>
          <a:ln>
            <a:noFill/>
          </a:ln>
          <a:extLst/>
        </p:spPr>
        <p:txBody>
          <a:bodyPr>
            <a:spAutoFit/>
          </a:bodyPr>
          <a:lstStyle>
            <a:lvl1pPr eaLnBrk="0" hangingPunct="0">
              <a:spcBef>
                <a:spcPct val="20000"/>
              </a:spcBef>
              <a:buChar char="•"/>
              <a:defRPr sz="3200">
                <a:solidFill>
                  <a:schemeClr val="tx1"/>
                </a:solidFill>
                <a:latin typeface="Arial" pitchFamily="34" charset="0"/>
                <a:ea typeface="MS PGothic" pitchFamily="34" charset="-128"/>
                <a:cs typeface="Geneva" charset="0"/>
              </a:defRPr>
            </a:lvl1pPr>
            <a:lvl2pPr marL="742950" indent="-285750" eaLnBrk="0" hangingPunct="0">
              <a:spcBef>
                <a:spcPct val="20000"/>
              </a:spcBef>
              <a:buChar char="–"/>
              <a:defRPr sz="2800">
                <a:solidFill>
                  <a:schemeClr val="tx1"/>
                </a:solidFill>
                <a:latin typeface="Arial" pitchFamily="34" charset="0"/>
                <a:ea typeface="Geneva" charset="0"/>
                <a:cs typeface="Geneva" charset="0"/>
              </a:defRPr>
            </a:lvl2pPr>
            <a:lvl3pPr marL="1143000" indent="-228600" eaLnBrk="0" hangingPunct="0">
              <a:spcBef>
                <a:spcPct val="20000"/>
              </a:spcBef>
              <a:buChar char="•"/>
              <a:defRPr sz="2400">
                <a:solidFill>
                  <a:schemeClr val="tx1"/>
                </a:solidFill>
                <a:latin typeface="Arial" pitchFamily="34" charset="0"/>
                <a:ea typeface="Geneva" charset="0"/>
                <a:cs typeface="Geneva" charset="0"/>
              </a:defRPr>
            </a:lvl3pPr>
            <a:lvl4pPr marL="1600200" indent="-228600" eaLnBrk="0" hangingPunct="0">
              <a:spcBef>
                <a:spcPct val="20000"/>
              </a:spcBef>
              <a:buChar char="–"/>
              <a:defRPr sz="2000">
                <a:solidFill>
                  <a:schemeClr val="tx1"/>
                </a:solidFill>
                <a:latin typeface="Arial" pitchFamily="34" charset="0"/>
                <a:ea typeface="Geneva" charset="0"/>
                <a:cs typeface="Geneva" charset="0"/>
              </a:defRPr>
            </a:lvl4pPr>
            <a:lvl5pPr marL="2057400" indent="-228600" eaLnBrk="0" hangingPunct="0">
              <a:spcBef>
                <a:spcPct val="20000"/>
              </a:spcBef>
              <a:buChar char="»"/>
              <a:defRPr sz="2000">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9pPr>
          </a:lstStyle>
          <a:p>
            <a:pPr algn="ctr" eaLnBrk="1" hangingPunct="1">
              <a:lnSpc>
                <a:spcPct val="80000"/>
              </a:lnSpc>
              <a:spcBef>
                <a:spcPct val="0"/>
              </a:spcBef>
              <a:buFontTx/>
              <a:buNone/>
              <a:defRPr/>
            </a:pPr>
            <a:r>
              <a:rPr lang="en-US" dirty="0">
                <a:solidFill>
                  <a:schemeClr val="bg1"/>
                </a:solidFill>
              </a:rPr>
              <a:t>Evaluation of Conduction Disorders</a:t>
            </a:r>
            <a:endParaRPr lang="en-US" altLang="en-US" sz="2400" b="1" dirty="0">
              <a:solidFill>
                <a:schemeClr val="bg1"/>
              </a:solidFill>
              <a:latin typeface="+mn-lt"/>
            </a:endParaRPr>
          </a:p>
        </p:txBody>
      </p:sp>
      <p:graphicFrame>
        <p:nvGraphicFramePr>
          <p:cNvPr id="3" name="Table 2">
            <a:extLst>
              <a:ext uri="{FF2B5EF4-FFF2-40B4-BE49-F238E27FC236}">
                <a16:creationId xmlns:a16="http://schemas.microsoft.com/office/drawing/2014/main" id="{2E906440-C66A-4F0A-878D-4B093FC066C3}"/>
              </a:ext>
            </a:extLst>
          </p:cNvPr>
          <p:cNvGraphicFramePr>
            <a:graphicFrameLocks noGrp="1"/>
          </p:cNvGraphicFramePr>
          <p:nvPr/>
        </p:nvGraphicFramePr>
        <p:xfrm>
          <a:off x="457200" y="1285875"/>
          <a:ext cx="8229600" cy="3313114"/>
        </p:xfrm>
        <a:graphic>
          <a:graphicData uri="http://schemas.openxmlformats.org/drawingml/2006/table">
            <a:tbl>
              <a:tblPr firstRow="1" firstCol="1" bandRow="1"/>
              <a:tblGrid>
                <a:gridCol w="952988">
                  <a:extLst>
                    <a:ext uri="{9D8B030D-6E8A-4147-A177-3AD203B41FA5}">
                      <a16:colId xmlns:a16="http://schemas.microsoft.com/office/drawing/2014/main" val="20000"/>
                    </a:ext>
                  </a:extLst>
                </a:gridCol>
                <a:gridCol w="887151">
                  <a:extLst>
                    <a:ext uri="{9D8B030D-6E8A-4147-A177-3AD203B41FA5}">
                      <a16:colId xmlns:a16="http://schemas.microsoft.com/office/drawing/2014/main" val="20001"/>
                    </a:ext>
                  </a:extLst>
                </a:gridCol>
                <a:gridCol w="6389461">
                  <a:extLst>
                    <a:ext uri="{9D8B030D-6E8A-4147-A177-3AD203B41FA5}">
                      <a16:colId xmlns:a16="http://schemas.microsoft.com/office/drawing/2014/main" val="20002"/>
                    </a:ext>
                  </a:extLst>
                </a:gridCol>
              </a:tblGrid>
              <a:tr h="709631">
                <a:tc gridSpan="3">
                  <a:txBody>
                    <a:bodyPr/>
                    <a:lstStyle/>
                    <a:p>
                      <a:r>
                        <a:rPr lang="en-US" sz="1800" b="1" kern="1200" dirty="0">
                          <a:solidFill>
                            <a:schemeClr val="tx1"/>
                          </a:solidFill>
                          <a:effectLst/>
                          <a:latin typeface="Calibri" panose="020F0502020204030204" pitchFamily="34" charset="0"/>
                          <a:ea typeface="+mn-ea"/>
                          <a:cs typeface="Calibri" panose="020F0502020204030204" pitchFamily="34" charset="0"/>
                        </a:rPr>
                        <a:t>Recommendations for Evaluation of Conduction Disorders (With 1:1 Atrioventricular Conduction and Normal PR Interval)</a:t>
                      </a:r>
                      <a:endParaRPr lang="en-US" sz="1800" kern="1200" dirty="0">
                        <a:solidFill>
                          <a:schemeClr val="tx1"/>
                        </a:solidFill>
                        <a:effectLst/>
                        <a:latin typeface="Calibri" panose="020F0502020204030204" pitchFamily="34" charset="0"/>
                        <a:ea typeface="+mn-ea"/>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00105">
                <a:tc>
                  <a:txBody>
                    <a:bodyPr/>
                    <a:lstStyle/>
                    <a:p>
                      <a:pPr marL="0" marR="0" algn="ctr">
                        <a:lnSpc>
                          <a:spcPct val="115000"/>
                        </a:lnSpc>
                        <a:spcBef>
                          <a:spcPts val="0"/>
                        </a:spcBef>
                        <a:spcAft>
                          <a:spcPts val="0"/>
                        </a:spcAf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COR</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LOE</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Recommendation</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001689">
                <a:tc>
                  <a:txBody>
                    <a:bodyPr/>
                    <a:lstStyle/>
                    <a:p>
                      <a:pPr marL="0" marR="0" algn="ctr">
                        <a:lnSpc>
                          <a:spcPct val="150000"/>
                        </a:lnSpc>
                        <a:spcBef>
                          <a:spcPts val="0"/>
                        </a:spcBef>
                        <a:spcAft>
                          <a:spcPts val="0"/>
                        </a:spcAf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I</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FC284"/>
                    </a:solidFill>
                  </a:tcPr>
                </a:tc>
                <a:tc>
                  <a:txBody>
                    <a:bodyPr/>
                    <a:lstStyle/>
                    <a:p>
                      <a:pPr marL="0" marR="0" algn="ctr">
                        <a:lnSpc>
                          <a:spcPct val="150000"/>
                        </a:lnSpc>
                        <a:spcBef>
                          <a:spcPts val="0"/>
                        </a:spcBef>
                        <a:spcAft>
                          <a:spcPts val="0"/>
                        </a:spcAf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B-NR</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49DD4"/>
                    </a:solidFill>
                  </a:tcPr>
                </a:tc>
                <a:tc>
                  <a:txBody>
                    <a:bodyPr/>
                    <a:lstStyle/>
                    <a:p>
                      <a:pPr marL="0" marR="0" lvl="0" indent="0" algn="l">
                        <a:lnSpc>
                          <a:spcPct val="100000"/>
                        </a:lnSpc>
                        <a:spcBef>
                          <a:spcPts val="0"/>
                        </a:spcBef>
                        <a:spcAft>
                          <a:spcPts val="0"/>
                        </a:spcAft>
                        <a:buFont typeface="+mj-lt"/>
                        <a:buNone/>
                      </a:pPr>
                      <a:r>
                        <a:rPr lang="en-US" sz="1800" b="1" dirty="0">
                          <a:effectLst/>
                          <a:latin typeface="Calibri" panose="020F0502020204030204" pitchFamily="34" charset="0"/>
                          <a:cs typeface="Calibri" panose="020F0502020204030204" pitchFamily="34" charset="0"/>
                        </a:rPr>
                        <a:t>In patients with newly detected LBBB, a transthoracic echocardiogram to exclude structural heart disease is recommended. </a:t>
                      </a:r>
                      <a:endParaRPr lang="en-US" sz="1800" dirty="0">
                        <a:effectLst/>
                        <a:latin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001689">
                <a:tc>
                  <a:txBody>
                    <a:bodyPr/>
                    <a:lstStyle/>
                    <a:p>
                      <a:pPr marL="0" marR="0" algn="ctr">
                        <a:lnSpc>
                          <a:spcPct val="150000"/>
                        </a:lnSpc>
                        <a:spcBef>
                          <a:spcPts val="0"/>
                        </a:spcBef>
                        <a:spcAft>
                          <a:spcPts val="0"/>
                        </a:spcAf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I</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FC284"/>
                    </a:solidFill>
                  </a:tcPr>
                </a:tc>
                <a:tc>
                  <a:txBody>
                    <a:bodyPr/>
                    <a:lstStyle/>
                    <a:p>
                      <a:pPr marL="0" marR="0" algn="ctr">
                        <a:lnSpc>
                          <a:spcPct val="150000"/>
                        </a:lnSpc>
                        <a:spcBef>
                          <a:spcPts val="0"/>
                        </a:spcBef>
                        <a:spcAft>
                          <a:spcPts val="0"/>
                        </a:spcAf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C-LD</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1C1E7"/>
                    </a:solidFill>
                  </a:tcPr>
                </a:tc>
                <a:tc>
                  <a:txBody>
                    <a:bodyPr/>
                    <a:lstStyle/>
                    <a:p>
                      <a:pPr marL="0" marR="0" lvl="0" indent="0" algn="l">
                        <a:lnSpc>
                          <a:spcPct val="100000"/>
                        </a:lnSpc>
                        <a:spcBef>
                          <a:spcPts val="0"/>
                        </a:spcBef>
                        <a:spcAft>
                          <a:spcPts val="0"/>
                        </a:spcAft>
                        <a:buFont typeface="+mj-lt"/>
                        <a:buNone/>
                      </a:pPr>
                      <a:r>
                        <a:rPr lang="en-US" sz="1800" b="1" dirty="0">
                          <a:effectLst/>
                          <a:latin typeface="Calibri" panose="020F0502020204030204" pitchFamily="34" charset="0"/>
                          <a:cs typeface="Calibri" panose="020F0502020204030204" pitchFamily="34" charset="0"/>
                        </a:rPr>
                        <a:t>In symptomatic patients with conduction system disease, in whom atrioventricular block is suspected, ambulatory electrocardiographic monitoring is useful.</a:t>
                      </a:r>
                      <a:endParaRPr lang="en-US" sz="1800" dirty="0">
                        <a:effectLst/>
                        <a:latin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a:extLst>
              <a:ext uri="{FF2B5EF4-FFF2-40B4-BE49-F238E27FC236}">
                <a16:creationId xmlns:a16="http://schemas.microsoft.com/office/drawing/2014/main" id="{16792C3F-26EC-40A3-B1E1-0EF894CF209B}"/>
              </a:ext>
            </a:extLst>
          </p:cNvPr>
          <p:cNvSpPr>
            <a:spLocks noChangeArrowheads="1"/>
          </p:cNvSpPr>
          <p:nvPr/>
        </p:nvSpPr>
        <p:spPr bwMode="auto">
          <a:xfrm>
            <a:off x="0" y="381000"/>
            <a:ext cx="9144000" cy="485775"/>
          </a:xfrm>
          <a:prstGeom prst="rect">
            <a:avLst/>
          </a:prstGeom>
          <a:solidFill>
            <a:schemeClr val="accent2"/>
          </a:solidFill>
          <a:ln>
            <a:noFill/>
          </a:ln>
          <a:extLst/>
        </p:spPr>
        <p:txBody>
          <a:bodyPr>
            <a:spAutoFit/>
          </a:bodyPr>
          <a:lstStyle>
            <a:lvl1pPr eaLnBrk="0" hangingPunct="0">
              <a:spcBef>
                <a:spcPct val="20000"/>
              </a:spcBef>
              <a:buChar char="•"/>
              <a:defRPr sz="3200">
                <a:solidFill>
                  <a:schemeClr val="tx1"/>
                </a:solidFill>
                <a:latin typeface="Arial" pitchFamily="34" charset="0"/>
                <a:ea typeface="MS PGothic" pitchFamily="34" charset="-128"/>
                <a:cs typeface="Geneva" charset="0"/>
              </a:defRPr>
            </a:lvl1pPr>
            <a:lvl2pPr marL="742950" indent="-285750" eaLnBrk="0" hangingPunct="0">
              <a:spcBef>
                <a:spcPct val="20000"/>
              </a:spcBef>
              <a:buChar char="–"/>
              <a:defRPr sz="2800">
                <a:solidFill>
                  <a:schemeClr val="tx1"/>
                </a:solidFill>
                <a:latin typeface="Arial" pitchFamily="34" charset="0"/>
                <a:ea typeface="Geneva" charset="0"/>
                <a:cs typeface="Geneva" charset="0"/>
              </a:defRPr>
            </a:lvl2pPr>
            <a:lvl3pPr marL="1143000" indent="-228600" eaLnBrk="0" hangingPunct="0">
              <a:spcBef>
                <a:spcPct val="20000"/>
              </a:spcBef>
              <a:buChar char="•"/>
              <a:defRPr sz="2400">
                <a:solidFill>
                  <a:schemeClr val="tx1"/>
                </a:solidFill>
                <a:latin typeface="Arial" pitchFamily="34" charset="0"/>
                <a:ea typeface="Geneva" charset="0"/>
                <a:cs typeface="Geneva" charset="0"/>
              </a:defRPr>
            </a:lvl3pPr>
            <a:lvl4pPr marL="1600200" indent="-228600" eaLnBrk="0" hangingPunct="0">
              <a:spcBef>
                <a:spcPct val="20000"/>
              </a:spcBef>
              <a:buChar char="–"/>
              <a:defRPr sz="2000">
                <a:solidFill>
                  <a:schemeClr val="tx1"/>
                </a:solidFill>
                <a:latin typeface="Arial" pitchFamily="34" charset="0"/>
                <a:ea typeface="Geneva" charset="0"/>
                <a:cs typeface="Geneva" charset="0"/>
              </a:defRPr>
            </a:lvl4pPr>
            <a:lvl5pPr marL="2057400" indent="-228600" eaLnBrk="0" hangingPunct="0">
              <a:spcBef>
                <a:spcPct val="20000"/>
              </a:spcBef>
              <a:buChar char="»"/>
              <a:defRPr sz="2000">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9pPr>
          </a:lstStyle>
          <a:p>
            <a:pPr algn="ctr" eaLnBrk="1" hangingPunct="1">
              <a:lnSpc>
                <a:spcPct val="80000"/>
              </a:lnSpc>
              <a:spcBef>
                <a:spcPct val="0"/>
              </a:spcBef>
              <a:buFontTx/>
              <a:buNone/>
              <a:defRPr/>
            </a:pPr>
            <a:r>
              <a:rPr lang="en-US" dirty="0">
                <a:solidFill>
                  <a:schemeClr val="bg1"/>
                </a:solidFill>
              </a:rPr>
              <a:t>Evaluation of Conduction Disorders (continued)</a:t>
            </a:r>
            <a:endParaRPr lang="en-US" altLang="en-US" sz="2400" b="1" dirty="0">
              <a:solidFill>
                <a:schemeClr val="bg1"/>
              </a:solidFill>
              <a:latin typeface="+mn-lt"/>
            </a:endParaRPr>
          </a:p>
        </p:txBody>
      </p:sp>
      <p:graphicFrame>
        <p:nvGraphicFramePr>
          <p:cNvPr id="3" name="Table 2">
            <a:extLst>
              <a:ext uri="{FF2B5EF4-FFF2-40B4-BE49-F238E27FC236}">
                <a16:creationId xmlns:a16="http://schemas.microsoft.com/office/drawing/2014/main" id="{2E906440-C66A-4F0A-878D-4B093FC066C3}"/>
              </a:ext>
            </a:extLst>
          </p:cNvPr>
          <p:cNvGraphicFramePr>
            <a:graphicFrameLocks noGrp="1"/>
          </p:cNvGraphicFramePr>
          <p:nvPr/>
        </p:nvGraphicFramePr>
        <p:xfrm>
          <a:off x="457200" y="1285875"/>
          <a:ext cx="8229600" cy="3486150"/>
        </p:xfrm>
        <a:graphic>
          <a:graphicData uri="http://schemas.openxmlformats.org/drawingml/2006/table">
            <a:tbl>
              <a:tblPr firstRow="1" firstCol="1" bandRow="1"/>
              <a:tblGrid>
                <a:gridCol w="952988">
                  <a:extLst>
                    <a:ext uri="{9D8B030D-6E8A-4147-A177-3AD203B41FA5}">
                      <a16:colId xmlns:a16="http://schemas.microsoft.com/office/drawing/2014/main" val="20000"/>
                    </a:ext>
                  </a:extLst>
                </a:gridCol>
                <a:gridCol w="887151">
                  <a:extLst>
                    <a:ext uri="{9D8B030D-6E8A-4147-A177-3AD203B41FA5}">
                      <a16:colId xmlns:a16="http://schemas.microsoft.com/office/drawing/2014/main" val="20001"/>
                    </a:ext>
                  </a:extLst>
                </a:gridCol>
                <a:gridCol w="6389461">
                  <a:extLst>
                    <a:ext uri="{9D8B030D-6E8A-4147-A177-3AD203B41FA5}">
                      <a16:colId xmlns:a16="http://schemas.microsoft.com/office/drawing/2014/main" val="20002"/>
                    </a:ext>
                  </a:extLst>
                </a:gridCol>
              </a:tblGrid>
              <a:tr h="709774">
                <a:tc gridSpan="3">
                  <a:txBody>
                    <a:bodyPr/>
                    <a:lstStyle/>
                    <a:p>
                      <a:r>
                        <a:rPr lang="en-US" sz="1800" b="1" kern="1200" dirty="0">
                          <a:solidFill>
                            <a:schemeClr val="tx1"/>
                          </a:solidFill>
                          <a:effectLst/>
                          <a:latin typeface="Calibri" panose="020F0502020204030204" pitchFamily="34" charset="0"/>
                          <a:ea typeface="+mn-ea"/>
                          <a:cs typeface="Calibri" panose="020F0502020204030204" pitchFamily="34" charset="0"/>
                        </a:rPr>
                        <a:t>Recommendations for Evaluation of Conduction Disorders (With 1:1 Atrioventricular Conduction and Normal PR Interval)</a:t>
                      </a:r>
                      <a:endParaRPr lang="en-US" sz="1800" kern="1200" dirty="0">
                        <a:solidFill>
                          <a:schemeClr val="tx1"/>
                        </a:solidFill>
                        <a:effectLst/>
                        <a:latin typeface="Calibri" panose="020F0502020204030204" pitchFamily="34" charset="0"/>
                        <a:ea typeface="+mn-ea"/>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00226">
                <a:tc>
                  <a:txBody>
                    <a:bodyPr/>
                    <a:lstStyle/>
                    <a:p>
                      <a:pPr marL="0" marR="0" algn="ctr">
                        <a:lnSpc>
                          <a:spcPct val="115000"/>
                        </a:lnSpc>
                        <a:spcBef>
                          <a:spcPts val="0"/>
                        </a:spcBef>
                        <a:spcAft>
                          <a:spcPts val="0"/>
                        </a:spcAf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COR</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LOE</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Recommendation</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001891">
                <a:tc>
                  <a:txBody>
                    <a:bodyPr/>
                    <a:lstStyle/>
                    <a:p>
                      <a:pPr marL="0" marR="0" algn="ctr">
                        <a:lnSpc>
                          <a:spcPct val="150000"/>
                        </a:lnSpc>
                        <a:spcBef>
                          <a:spcPts val="0"/>
                        </a:spcBef>
                        <a:spcAft>
                          <a:spcPts val="0"/>
                        </a:spcAf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IIa</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4F"/>
                    </a:solidFill>
                  </a:tcPr>
                </a:tc>
                <a:tc>
                  <a:txBody>
                    <a:bodyPr/>
                    <a:lstStyle/>
                    <a:p>
                      <a:pPr marL="0" marR="0" algn="ctr">
                        <a:lnSpc>
                          <a:spcPct val="150000"/>
                        </a:lnSpc>
                        <a:spcBef>
                          <a:spcPts val="0"/>
                        </a:spcBef>
                        <a:spcAft>
                          <a:spcPts val="0"/>
                        </a:spcAf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B-NR</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49DD4"/>
                    </a:solidFill>
                  </a:tcPr>
                </a:tc>
                <a:tc>
                  <a:txBody>
                    <a:bodyPr/>
                    <a:lstStyle/>
                    <a:p>
                      <a:pPr marL="0" marR="0" lvl="0" indent="0" algn="l">
                        <a:lnSpc>
                          <a:spcPct val="100000"/>
                        </a:lnSpc>
                        <a:spcBef>
                          <a:spcPts val="0"/>
                        </a:spcBef>
                        <a:spcAft>
                          <a:spcPts val="0"/>
                        </a:spcAft>
                        <a:buFont typeface="+mj-lt"/>
                        <a:buNone/>
                      </a:pPr>
                      <a:r>
                        <a:rPr lang="en-US" sz="1800" b="1" dirty="0">
                          <a:effectLst/>
                          <a:latin typeface="Calibri" panose="020F0502020204030204" pitchFamily="34" charset="0"/>
                          <a:cs typeface="Calibri" panose="020F0502020204030204" pitchFamily="34" charset="0"/>
                        </a:rPr>
                        <a:t>In selected patients presenting with intraventricular conduction disorders other than LBBB, transthoracic echocardiography is reasonable if structural heart disease is suspected.</a:t>
                      </a:r>
                      <a:endParaRPr lang="en-US" sz="1800" dirty="0">
                        <a:effectLst/>
                        <a:latin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174259">
                <a:tc>
                  <a:txBody>
                    <a:bodyPr/>
                    <a:lstStyle/>
                    <a:p>
                      <a:pPr marL="0" marR="0" algn="ctr">
                        <a:lnSpc>
                          <a:spcPct val="150000"/>
                        </a:lnSpc>
                        <a:spcBef>
                          <a:spcPts val="0"/>
                        </a:spcBef>
                        <a:spcAft>
                          <a:spcPts val="0"/>
                        </a:spcAf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IIa</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4F"/>
                    </a:solidFill>
                  </a:tcPr>
                </a:tc>
                <a:tc>
                  <a:txBody>
                    <a:bodyPr/>
                    <a:lstStyle/>
                    <a:p>
                      <a:pPr marL="0" marR="0" algn="ctr">
                        <a:lnSpc>
                          <a:spcPct val="150000"/>
                        </a:lnSpc>
                        <a:spcBef>
                          <a:spcPts val="0"/>
                        </a:spcBef>
                        <a:spcAft>
                          <a:spcPts val="0"/>
                        </a:spcAf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B-NR</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49DD4"/>
                    </a:solidFill>
                  </a:tcPr>
                </a:tc>
                <a:tc>
                  <a:txBody>
                    <a:bodyPr/>
                    <a:lstStyle/>
                    <a:p>
                      <a:pPr marL="0" marR="0" lvl="0" indent="0" algn="l">
                        <a:lnSpc>
                          <a:spcPct val="100000"/>
                        </a:lnSpc>
                        <a:spcBef>
                          <a:spcPts val="0"/>
                        </a:spcBef>
                        <a:spcAft>
                          <a:spcPts val="0"/>
                        </a:spcAft>
                        <a:buFont typeface="+mj-lt"/>
                        <a:buNone/>
                      </a:pPr>
                      <a:r>
                        <a:rPr lang="en-US" sz="1800" b="1" dirty="0">
                          <a:effectLst/>
                          <a:latin typeface="Calibri" panose="020F0502020204030204" pitchFamily="34" charset="0"/>
                          <a:cs typeface="Calibri" panose="020F0502020204030204" pitchFamily="34" charset="0"/>
                        </a:rPr>
                        <a:t>In patients with symptoms suggestive of intermittent bradycardia (e.g., lightheadedness, syncope), with conduction system disease identified by ECG and no demonstrated atrioventricular block, an EPS is reasonable. </a:t>
                      </a:r>
                      <a:endParaRPr lang="en-US" sz="1800" dirty="0">
                        <a:effectLst/>
                        <a:latin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a:extLst>
              <a:ext uri="{FF2B5EF4-FFF2-40B4-BE49-F238E27FC236}">
                <a16:creationId xmlns:a16="http://schemas.microsoft.com/office/drawing/2014/main" id="{BD95DB04-3A4A-4E98-87A2-C898612F5604}"/>
              </a:ext>
            </a:extLst>
          </p:cNvPr>
          <p:cNvSpPr>
            <a:spLocks noChangeArrowheads="1"/>
          </p:cNvSpPr>
          <p:nvPr/>
        </p:nvSpPr>
        <p:spPr bwMode="auto">
          <a:xfrm>
            <a:off x="0" y="381000"/>
            <a:ext cx="9144000" cy="485775"/>
          </a:xfrm>
          <a:prstGeom prst="rect">
            <a:avLst/>
          </a:prstGeom>
          <a:solidFill>
            <a:schemeClr val="accent2"/>
          </a:solidFill>
          <a:ln>
            <a:noFill/>
          </a:ln>
          <a:extLst/>
        </p:spPr>
        <p:txBody>
          <a:bodyPr>
            <a:spAutoFit/>
          </a:bodyPr>
          <a:lstStyle>
            <a:lvl1pPr eaLnBrk="0" hangingPunct="0">
              <a:spcBef>
                <a:spcPct val="20000"/>
              </a:spcBef>
              <a:buChar char="•"/>
              <a:defRPr sz="3200">
                <a:solidFill>
                  <a:schemeClr val="tx1"/>
                </a:solidFill>
                <a:latin typeface="Arial" pitchFamily="34" charset="0"/>
                <a:ea typeface="MS PGothic" pitchFamily="34" charset="-128"/>
                <a:cs typeface="Geneva" charset="0"/>
              </a:defRPr>
            </a:lvl1pPr>
            <a:lvl2pPr marL="742950" indent="-285750" eaLnBrk="0" hangingPunct="0">
              <a:spcBef>
                <a:spcPct val="20000"/>
              </a:spcBef>
              <a:buChar char="–"/>
              <a:defRPr sz="2800">
                <a:solidFill>
                  <a:schemeClr val="tx1"/>
                </a:solidFill>
                <a:latin typeface="Arial" pitchFamily="34" charset="0"/>
                <a:ea typeface="Geneva" charset="0"/>
                <a:cs typeface="Geneva" charset="0"/>
              </a:defRPr>
            </a:lvl2pPr>
            <a:lvl3pPr marL="1143000" indent="-228600" eaLnBrk="0" hangingPunct="0">
              <a:spcBef>
                <a:spcPct val="20000"/>
              </a:spcBef>
              <a:buChar char="•"/>
              <a:defRPr sz="2400">
                <a:solidFill>
                  <a:schemeClr val="tx1"/>
                </a:solidFill>
                <a:latin typeface="Arial" pitchFamily="34" charset="0"/>
                <a:ea typeface="Geneva" charset="0"/>
                <a:cs typeface="Geneva" charset="0"/>
              </a:defRPr>
            </a:lvl3pPr>
            <a:lvl4pPr marL="1600200" indent="-228600" eaLnBrk="0" hangingPunct="0">
              <a:spcBef>
                <a:spcPct val="20000"/>
              </a:spcBef>
              <a:buChar char="–"/>
              <a:defRPr sz="2000">
                <a:solidFill>
                  <a:schemeClr val="tx1"/>
                </a:solidFill>
                <a:latin typeface="Arial" pitchFamily="34" charset="0"/>
                <a:ea typeface="Geneva" charset="0"/>
                <a:cs typeface="Geneva" charset="0"/>
              </a:defRPr>
            </a:lvl4pPr>
            <a:lvl5pPr marL="2057400" indent="-228600" eaLnBrk="0" hangingPunct="0">
              <a:spcBef>
                <a:spcPct val="20000"/>
              </a:spcBef>
              <a:buChar char="»"/>
              <a:defRPr sz="2000">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9pPr>
          </a:lstStyle>
          <a:p>
            <a:pPr algn="ctr" eaLnBrk="1" hangingPunct="1">
              <a:lnSpc>
                <a:spcPct val="80000"/>
              </a:lnSpc>
              <a:spcBef>
                <a:spcPct val="0"/>
              </a:spcBef>
              <a:buFontTx/>
              <a:buNone/>
              <a:defRPr/>
            </a:pPr>
            <a:r>
              <a:rPr lang="en-US" dirty="0">
                <a:solidFill>
                  <a:schemeClr val="bg1"/>
                </a:solidFill>
              </a:rPr>
              <a:t>Evaluation of Conduction Disorders (continued)</a:t>
            </a:r>
            <a:endParaRPr lang="en-US" altLang="en-US" sz="2400" b="1" dirty="0">
              <a:solidFill>
                <a:schemeClr val="bg1"/>
              </a:solidFill>
              <a:latin typeface="+mn-lt"/>
            </a:endParaRPr>
          </a:p>
        </p:txBody>
      </p:sp>
      <p:graphicFrame>
        <p:nvGraphicFramePr>
          <p:cNvPr id="3" name="Table 2">
            <a:extLst>
              <a:ext uri="{FF2B5EF4-FFF2-40B4-BE49-F238E27FC236}">
                <a16:creationId xmlns:a16="http://schemas.microsoft.com/office/drawing/2014/main" id="{2E198432-7303-4BE3-8AE8-7C32EFFF1525}"/>
              </a:ext>
            </a:extLst>
          </p:cNvPr>
          <p:cNvGraphicFramePr>
            <a:graphicFrameLocks noGrp="1"/>
          </p:cNvGraphicFramePr>
          <p:nvPr/>
        </p:nvGraphicFramePr>
        <p:xfrm>
          <a:off x="457200" y="1285875"/>
          <a:ext cx="8229600" cy="4733925"/>
        </p:xfrm>
        <a:graphic>
          <a:graphicData uri="http://schemas.openxmlformats.org/drawingml/2006/table">
            <a:tbl>
              <a:tblPr firstRow="1" firstCol="1" bandRow="1"/>
              <a:tblGrid>
                <a:gridCol w="952988">
                  <a:extLst>
                    <a:ext uri="{9D8B030D-6E8A-4147-A177-3AD203B41FA5}">
                      <a16:colId xmlns:a16="http://schemas.microsoft.com/office/drawing/2014/main" val="20000"/>
                    </a:ext>
                  </a:extLst>
                </a:gridCol>
                <a:gridCol w="887151">
                  <a:extLst>
                    <a:ext uri="{9D8B030D-6E8A-4147-A177-3AD203B41FA5}">
                      <a16:colId xmlns:a16="http://schemas.microsoft.com/office/drawing/2014/main" val="20001"/>
                    </a:ext>
                  </a:extLst>
                </a:gridCol>
                <a:gridCol w="6389461">
                  <a:extLst>
                    <a:ext uri="{9D8B030D-6E8A-4147-A177-3AD203B41FA5}">
                      <a16:colId xmlns:a16="http://schemas.microsoft.com/office/drawing/2014/main" val="20002"/>
                    </a:ext>
                  </a:extLst>
                </a:gridCol>
              </a:tblGrid>
              <a:tr h="707209">
                <a:tc gridSpan="3">
                  <a:txBody>
                    <a:bodyPr/>
                    <a:lstStyle/>
                    <a:p>
                      <a:r>
                        <a:rPr lang="en-US" sz="1800" b="1" kern="1200" dirty="0">
                          <a:solidFill>
                            <a:schemeClr val="tx1"/>
                          </a:solidFill>
                          <a:effectLst/>
                          <a:latin typeface="Calibri" panose="020F0502020204030204" pitchFamily="34" charset="0"/>
                          <a:ea typeface="+mn-ea"/>
                          <a:cs typeface="Calibri" panose="020F0502020204030204" pitchFamily="34" charset="0"/>
                        </a:rPr>
                        <a:t>Recommendations for Evaluation of Conduction Disorders (With 1:1 Atrioventricular Conduction and Normal PR Interval)</a:t>
                      </a:r>
                      <a:endParaRPr lang="en-US" sz="1800" kern="1200" dirty="0">
                        <a:solidFill>
                          <a:schemeClr val="tx1"/>
                        </a:solidFill>
                        <a:effectLst/>
                        <a:latin typeface="Calibri" panose="020F0502020204030204" pitchFamily="34" charset="0"/>
                        <a:ea typeface="+mn-ea"/>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98058">
                <a:tc>
                  <a:txBody>
                    <a:bodyPr/>
                    <a:lstStyle/>
                    <a:p>
                      <a:pPr marL="0" marR="0" algn="ctr">
                        <a:lnSpc>
                          <a:spcPct val="115000"/>
                        </a:lnSpc>
                        <a:spcBef>
                          <a:spcPts val="0"/>
                        </a:spcBef>
                        <a:spcAft>
                          <a:spcPts val="0"/>
                        </a:spcAf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COR</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LOE</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Recommendation</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218858">
                <a:tc>
                  <a:txBody>
                    <a:bodyPr/>
                    <a:lstStyle/>
                    <a:p>
                      <a:pPr marL="0" marR="0" algn="ctr">
                        <a:lnSpc>
                          <a:spcPct val="150000"/>
                        </a:lnSpc>
                        <a:spcBef>
                          <a:spcPts val="0"/>
                        </a:spcBef>
                        <a:spcAft>
                          <a:spcPts val="0"/>
                        </a:spcAf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IIa</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4F"/>
                    </a:solidFill>
                  </a:tcPr>
                </a:tc>
                <a:tc>
                  <a:txBody>
                    <a:bodyPr/>
                    <a:lstStyle/>
                    <a:p>
                      <a:pPr marL="0" marR="0" algn="ctr">
                        <a:lnSpc>
                          <a:spcPct val="150000"/>
                        </a:lnSpc>
                        <a:spcBef>
                          <a:spcPts val="0"/>
                        </a:spcBef>
                        <a:spcAft>
                          <a:spcPts val="0"/>
                        </a:spcAf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C-LD</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1C1E7"/>
                    </a:solidFill>
                  </a:tcPr>
                </a:tc>
                <a:tc>
                  <a:txBody>
                    <a:bodyPr/>
                    <a:lstStyle/>
                    <a:p>
                      <a:pPr marL="0" marR="0" lvl="0" indent="0" algn="l">
                        <a:lnSpc>
                          <a:spcPct val="100000"/>
                        </a:lnSpc>
                        <a:spcBef>
                          <a:spcPts val="0"/>
                        </a:spcBef>
                        <a:spcAft>
                          <a:spcPts val="0"/>
                        </a:spcAft>
                        <a:buFont typeface="+mj-lt"/>
                        <a:buNone/>
                      </a:pPr>
                      <a:r>
                        <a:rPr lang="en-US" sz="1800" b="1" dirty="0">
                          <a:effectLst/>
                          <a:latin typeface="Calibri" panose="020F0502020204030204" pitchFamily="34" charset="0"/>
                          <a:cs typeface="Calibri" panose="020F0502020204030204" pitchFamily="34" charset="0"/>
                        </a:rPr>
                        <a:t>In selected patients with LBBB in whom structural heart disease is suspected and echocardiogram is unrevealing, advanced imaging (e.g., cardiac MRI, computed tomography, or nuclear studies) is reasonable.</a:t>
                      </a:r>
                      <a:endParaRPr lang="en-US" sz="1800" dirty="0">
                        <a:effectLst/>
                        <a:latin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295400">
                <a:tc>
                  <a:txBody>
                    <a:bodyPr/>
                    <a:lstStyle/>
                    <a:p>
                      <a:pPr marL="0" marR="0" algn="ctr">
                        <a:lnSpc>
                          <a:spcPct val="150000"/>
                        </a:lnSpc>
                        <a:spcBef>
                          <a:spcPts val="0"/>
                        </a:spcBef>
                        <a:spcAft>
                          <a:spcPts val="0"/>
                        </a:spcAf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IIb</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A74B"/>
                    </a:solidFill>
                  </a:tcPr>
                </a:tc>
                <a:tc>
                  <a:txBody>
                    <a:bodyPr/>
                    <a:lstStyle/>
                    <a:p>
                      <a:pPr marL="0" marR="0" algn="ctr">
                        <a:lnSpc>
                          <a:spcPct val="150000"/>
                        </a:lnSpc>
                        <a:spcBef>
                          <a:spcPts val="0"/>
                        </a:spcBef>
                        <a:spcAft>
                          <a:spcPts val="0"/>
                        </a:spcAf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C-LD</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1C1E7"/>
                    </a:solidFill>
                  </a:tcPr>
                </a:tc>
                <a:tc>
                  <a:txBody>
                    <a:bodyPr/>
                    <a:lstStyle/>
                    <a:p>
                      <a:pPr marL="0" marR="0" lvl="0" indent="0" algn="l">
                        <a:lnSpc>
                          <a:spcPct val="100000"/>
                        </a:lnSpc>
                        <a:spcBef>
                          <a:spcPts val="0"/>
                        </a:spcBef>
                        <a:spcAft>
                          <a:spcPts val="0"/>
                        </a:spcAft>
                        <a:buFont typeface="+mj-lt"/>
                        <a:buNone/>
                      </a:pPr>
                      <a:r>
                        <a:rPr lang="en-US" sz="1800" b="1" dirty="0">
                          <a:effectLst/>
                          <a:latin typeface="Calibri" panose="020F0502020204030204" pitchFamily="34" charset="0"/>
                          <a:cs typeface="Calibri" panose="020F0502020204030204" pitchFamily="34" charset="0"/>
                        </a:rPr>
                        <a:t>In selected asymptomatic patients with extensive conduction system disease (bifascicular or </a:t>
                      </a:r>
                      <a:r>
                        <a:rPr lang="en-US" sz="1800" b="1" dirty="0" err="1">
                          <a:effectLst/>
                          <a:latin typeface="Calibri" panose="020F0502020204030204" pitchFamily="34" charset="0"/>
                          <a:cs typeface="Calibri" panose="020F0502020204030204" pitchFamily="34" charset="0"/>
                        </a:rPr>
                        <a:t>trifascicular</a:t>
                      </a:r>
                      <a:r>
                        <a:rPr lang="en-US" sz="1800" b="1" dirty="0">
                          <a:effectLst/>
                          <a:latin typeface="Calibri" panose="020F0502020204030204" pitchFamily="34" charset="0"/>
                          <a:cs typeface="Calibri" panose="020F0502020204030204" pitchFamily="34" charset="0"/>
                        </a:rPr>
                        <a:t> block), ambulatory electrocardiographic recording may be considered to document suspected higher degree of atrioventricular block.</a:t>
                      </a:r>
                      <a:endParaRPr lang="en-US" sz="1800" dirty="0">
                        <a:effectLst/>
                        <a:latin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914400">
                <a:tc>
                  <a:txBody>
                    <a:bodyPr/>
                    <a:lstStyle/>
                    <a:p>
                      <a:pPr marL="0" marR="0" algn="ctr">
                        <a:lnSpc>
                          <a:spcPct val="150000"/>
                        </a:lnSpc>
                        <a:spcBef>
                          <a:spcPts val="0"/>
                        </a:spcBef>
                        <a:spcAft>
                          <a:spcPts val="0"/>
                        </a:spcAf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IIb</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A74B"/>
                    </a:solidFill>
                  </a:tcPr>
                </a:tc>
                <a:tc>
                  <a:txBody>
                    <a:bodyPr/>
                    <a:lstStyle/>
                    <a:p>
                      <a:pPr marL="0" marR="0" algn="ctr">
                        <a:lnSpc>
                          <a:spcPct val="150000"/>
                        </a:lnSpc>
                        <a:spcBef>
                          <a:spcPts val="0"/>
                        </a:spcBef>
                        <a:spcAft>
                          <a:spcPts val="0"/>
                        </a:spcAf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C-LD</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1C1E7"/>
                    </a:solidFill>
                  </a:tcPr>
                </a:tc>
                <a:tc>
                  <a:txBody>
                    <a:bodyPr/>
                    <a:lstStyle/>
                    <a:p>
                      <a:pPr marL="0" marR="0" lvl="0" indent="0" algn="l">
                        <a:lnSpc>
                          <a:spcPct val="100000"/>
                        </a:lnSpc>
                        <a:spcBef>
                          <a:spcPts val="0"/>
                        </a:spcBef>
                        <a:spcAft>
                          <a:spcPts val="0"/>
                        </a:spcAft>
                        <a:buFont typeface="+mj-lt"/>
                        <a:buNone/>
                      </a:pPr>
                      <a:r>
                        <a:rPr lang="en-US" sz="1800" b="1" dirty="0">
                          <a:effectLst/>
                          <a:latin typeface="Calibri" panose="020F0502020204030204" pitchFamily="34" charset="0"/>
                          <a:cs typeface="Calibri" panose="020F0502020204030204" pitchFamily="34" charset="0"/>
                        </a:rPr>
                        <a:t>In selected asymptomatic patients with LBBB in whom ischemic heart disease is suspected, stress testing with imaging may be considered. </a:t>
                      </a:r>
                      <a:endParaRPr lang="en-US" sz="1800" dirty="0">
                        <a:effectLst/>
                        <a:latin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1"/>
          <p:cNvSpPr>
            <a:spLocks noGrp="1" noChangeArrowheads="1"/>
          </p:cNvSpPr>
          <p:nvPr>
            <p:ph type="title"/>
          </p:nvPr>
        </p:nvSpPr>
        <p:spPr>
          <a:xfrm>
            <a:off x="457200" y="12700"/>
            <a:ext cx="8229600" cy="1143000"/>
          </a:xfrm>
        </p:spPr>
        <p:txBody>
          <a:bodyPr/>
          <a:lstStyle/>
          <a:p>
            <a:r>
              <a:rPr lang="en-US" altLang="en-US" sz="3200" b="1">
                <a:cs typeface="Geneva" pitchFamily="-65" charset="0"/>
              </a:rPr>
              <a:t>Figure 8. Evaluation of Conduction Disorders Algorithm </a:t>
            </a:r>
            <a:endParaRPr lang="en-US" altLang="en-US" sz="3200">
              <a:cs typeface="Geneva" pitchFamily="-65" charset="0"/>
            </a:endParaRPr>
          </a:p>
        </p:txBody>
      </p:sp>
      <p:pic>
        <p:nvPicPr>
          <p:cNvPr id="1116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1155700"/>
            <a:ext cx="4457700" cy="554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a:extLst>
              <a:ext uri="{FF2B5EF4-FFF2-40B4-BE49-F238E27FC236}">
                <a16:creationId xmlns:a16="http://schemas.microsoft.com/office/drawing/2014/main" id="{22EEF60D-5CA1-4459-BBD4-2D02D548D5B9}"/>
              </a:ext>
            </a:extLst>
          </p:cNvPr>
          <p:cNvSpPr>
            <a:spLocks noChangeArrowheads="1"/>
          </p:cNvSpPr>
          <p:nvPr/>
        </p:nvSpPr>
        <p:spPr bwMode="auto">
          <a:xfrm>
            <a:off x="0" y="381000"/>
            <a:ext cx="9144000" cy="879475"/>
          </a:xfrm>
          <a:prstGeom prst="rect">
            <a:avLst/>
          </a:prstGeom>
          <a:solidFill>
            <a:schemeClr val="accent2"/>
          </a:solidFill>
          <a:ln>
            <a:noFill/>
          </a:ln>
          <a:extLst/>
        </p:spPr>
        <p:txBody>
          <a:bodyPr>
            <a:spAutoFit/>
          </a:bodyPr>
          <a:lstStyle>
            <a:lvl1pPr eaLnBrk="0" hangingPunct="0">
              <a:spcBef>
                <a:spcPct val="20000"/>
              </a:spcBef>
              <a:buChar char="•"/>
              <a:defRPr sz="3200">
                <a:solidFill>
                  <a:schemeClr val="tx1"/>
                </a:solidFill>
                <a:latin typeface="Arial" pitchFamily="34" charset="0"/>
                <a:ea typeface="MS PGothic" pitchFamily="34" charset="-128"/>
                <a:cs typeface="Geneva" charset="0"/>
              </a:defRPr>
            </a:lvl1pPr>
            <a:lvl2pPr marL="742950" indent="-285750" eaLnBrk="0" hangingPunct="0">
              <a:spcBef>
                <a:spcPct val="20000"/>
              </a:spcBef>
              <a:buChar char="–"/>
              <a:defRPr sz="2800">
                <a:solidFill>
                  <a:schemeClr val="tx1"/>
                </a:solidFill>
                <a:latin typeface="Arial" pitchFamily="34" charset="0"/>
                <a:ea typeface="Geneva" charset="0"/>
                <a:cs typeface="Geneva" charset="0"/>
              </a:defRPr>
            </a:lvl2pPr>
            <a:lvl3pPr marL="1143000" indent="-228600" eaLnBrk="0" hangingPunct="0">
              <a:spcBef>
                <a:spcPct val="20000"/>
              </a:spcBef>
              <a:buChar char="•"/>
              <a:defRPr sz="2400">
                <a:solidFill>
                  <a:schemeClr val="tx1"/>
                </a:solidFill>
                <a:latin typeface="Arial" pitchFamily="34" charset="0"/>
                <a:ea typeface="Geneva" charset="0"/>
                <a:cs typeface="Geneva" charset="0"/>
              </a:defRPr>
            </a:lvl3pPr>
            <a:lvl4pPr marL="1600200" indent="-228600" eaLnBrk="0" hangingPunct="0">
              <a:spcBef>
                <a:spcPct val="20000"/>
              </a:spcBef>
              <a:buChar char="–"/>
              <a:defRPr sz="2000">
                <a:solidFill>
                  <a:schemeClr val="tx1"/>
                </a:solidFill>
                <a:latin typeface="Arial" pitchFamily="34" charset="0"/>
                <a:ea typeface="Geneva" charset="0"/>
                <a:cs typeface="Geneva" charset="0"/>
              </a:defRPr>
            </a:lvl4pPr>
            <a:lvl5pPr marL="2057400" indent="-228600" eaLnBrk="0" hangingPunct="0">
              <a:spcBef>
                <a:spcPct val="20000"/>
              </a:spcBef>
              <a:buChar char="»"/>
              <a:defRPr sz="2000">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9pPr>
          </a:lstStyle>
          <a:p>
            <a:pPr algn="ctr" eaLnBrk="1" hangingPunct="1">
              <a:lnSpc>
                <a:spcPct val="80000"/>
              </a:lnSpc>
              <a:spcBef>
                <a:spcPct val="0"/>
              </a:spcBef>
              <a:buFontTx/>
              <a:buNone/>
              <a:defRPr/>
            </a:pPr>
            <a:r>
              <a:rPr lang="en-US" dirty="0">
                <a:solidFill>
                  <a:schemeClr val="bg1"/>
                </a:solidFill>
              </a:rPr>
              <a:t>Management of Conduction Disorders </a:t>
            </a:r>
          </a:p>
          <a:p>
            <a:pPr algn="ctr" eaLnBrk="1" hangingPunct="1">
              <a:lnSpc>
                <a:spcPct val="80000"/>
              </a:lnSpc>
              <a:spcBef>
                <a:spcPct val="0"/>
              </a:spcBef>
              <a:buFontTx/>
              <a:buNone/>
              <a:defRPr/>
            </a:pPr>
            <a:r>
              <a:rPr lang="en-US" dirty="0">
                <a:solidFill>
                  <a:schemeClr val="bg1"/>
                </a:solidFill>
              </a:rPr>
              <a:t>(With 1:1 Atrioventricular Conduction)</a:t>
            </a:r>
            <a:endParaRPr lang="en-US" altLang="en-US" sz="2400" b="1" dirty="0">
              <a:solidFill>
                <a:schemeClr val="bg1"/>
              </a:solidFill>
              <a:latin typeface="+mn-lt"/>
            </a:endParaRPr>
          </a:p>
        </p:txBody>
      </p:sp>
      <p:graphicFrame>
        <p:nvGraphicFramePr>
          <p:cNvPr id="3" name="Table 2">
            <a:extLst>
              <a:ext uri="{FF2B5EF4-FFF2-40B4-BE49-F238E27FC236}">
                <a16:creationId xmlns:a16="http://schemas.microsoft.com/office/drawing/2014/main" id="{CA895160-1219-4DF5-8151-BA7B239763BD}"/>
              </a:ext>
            </a:extLst>
          </p:cNvPr>
          <p:cNvGraphicFramePr>
            <a:graphicFrameLocks noGrp="1"/>
          </p:cNvGraphicFramePr>
          <p:nvPr/>
        </p:nvGraphicFramePr>
        <p:xfrm>
          <a:off x="457200" y="1524000"/>
          <a:ext cx="8229600" cy="3284539"/>
        </p:xfrm>
        <a:graphic>
          <a:graphicData uri="http://schemas.openxmlformats.org/drawingml/2006/table">
            <a:tbl>
              <a:tblPr firstRow="1" firstCol="1" bandRow="1"/>
              <a:tblGrid>
                <a:gridCol w="952988">
                  <a:extLst>
                    <a:ext uri="{9D8B030D-6E8A-4147-A177-3AD203B41FA5}">
                      <a16:colId xmlns:a16="http://schemas.microsoft.com/office/drawing/2014/main" val="20000"/>
                    </a:ext>
                  </a:extLst>
                </a:gridCol>
                <a:gridCol w="887151">
                  <a:extLst>
                    <a:ext uri="{9D8B030D-6E8A-4147-A177-3AD203B41FA5}">
                      <a16:colId xmlns:a16="http://schemas.microsoft.com/office/drawing/2014/main" val="20001"/>
                    </a:ext>
                  </a:extLst>
                </a:gridCol>
                <a:gridCol w="6389461">
                  <a:extLst>
                    <a:ext uri="{9D8B030D-6E8A-4147-A177-3AD203B41FA5}">
                      <a16:colId xmlns:a16="http://schemas.microsoft.com/office/drawing/2014/main" val="20002"/>
                    </a:ext>
                  </a:extLst>
                </a:gridCol>
              </a:tblGrid>
              <a:tr h="707033">
                <a:tc gridSpan="3">
                  <a:txBody>
                    <a:bodyPr/>
                    <a:lstStyle/>
                    <a:p>
                      <a:r>
                        <a:rPr lang="en-US" sz="1800" b="1" kern="1200" dirty="0">
                          <a:solidFill>
                            <a:schemeClr val="tx1"/>
                          </a:solidFill>
                          <a:effectLst/>
                          <a:latin typeface="Calibri" panose="020F0502020204030204" pitchFamily="34" charset="0"/>
                          <a:ea typeface="+mn-ea"/>
                          <a:cs typeface="Calibri" panose="020F0502020204030204" pitchFamily="34" charset="0"/>
                        </a:rPr>
                        <a:t>Recommendations for Management of Conduction Disorders (With 1:1 Atrioventricular Conduction and Normal PR Intervals)</a:t>
                      </a:r>
                      <a:endParaRPr lang="en-US" sz="1800" kern="1200" dirty="0">
                        <a:solidFill>
                          <a:schemeClr val="tx1"/>
                        </a:solidFill>
                        <a:effectLst/>
                        <a:latin typeface="Calibri" panose="020F0502020204030204" pitchFamily="34" charset="0"/>
                        <a:ea typeface="+mn-ea"/>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97909">
                <a:tc>
                  <a:txBody>
                    <a:bodyPr/>
                    <a:lstStyle/>
                    <a:p>
                      <a:pPr marL="0" marR="0" algn="ctr">
                        <a:lnSpc>
                          <a:spcPct val="115000"/>
                        </a:lnSpc>
                        <a:spcBef>
                          <a:spcPts val="0"/>
                        </a:spcBef>
                        <a:spcAft>
                          <a:spcPts val="0"/>
                        </a:spcAf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COR</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LOE</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Recommendation</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981573">
                <a:tc>
                  <a:txBody>
                    <a:bodyPr/>
                    <a:lstStyle/>
                    <a:p>
                      <a:pPr marL="0" marR="0" algn="ctr">
                        <a:lnSpc>
                          <a:spcPct val="150000"/>
                        </a:lnSpc>
                        <a:spcBef>
                          <a:spcPts val="0"/>
                        </a:spcBef>
                        <a:spcAft>
                          <a:spcPts val="0"/>
                        </a:spcAf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I</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FC284"/>
                    </a:solidFill>
                  </a:tcPr>
                </a:tc>
                <a:tc>
                  <a:txBody>
                    <a:bodyPr/>
                    <a:lstStyle/>
                    <a:p>
                      <a:pPr marL="0" marR="0" algn="ctr">
                        <a:lnSpc>
                          <a:spcPct val="150000"/>
                        </a:lnSpc>
                        <a:spcBef>
                          <a:spcPts val="0"/>
                        </a:spcBef>
                        <a:spcAft>
                          <a:spcPts val="0"/>
                        </a:spcAf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C-LD</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1C1E7"/>
                    </a:solidFill>
                  </a:tcPr>
                </a:tc>
                <a:tc>
                  <a:txBody>
                    <a:bodyPr/>
                    <a:lstStyle/>
                    <a:p>
                      <a:pPr marL="0" marR="0" lvl="0" indent="0" algn="l">
                        <a:lnSpc>
                          <a:spcPct val="100000"/>
                        </a:lnSpc>
                        <a:spcBef>
                          <a:spcPts val="0"/>
                        </a:spcBef>
                        <a:spcAft>
                          <a:spcPts val="0"/>
                        </a:spcAft>
                        <a:buFont typeface="+mj-lt"/>
                        <a:buNone/>
                      </a:pPr>
                      <a:r>
                        <a:rPr lang="en-US" sz="1800" b="1" dirty="0">
                          <a:effectLst/>
                          <a:latin typeface="Calibri" panose="020F0502020204030204" pitchFamily="34" charset="0"/>
                          <a:cs typeface="Calibri" panose="020F0502020204030204" pitchFamily="34" charset="0"/>
                        </a:rPr>
                        <a:t>In patients with syncope and bundle branch block who are found to have an HV interval 70 ms or greater or evidence of infranodal block at EPS, permanent pacing is recommended.</a:t>
                      </a:r>
                      <a:endParaRPr lang="en-US" sz="1800" dirty="0">
                        <a:effectLst/>
                        <a:latin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998024">
                <a:tc>
                  <a:txBody>
                    <a:bodyPr/>
                    <a:lstStyle/>
                    <a:p>
                      <a:pPr marL="0" marR="0" algn="ctr">
                        <a:lnSpc>
                          <a:spcPct val="150000"/>
                        </a:lnSpc>
                        <a:spcBef>
                          <a:spcPts val="0"/>
                        </a:spcBef>
                        <a:spcAft>
                          <a:spcPts val="0"/>
                        </a:spcAf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I</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FC284"/>
                    </a:solidFill>
                  </a:tcPr>
                </a:tc>
                <a:tc>
                  <a:txBody>
                    <a:bodyPr/>
                    <a:lstStyle/>
                    <a:p>
                      <a:pPr marL="0" marR="0" algn="ctr">
                        <a:lnSpc>
                          <a:spcPct val="150000"/>
                        </a:lnSpc>
                        <a:spcBef>
                          <a:spcPts val="0"/>
                        </a:spcBef>
                        <a:spcAft>
                          <a:spcPts val="0"/>
                        </a:spcAf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C-LD</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1C1E7"/>
                    </a:solidFill>
                  </a:tcPr>
                </a:tc>
                <a:tc>
                  <a:txBody>
                    <a:bodyPr/>
                    <a:lstStyle/>
                    <a:p>
                      <a:pPr marL="0" marR="0" lvl="0" indent="0" algn="l">
                        <a:lnSpc>
                          <a:spcPct val="100000"/>
                        </a:lnSpc>
                        <a:spcBef>
                          <a:spcPts val="0"/>
                        </a:spcBef>
                        <a:spcAft>
                          <a:spcPts val="0"/>
                        </a:spcAft>
                        <a:buFont typeface="+mj-lt"/>
                        <a:buNone/>
                      </a:pPr>
                      <a:r>
                        <a:rPr lang="en-US" sz="1800" b="1" dirty="0">
                          <a:effectLst/>
                          <a:latin typeface="Calibri" panose="020F0502020204030204" pitchFamily="34" charset="0"/>
                          <a:cs typeface="Calibri" panose="020F0502020204030204" pitchFamily="34" charset="0"/>
                        </a:rPr>
                        <a:t>In patients with alternating bundle branch block, permanent pacing is recommended.</a:t>
                      </a:r>
                      <a:endParaRPr lang="en-US" sz="1800" dirty="0">
                        <a:effectLst/>
                        <a:latin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2"/>
          <p:cNvSpPr>
            <a:spLocks noGrp="1" noChangeArrowheads="1"/>
          </p:cNvSpPr>
          <p:nvPr>
            <p:ph idx="1"/>
          </p:nvPr>
        </p:nvSpPr>
        <p:spPr/>
        <p:txBody>
          <a:bodyPr/>
          <a:lstStyle/>
          <a:p>
            <a:pPr marL="457200" indent="-457200">
              <a:buFontTx/>
              <a:buAutoNum type="arabicPeriod" startAt="3"/>
            </a:pPr>
            <a:r>
              <a:rPr lang="en-US" altLang="en-US" sz="2000" b="1">
                <a:cs typeface="Geneva" pitchFamily="-65" charset="0"/>
              </a:rPr>
              <a:t>The presence of left bundle branch block on electrocardiogram markedly increases the likelihood of underlying structural heart disease and of diagnosing left ventricular systolic dysfunction. Echocardiography is usually the most appropriate initial screening test for structural heart disease, including left ventricular systolic dysfunction.</a:t>
            </a:r>
          </a:p>
        </p:txBody>
      </p:sp>
      <p:sp>
        <p:nvSpPr>
          <p:cNvPr id="23555" name="Title 1"/>
          <p:cNvSpPr>
            <a:spLocks noGrp="1" noChangeArrowheads="1"/>
          </p:cNvSpPr>
          <p:nvPr>
            <p:ph type="title"/>
          </p:nvPr>
        </p:nvSpPr>
        <p:spPr/>
        <p:txBody>
          <a:bodyPr/>
          <a:lstStyle/>
          <a:p>
            <a:r>
              <a:rPr lang="en-US" altLang="en-US">
                <a:cs typeface="Geneva" pitchFamily="-65" charset="0"/>
              </a:rPr>
              <a:t>Top 10 Take Home Messages</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a:extLst>
              <a:ext uri="{FF2B5EF4-FFF2-40B4-BE49-F238E27FC236}">
                <a16:creationId xmlns:a16="http://schemas.microsoft.com/office/drawing/2014/main" id="{50D73870-544A-431E-A104-32FCB9EB945E}"/>
              </a:ext>
            </a:extLst>
          </p:cNvPr>
          <p:cNvSpPr>
            <a:spLocks noChangeArrowheads="1"/>
          </p:cNvSpPr>
          <p:nvPr/>
        </p:nvSpPr>
        <p:spPr bwMode="auto">
          <a:xfrm>
            <a:off x="0" y="381000"/>
            <a:ext cx="9144000" cy="879475"/>
          </a:xfrm>
          <a:prstGeom prst="rect">
            <a:avLst/>
          </a:prstGeom>
          <a:solidFill>
            <a:schemeClr val="accent2"/>
          </a:solidFill>
          <a:ln>
            <a:noFill/>
          </a:ln>
          <a:extLst/>
        </p:spPr>
        <p:txBody>
          <a:bodyPr>
            <a:spAutoFit/>
          </a:bodyPr>
          <a:lstStyle>
            <a:lvl1pPr eaLnBrk="0" hangingPunct="0">
              <a:spcBef>
                <a:spcPct val="20000"/>
              </a:spcBef>
              <a:buChar char="•"/>
              <a:defRPr sz="3200">
                <a:solidFill>
                  <a:schemeClr val="tx1"/>
                </a:solidFill>
                <a:latin typeface="Arial" pitchFamily="34" charset="0"/>
                <a:ea typeface="MS PGothic" pitchFamily="34" charset="-128"/>
                <a:cs typeface="Geneva" charset="0"/>
              </a:defRPr>
            </a:lvl1pPr>
            <a:lvl2pPr marL="742950" indent="-285750" eaLnBrk="0" hangingPunct="0">
              <a:spcBef>
                <a:spcPct val="20000"/>
              </a:spcBef>
              <a:buChar char="–"/>
              <a:defRPr sz="2800">
                <a:solidFill>
                  <a:schemeClr val="tx1"/>
                </a:solidFill>
                <a:latin typeface="Arial" pitchFamily="34" charset="0"/>
                <a:ea typeface="Geneva" charset="0"/>
                <a:cs typeface="Geneva" charset="0"/>
              </a:defRPr>
            </a:lvl2pPr>
            <a:lvl3pPr marL="1143000" indent="-228600" eaLnBrk="0" hangingPunct="0">
              <a:spcBef>
                <a:spcPct val="20000"/>
              </a:spcBef>
              <a:buChar char="•"/>
              <a:defRPr sz="2400">
                <a:solidFill>
                  <a:schemeClr val="tx1"/>
                </a:solidFill>
                <a:latin typeface="Arial" pitchFamily="34" charset="0"/>
                <a:ea typeface="Geneva" charset="0"/>
                <a:cs typeface="Geneva" charset="0"/>
              </a:defRPr>
            </a:lvl3pPr>
            <a:lvl4pPr marL="1600200" indent="-228600" eaLnBrk="0" hangingPunct="0">
              <a:spcBef>
                <a:spcPct val="20000"/>
              </a:spcBef>
              <a:buChar char="–"/>
              <a:defRPr sz="2000">
                <a:solidFill>
                  <a:schemeClr val="tx1"/>
                </a:solidFill>
                <a:latin typeface="Arial" pitchFamily="34" charset="0"/>
                <a:ea typeface="Geneva" charset="0"/>
                <a:cs typeface="Geneva" charset="0"/>
              </a:defRPr>
            </a:lvl4pPr>
            <a:lvl5pPr marL="2057400" indent="-228600" eaLnBrk="0" hangingPunct="0">
              <a:spcBef>
                <a:spcPct val="20000"/>
              </a:spcBef>
              <a:buChar char="»"/>
              <a:defRPr sz="2000">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9pPr>
          </a:lstStyle>
          <a:p>
            <a:pPr algn="ctr" eaLnBrk="1" hangingPunct="1">
              <a:lnSpc>
                <a:spcPct val="80000"/>
              </a:lnSpc>
              <a:spcBef>
                <a:spcPct val="0"/>
              </a:spcBef>
              <a:buFontTx/>
              <a:buNone/>
              <a:defRPr/>
            </a:pPr>
            <a:r>
              <a:rPr lang="en-US" dirty="0">
                <a:solidFill>
                  <a:schemeClr val="bg1"/>
                </a:solidFill>
              </a:rPr>
              <a:t>Management of Conduction Disorders </a:t>
            </a:r>
          </a:p>
          <a:p>
            <a:pPr algn="ctr" eaLnBrk="1" hangingPunct="1">
              <a:lnSpc>
                <a:spcPct val="80000"/>
              </a:lnSpc>
              <a:spcBef>
                <a:spcPct val="0"/>
              </a:spcBef>
              <a:buFontTx/>
              <a:buNone/>
              <a:defRPr/>
            </a:pPr>
            <a:r>
              <a:rPr lang="en-US" dirty="0">
                <a:solidFill>
                  <a:schemeClr val="bg1"/>
                </a:solidFill>
              </a:rPr>
              <a:t>(With 1:1 Atrioventricular Conduction) (continued)</a:t>
            </a:r>
            <a:endParaRPr lang="en-US" altLang="en-US" sz="2400" b="1" dirty="0">
              <a:solidFill>
                <a:schemeClr val="bg1"/>
              </a:solidFill>
              <a:latin typeface="+mn-lt"/>
            </a:endParaRPr>
          </a:p>
        </p:txBody>
      </p:sp>
      <p:graphicFrame>
        <p:nvGraphicFramePr>
          <p:cNvPr id="3" name="Table 2">
            <a:extLst>
              <a:ext uri="{FF2B5EF4-FFF2-40B4-BE49-F238E27FC236}">
                <a16:creationId xmlns:a16="http://schemas.microsoft.com/office/drawing/2014/main" id="{BFE17294-5862-4AAB-BD36-D261F05A9AAE}"/>
              </a:ext>
            </a:extLst>
          </p:cNvPr>
          <p:cNvGraphicFramePr>
            <a:graphicFrameLocks noGrp="1"/>
          </p:cNvGraphicFramePr>
          <p:nvPr/>
        </p:nvGraphicFramePr>
        <p:xfrm>
          <a:off x="457200" y="1524000"/>
          <a:ext cx="8229600" cy="4221163"/>
        </p:xfrm>
        <a:graphic>
          <a:graphicData uri="http://schemas.openxmlformats.org/drawingml/2006/table">
            <a:tbl>
              <a:tblPr/>
              <a:tblGrid>
                <a:gridCol w="952500">
                  <a:extLst>
                    <a:ext uri="{9D8B030D-6E8A-4147-A177-3AD203B41FA5}">
                      <a16:colId xmlns:a16="http://schemas.microsoft.com/office/drawing/2014/main" val="1191169642"/>
                    </a:ext>
                  </a:extLst>
                </a:gridCol>
                <a:gridCol w="887413">
                  <a:extLst>
                    <a:ext uri="{9D8B030D-6E8A-4147-A177-3AD203B41FA5}">
                      <a16:colId xmlns:a16="http://schemas.microsoft.com/office/drawing/2014/main" val="235334467"/>
                    </a:ext>
                  </a:extLst>
                </a:gridCol>
                <a:gridCol w="6389687">
                  <a:extLst>
                    <a:ext uri="{9D8B030D-6E8A-4147-A177-3AD203B41FA5}">
                      <a16:colId xmlns:a16="http://schemas.microsoft.com/office/drawing/2014/main" val="2775801571"/>
                    </a:ext>
                  </a:extLst>
                </a:gridCol>
              </a:tblGrid>
              <a:tr h="711200">
                <a:tc gridSpan="3">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Recommendations for Management of Conduction Disorders (With 1:1 Atrioventricular Conduction and Normal PR Intervals)</a:t>
                      </a:r>
                      <a:endParaRPr kumimoji="0" lang="en-US" altLang="en-US" sz="1800" b="0"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12354646"/>
                  </a:ext>
                </a:extLst>
              </a:tr>
              <a:tr h="601663">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COR</a:t>
                      </a:r>
                      <a:endParaRPr kumimoji="0" lang="en-US" altLang="en-US" sz="1800" b="0"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LOE</a:t>
                      </a:r>
                      <a:endParaRPr kumimoji="0" lang="en-US" altLang="en-US" sz="1800" b="0"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Recommendation</a:t>
                      </a:r>
                      <a:endParaRPr kumimoji="0" lang="en-US" altLang="en-US" sz="1800" b="0"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80615375"/>
                  </a:ext>
                </a:extLst>
              </a:tr>
              <a:tr h="1277937">
                <a:tc>
                  <a:txBody>
                    <a:bodyPr/>
                    <a:lstStyle/>
                    <a:p>
                      <a:pPr marL="0" marR="0" algn="ctr">
                        <a:lnSpc>
                          <a:spcPct val="150000"/>
                        </a:lnSpc>
                        <a:spcBef>
                          <a:spcPts val="0"/>
                        </a:spcBef>
                        <a:spcAft>
                          <a:spcPts val="0"/>
                        </a:spcAf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IIa</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D54F"/>
                    </a:solidFill>
                  </a:tcPr>
                </a:tc>
                <a:tc>
                  <a:txBody>
                    <a:bodyPr/>
                    <a:lstStyle/>
                    <a:p>
                      <a:pPr marL="0" marR="0" algn="ctr">
                        <a:lnSpc>
                          <a:spcPct val="150000"/>
                        </a:lnSpc>
                        <a:spcBef>
                          <a:spcPts val="0"/>
                        </a:spcBef>
                        <a:spcAft>
                          <a:spcPts val="0"/>
                        </a:spcAf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C-LD</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1C1E7"/>
                    </a:solidFill>
                  </a:tcPr>
                </a:tc>
                <a:tc>
                  <a:txBody>
                    <a:bodyPr/>
                    <a:lstStyle/>
                    <a:p>
                      <a:pPr marL="0" marR="0" lvl="0" indent="0" algn="l">
                        <a:lnSpc>
                          <a:spcPct val="100000"/>
                        </a:lnSpc>
                        <a:spcBef>
                          <a:spcPts val="0"/>
                        </a:spcBef>
                        <a:spcAft>
                          <a:spcPts val="0"/>
                        </a:spcAft>
                        <a:buFont typeface="+mj-lt"/>
                        <a:buNone/>
                      </a:pPr>
                      <a:r>
                        <a:rPr lang="en-US" sz="1800" b="1" dirty="0">
                          <a:effectLst/>
                          <a:latin typeface="Calibri" panose="020F0502020204030204" pitchFamily="34" charset="0"/>
                          <a:cs typeface="Calibri" panose="020F0502020204030204" pitchFamily="34" charset="0"/>
                        </a:rPr>
                        <a:t>In patients with Kearns-Sayre syndrome and conduction disorders, permanent pacing is reasonable, with additional defibrillator capability if appropriate and meaningful survival of greater than 1 year is expected. </a:t>
                      </a:r>
                      <a:endParaRPr lang="en-US" sz="1800" dirty="0">
                        <a:effectLst/>
                        <a:latin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23153440"/>
                  </a:ext>
                </a:extLst>
              </a:tr>
              <a:tr h="1630363">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IIb</a:t>
                      </a:r>
                      <a:endParaRPr kumimoji="0" lang="en-US" altLang="en-US" sz="18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A74B"/>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C-LD</a:t>
                      </a:r>
                      <a:endParaRPr kumimoji="0" lang="en-US" altLang="en-US" sz="1800" b="0"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1C1E7"/>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l" defTabSz="914400" rtl="0" eaLnBrk="1" fontAlgn="base" latinLnBrk="0" hangingPunct="1">
                        <a:lnSpc>
                          <a:spcPct val="100000"/>
                        </a:lnSpc>
                        <a:spcBef>
                          <a:spcPct val="0"/>
                        </a:spcBef>
                        <a:spcAft>
                          <a:spcPct val="0"/>
                        </a:spcAft>
                        <a:buClrTx/>
                        <a:buSzTx/>
                        <a:buFont typeface="+mj-lt" charset="0"/>
                        <a:buNone/>
                        <a:tabLst/>
                      </a:pPr>
                      <a:r>
                        <a:rPr kumimoji="0" lang="en-US" altLang="en-US" sz="1800" b="1" i="0" u="none" strike="noStrike" cap="none" normalizeH="0" baseline="0" dirty="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In patients with Anderson-Fabry disease and QRS prolongation greater than 110 ms, permanent pacing, with additional defibrillator capability if needed and meaningful survival of greater than 1 year is expected,</a:t>
                      </a:r>
                      <a:r>
                        <a:rPr kumimoji="0" lang="en-US" altLang="en-US" sz="18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 </a:t>
                      </a:r>
                      <a:r>
                        <a:rPr kumimoji="0" lang="en-US" altLang="en-US" sz="1800" b="1" i="0" u="none" strike="noStrike" cap="none" normalizeH="0" baseline="0" dirty="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may be considered.</a:t>
                      </a:r>
                      <a:endParaRPr kumimoji="0" lang="en-US" altLang="en-US" sz="18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66500898"/>
                  </a:ext>
                </a:extLst>
              </a:tr>
            </a:tbl>
          </a:graphicData>
        </a:graphic>
      </p:graphicFrame>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a:extLst>
              <a:ext uri="{FF2B5EF4-FFF2-40B4-BE49-F238E27FC236}">
                <a16:creationId xmlns:a16="http://schemas.microsoft.com/office/drawing/2014/main" id="{50D73870-544A-431E-A104-32FCB9EB945E}"/>
              </a:ext>
            </a:extLst>
          </p:cNvPr>
          <p:cNvSpPr>
            <a:spLocks noChangeArrowheads="1"/>
          </p:cNvSpPr>
          <p:nvPr/>
        </p:nvSpPr>
        <p:spPr bwMode="auto">
          <a:xfrm>
            <a:off x="0" y="381000"/>
            <a:ext cx="9144000" cy="879475"/>
          </a:xfrm>
          <a:prstGeom prst="rect">
            <a:avLst/>
          </a:prstGeom>
          <a:solidFill>
            <a:schemeClr val="accent2"/>
          </a:solidFill>
          <a:ln>
            <a:noFill/>
          </a:ln>
          <a:extLst/>
        </p:spPr>
        <p:txBody>
          <a:bodyPr>
            <a:spAutoFit/>
          </a:bodyPr>
          <a:lstStyle>
            <a:lvl1pPr eaLnBrk="0" hangingPunct="0">
              <a:spcBef>
                <a:spcPct val="20000"/>
              </a:spcBef>
              <a:buChar char="•"/>
              <a:defRPr sz="3200">
                <a:solidFill>
                  <a:schemeClr val="tx1"/>
                </a:solidFill>
                <a:latin typeface="Arial" pitchFamily="34" charset="0"/>
                <a:ea typeface="MS PGothic" pitchFamily="34" charset="-128"/>
                <a:cs typeface="Geneva" charset="0"/>
              </a:defRPr>
            </a:lvl1pPr>
            <a:lvl2pPr marL="742950" indent="-285750" eaLnBrk="0" hangingPunct="0">
              <a:spcBef>
                <a:spcPct val="20000"/>
              </a:spcBef>
              <a:buChar char="–"/>
              <a:defRPr sz="2800">
                <a:solidFill>
                  <a:schemeClr val="tx1"/>
                </a:solidFill>
                <a:latin typeface="Arial" pitchFamily="34" charset="0"/>
                <a:ea typeface="Geneva" charset="0"/>
                <a:cs typeface="Geneva" charset="0"/>
              </a:defRPr>
            </a:lvl2pPr>
            <a:lvl3pPr marL="1143000" indent="-228600" eaLnBrk="0" hangingPunct="0">
              <a:spcBef>
                <a:spcPct val="20000"/>
              </a:spcBef>
              <a:buChar char="•"/>
              <a:defRPr sz="2400">
                <a:solidFill>
                  <a:schemeClr val="tx1"/>
                </a:solidFill>
                <a:latin typeface="Arial" pitchFamily="34" charset="0"/>
                <a:ea typeface="Geneva" charset="0"/>
                <a:cs typeface="Geneva" charset="0"/>
              </a:defRPr>
            </a:lvl3pPr>
            <a:lvl4pPr marL="1600200" indent="-228600" eaLnBrk="0" hangingPunct="0">
              <a:spcBef>
                <a:spcPct val="20000"/>
              </a:spcBef>
              <a:buChar char="–"/>
              <a:defRPr sz="2000">
                <a:solidFill>
                  <a:schemeClr val="tx1"/>
                </a:solidFill>
                <a:latin typeface="Arial" pitchFamily="34" charset="0"/>
                <a:ea typeface="Geneva" charset="0"/>
                <a:cs typeface="Geneva" charset="0"/>
              </a:defRPr>
            </a:lvl4pPr>
            <a:lvl5pPr marL="2057400" indent="-228600" eaLnBrk="0" hangingPunct="0">
              <a:spcBef>
                <a:spcPct val="20000"/>
              </a:spcBef>
              <a:buChar char="»"/>
              <a:defRPr sz="2000">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9pPr>
          </a:lstStyle>
          <a:p>
            <a:pPr algn="ctr" eaLnBrk="1" hangingPunct="1">
              <a:lnSpc>
                <a:spcPct val="80000"/>
              </a:lnSpc>
              <a:spcBef>
                <a:spcPct val="0"/>
              </a:spcBef>
              <a:buFontTx/>
              <a:buNone/>
              <a:defRPr/>
            </a:pPr>
            <a:r>
              <a:rPr lang="en-US" dirty="0">
                <a:solidFill>
                  <a:schemeClr val="bg1"/>
                </a:solidFill>
              </a:rPr>
              <a:t>Management of Conduction Disorders </a:t>
            </a:r>
          </a:p>
          <a:p>
            <a:pPr algn="ctr" eaLnBrk="1" hangingPunct="1">
              <a:lnSpc>
                <a:spcPct val="80000"/>
              </a:lnSpc>
              <a:spcBef>
                <a:spcPct val="0"/>
              </a:spcBef>
              <a:buFontTx/>
              <a:buNone/>
              <a:defRPr/>
            </a:pPr>
            <a:r>
              <a:rPr lang="en-US" dirty="0">
                <a:solidFill>
                  <a:schemeClr val="bg1"/>
                </a:solidFill>
              </a:rPr>
              <a:t>(With 1:1 Atrioventricular Conduction) (continued)</a:t>
            </a:r>
            <a:endParaRPr lang="en-US" altLang="en-US" sz="2400" b="1" dirty="0">
              <a:solidFill>
                <a:schemeClr val="bg1"/>
              </a:solidFill>
              <a:latin typeface="+mn-lt"/>
            </a:endParaRPr>
          </a:p>
        </p:txBody>
      </p:sp>
      <p:graphicFrame>
        <p:nvGraphicFramePr>
          <p:cNvPr id="3" name="Table 2">
            <a:extLst>
              <a:ext uri="{FF2B5EF4-FFF2-40B4-BE49-F238E27FC236}">
                <a16:creationId xmlns:a16="http://schemas.microsoft.com/office/drawing/2014/main" id="{BFE17294-5862-4AAB-BD36-D261F05A9AAE}"/>
              </a:ext>
            </a:extLst>
          </p:cNvPr>
          <p:cNvGraphicFramePr>
            <a:graphicFrameLocks noGrp="1"/>
          </p:cNvGraphicFramePr>
          <p:nvPr/>
        </p:nvGraphicFramePr>
        <p:xfrm>
          <a:off x="457200" y="1524000"/>
          <a:ext cx="8229600" cy="3621088"/>
        </p:xfrm>
        <a:graphic>
          <a:graphicData uri="http://schemas.openxmlformats.org/drawingml/2006/table">
            <a:tbl>
              <a:tblPr/>
              <a:tblGrid>
                <a:gridCol w="952500">
                  <a:extLst>
                    <a:ext uri="{9D8B030D-6E8A-4147-A177-3AD203B41FA5}">
                      <a16:colId xmlns:a16="http://schemas.microsoft.com/office/drawing/2014/main" val="1191169642"/>
                    </a:ext>
                  </a:extLst>
                </a:gridCol>
                <a:gridCol w="887413">
                  <a:extLst>
                    <a:ext uri="{9D8B030D-6E8A-4147-A177-3AD203B41FA5}">
                      <a16:colId xmlns:a16="http://schemas.microsoft.com/office/drawing/2014/main" val="235334467"/>
                    </a:ext>
                  </a:extLst>
                </a:gridCol>
                <a:gridCol w="6389687">
                  <a:extLst>
                    <a:ext uri="{9D8B030D-6E8A-4147-A177-3AD203B41FA5}">
                      <a16:colId xmlns:a16="http://schemas.microsoft.com/office/drawing/2014/main" val="2775801571"/>
                    </a:ext>
                  </a:extLst>
                </a:gridCol>
              </a:tblGrid>
              <a:tr h="711200">
                <a:tc gridSpan="3">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Recommendations for Management of Conduction Disorders (With 1:1 Atrioventricular Conduction and Normal PR Intervals)</a:t>
                      </a:r>
                      <a:endParaRPr kumimoji="0" lang="en-US" altLang="en-US" sz="1800" b="0"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12354646"/>
                  </a:ext>
                </a:extLst>
              </a:tr>
              <a:tr h="601663">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COR</a:t>
                      </a:r>
                      <a:endParaRPr kumimoji="0" lang="en-US" altLang="en-US" sz="18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LOE</a:t>
                      </a:r>
                      <a:endParaRPr kumimoji="0" lang="en-US" altLang="en-US" sz="1800" b="0"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Recommendation</a:t>
                      </a:r>
                      <a:endParaRPr kumimoji="0" lang="en-US" altLang="en-US" sz="1800" b="0"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80615375"/>
                  </a:ext>
                </a:extLst>
              </a:tr>
              <a:tr h="1003300">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IIb</a:t>
                      </a:r>
                      <a:endParaRPr kumimoji="0" lang="en-US" altLang="en-US" sz="18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A74B"/>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C-LD</a:t>
                      </a:r>
                      <a:endParaRPr kumimoji="0" lang="en-US" altLang="en-US" sz="1800" b="0"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1C1E7"/>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l" defTabSz="914400" rtl="0" eaLnBrk="1" fontAlgn="base" latinLnBrk="0" hangingPunct="1">
                        <a:lnSpc>
                          <a:spcPct val="100000"/>
                        </a:lnSpc>
                        <a:spcBef>
                          <a:spcPct val="0"/>
                        </a:spcBef>
                        <a:spcAft>
                          <a:spcPct val="0"/>
                        </a:spcAft>
                        <a:buClrTx/>
                        <a:buSzTx/>
                        <a:buFont typeface="+mj-lt" charset="0"/>
                        <a:buNone/>
                        <a:tabLst/>
                      </a:pPr>
                      <a:r>
                        <a:rPr kumimoji="0" lang="en-US" altLang="en-US" sz="1800" b="1"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In patients with heart failure, a mildly to moderately reduced </a:t>
                      </a:r>
                      <a:r>
                        <a:rPr kumimoji="0" lang="en-US" altLang="en-US" sz="1800" b="1" i="0" u="none" strike="noStrike" cap="none" normalizeH="0" baseline="0">
                          <a:ln>
                            <a:noFill/>
                          </a:ln>
                          <a:solidFill>
                            <a:schemeClr val="tx1"/>
                          </a:solidFill>
                          <a:effectLst/>
                          <a:latin typeface="Calibri" panose="020F0502020204030204" pitchFamily="34" charset="0"/>
                          <a:ea typeface="Batang" panose="02030600000101010101" pitchFamily="18" charset="-127"/>
                          <a:cs typeface="Calibri" panose="020F0502020204030204" pitchFamily="34" charset="0"/>
                        </a:rPr>
                        <a:t>LVEF</a:t>
                      </a:r>
                      <a:r>
                        <a:rPr kumimoji="0" lang="en-US" altLang="en-US" sz="1800" b="1"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 (36%-50%), and LBBB (QRS ≥150 ms), CRT may be considered.</a:t>
                      </a:r>
                      <a:endParaRPr kumimoji="0" lang="en-US" altLang="en-US" sz="1800" b="0"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527604917"/>
                  </a:ext>
                </a:extLst>
              </a:tr>
              <a:tr h="1304925">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III: Harm</a:t>
                      </a:r>
                      <a:endParaRPr kumimoji="0" lang="en-US" altLang="en-US" sz="1800" b="0"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1C24"/>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B-NR</a:t>
                      </a:r>
                      <a:endParaRPr kumimoji="0" lang="en-US" altLang="en-US" sz="18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49DD4"/>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l" defTabSz="914400" rtl="0" eaLnBrk="1" fontAlgn="base" latinLnBrk="0" hangingPunct="1">
                        <a:lnSpc>
                          <a:spcPct val="100000"/>
                        </a:lnSpc>
                        <a:spcBef>
                          <a:spcPct val="0"/>
                        </a:spcBef>
                        <a:spcAft>
                          <a:spcPct val="0"/>
                        </a:spcAft>
                        <a:buClrTx/>
                        <a:buSzTx/>
                        <a:buFont typeface="+mj-lt" charset="0"/>
                        <a:buNone/>
                        <a:tabLst/>
                      </a:pPr>
                      <a:r>
                        <a:rPr kumimoji="0" lang="en-US" altLang="en-US" sz="1800" b="1" i="0" u="none" strike="noStrike" cap="none" normalizeH="0" baseline="0" dirty="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In asymptomatic patients with isolated conduction disease and 1:1 atrioventricular conduction, permanent pacing is not indicated (in the absence of other indications for pacing).</a:t>
                      </a:r>
                      <a:endParaRPr kumimoji="0" lang="en-US" altLang="en-US" sz="18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01830236"/>
                  </a:ext>
                </a:extLst>
              </a:tr>
            </a:tbl>
          </a:graphicData>
        </a:graphic>
      </p:graphicFrame>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itle 1"/>
          <p:cNvSpPr>
            <a:spLocks noGrp="1" noChangeArrowheads="1"/>
          </p:cNvSpPr>
          <p:nvPr>
            <p:ph type="title"/>
          </p:nvPr>
        </p:nvSpPr>
        <p:spPr>
          <a:xfrm>
            <a:off x="457200" y="0"/>
            <a:ext cx="8229600" cy="1143000"/>
          </a:xfrm>
        </p:spPr>
        <p:txBody>
          <a:bodyPr/>
          <a:lstStyle/>
          <a:p>
            <a:r>
              <a:rPr lang="en-US" altLang="en-US" sz="3200" b="1">
                <a:cs typeface="Geneva" pitchFamily="-65" charset="0"/>
              </a:rPr>
              <a:t>Figure 9. Management of Conduction Disorders Algorithm</a:t>
            </a:r>
            <a:endParaRPr lang="en-US" altLang="en-US" sz="3200">
              <a:cs typeface="Geneva" pitchFamily="-65" charset="0"/>
            </a:endParaRPr>
          </a:p>
        </p:txBody>
      </p:sp>
      <p:pic>
        <p:nvPicPr>
          <p:cNvPr id="1198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4825" y="1066800"/>
            <a:ext cx="5594350" cy="5640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ChangeArrowheads="1"/>
          </p:cNvSpPr>
          <p:nvPr/>
        </p:nvSpPr>
        <p:spPr bwMode="auto">
          <a:xfrm>
            <a:off x="990600" y="2498725"/>
            <a:ext cx="72390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MS PGothic" pitchFamily="34" charset="-128"/>
                <a:cs typeface="Geneva" pitchFamily="-65" charset="0"/>
              </a:defRPr>
            </a:lvl1pPr>
            <a:lvl2pPr marL="742950" indent="-285750">
              <a:spcBef>
                <a:spcPct val="20000"/>
              </a:spcBef>
              <a:buChar char="–"/>
              <a:defRPr sz="2800">
                <a:solidFill>
                  <a:schemeClr val="tx1"/>
                </a:solidFill>
                <a:latin typeface="Arial" pitchFamily="34" charset="0"/>
                <a:ea typeface="Geneva" pitchFamily="-65" charset="0"/>
                <a:cs typeface="Geneva" pitchFamily="-65" charset="0"/>
              </a:defRPr>
            </a:lvl2pPr>
            <a:lvl3pPr marL="1143000" indent="-228600">
              <a:spcBef>
                <a:spcPct val="20000"/>
              </a:spcBef>
              <a:buChar char="•"/>
              <a:defRPr sz="2400">
                <a:solidFill>
                  <a:schemeClr val="tx1"/>
                </a:solidFill>
                <a:latin typeface="Arial" pitchFamily="34" charset="0"/>
                <a:ea typeface="Geneva" pitchFamily="-65" charset="0"/>
                <a:cs typeface="Geneva" pitchFamily="-65" charset="0"/>
              </a:defRPr>
            </a:lvl3pPr>
            <a:lvl4pPr marL="1600200" indent="-228600">
              <a:spcBef>
                <a:spcPct val="20000"/>
              </a:spcBef>
              <a:buChar char="–"/>
              <a:defRPr sz="2000">
                <a:solidFill>
                  <a:schemeClr val="tx1"/>
                </a:solidFill>
                <a:latin typeface="Arial" pitchFamily="34" charset="0"/>
                <a:ea typeface="Geneva" pitchFamily="-65" charset="0"/>
                <a:cs typeface="Geneva" pitchFamily="-65" charset="0"/>
              </a:defRPr>
            </a:lvl4pPr>
            <a:lvl5pPr marL="2057400" indent="-228600">
              <a:spcBef>
                <a:spcPct val="20000"/>
              </a:spcBef>
              <a:buChar char="»"/>
              <a:defRPr sz="2000">
                <a:solidFill>
                  <a:schemeClr val="tx1"/>
                </a:solidFill>
                <a:latin typeface="Arial" pitchFamily="34" charset="0"/>
                <a:ea typeface="Geneva" pitchFamily="-65" charset="0"/>
                <a:cs typeface="Geneva" pitchFamily="-65"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Geneva" pitchFamily="-65" charset="0"/>
                <a:cs typeface="Geneva" pitchFamily="-65"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Geneva" pitchFamily="-65" charset="0"/>
                <a:cs typeface="Geneva" pitchFamily="-65"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Geneva" pitchFamily="-65" charset="0"/>
                <a:cs typeface="Geneva" pitchFamily="-65"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Geneva" pitchFamily="-65" charset="0"/>
                <a:cs typeface="Geneva" pitchFamily="-65" charset="0"/>
              </a:defRPr>
            </a:lvl9pPr>
          </a:lstStyle>
          <a:p>
            <a:pPr>
              <a:buFontTx/>
              <a:buNone/>
            </a:pPr>
            <a:r>
              <a:rPr lang="en-US" altLang="en-US" b="1"/>
              <a:t>Special Populations</a:t>
            </a:r>
          </a:p>
        </p:txBody>
      </p:sp>
      <p:sp>
        <p:nvSpPr>
          <p:cNvPr id="8195" name="Rectangle 3">
            <a:extLst>
              <a:ext uri="{FF2B5EF4-FFF2-40B4-BE49-F238E27FC236}">
                <a16:creationId xmlns:a16="http://schemas.microsoft.com/office/drawing/2014/main" id="{ADF76E03-083E-44C3-9EF5-F0C73466B808}"/>
              </a:ext>
            </a:extLst>
          </p:cNvPr>
          <p:cNvSpPr>
            <a:spLocks noChangeArrowheads="1"/>
          </p:cNvSpPr>
          <p:nvPr/>
        </p:nvSpPr>
        <p:spPr bwMode="auto">
          <a:xfrm>
            <a:off x="0" y="371475"/>
            <a:ext cx="9144000" cy="387350"/>
          </a:xfrm>
          <a:prstGeom prst="rect">
            <a:avLst/>
          </a:prstGeom>
          <a:solidFill>
            <a:schemeClr val="accent2"/>
          </a:solidFill>
          <a:ln w="9525">
            <a:solidFill>
              <a:schemeClr val="accent2"/>
            </a:solidFill>
            <a:miter lim="800000"/>
            <a:headEnd/>
            <a:tailEnd/>
          </a:ln>
        </p:spPr>
        <p:txBody>
          <a:bodyPr>
            <a:spAutoFit/>
          </a:bodyPr>
          <a:lstStyle>
            <a:lvl1pPr eaLnBrk="0" hangingPunct="0">
              <a:spcBef>
                <a:spcPct val="20000"/>
              </a:spcBef>
              <a:buChar char="•"/>
              <a:defRPr sz="3200">
                <a:solidFill>
                  <a:schemeClr val="tx1"/>
                </a:solidFill>
                <a:latin typeface="Arial" pitchFamily="34" charset="0"/>
                <a:ea typeface="MS PGothic" pitchFamily="34" charset="-128"/>
                <a:cs typeface="Geneva" charset="0"/>
              </a:defRPr>
            </a:lvl1pPr>
            <a:lvl2pPr marL="742950" indent="-285750" eaLnBrk="0" hangingPunct="0">
              <a:spcBef>
                <a:spcPct val="20000"/>
              </a:spcBef>
              <a:buChar char="–"/>
              <a:defRPr sz="2800">
                <a:solidFill>
                  <a:schemeClr val="tx1"/>
                </a:solidFill>
                <a:latin typeface="Arial" pitchFamily="34" charset="0"/>
                <a:ea typeface="Geneva" charset="0"/>
                <a:cs typeface="Geneva" charset="0"/>
              </a:defRPr>
            </a:lvl2pPr>
            <a:lvl3pPr marL="1143000" indent="-228600" eaLnBrk="0" hangingPunct="0">
              <a:spcBef>
                <a:spcPct val="20000"/>
              </a:spcBef>
              <a:buChar char="•"/>
              <a:defRPr sz="2400">
                <a:solidFill>
                  <a:schemeClr val="tx1"/>
                </a:solidFill>
                <a:latin typeface="Arial" pitchFamily="34" charset="0"/>
                <a:ea typeface="Geneva" charset="0"/>
                <a:cs typeface="Geneva" charset="0"/>
              </a:defRPr>
            </a:lvl3pPr>
            <a:lvl4pPr marL="1600200" indent="-228600" eaLnBrk="0" hangingPunct="0">
              <a:spcBef>
                <a:spcPct val="20000"/>
              </a:spcBef>
              <a:buChar char="–"/>
              <a:defRPr sz="2000">
                <a:solidFill>
                  <a:schemeClr val="tx1"/>
                </a:solidFill>
                <a:latin typeface="Arial" pitchFamily="34" charset="0"/>
                <a:ea typeface="Geneva" charset="0"/>
                <a:cs typeface="Geneva" charset="0"/>
              </a:defRPr>
            </a:lvl4pPr>
            <a:lvl5pPr marL="2057400" indent="-228600" eaLnBrk="0" hangingPunct="0">
              <a:spcBef>
                <a:spcPct val="20000"/>
              </a:spcBef>
              <a:buChar char="»"/>
              <a:defRPr sz="2000">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9pPr>
          </a:lstStyle>
          <a:p>
            <a:pPr algn="ctr" eaLnBrk="1" hangingPunct="1">
              <a:lnSpc>
                <a:spcPct val="80000"/>
              </a:lnSpc>
              <a:spcBef>
                <a:spcPct val="0"/>
              </a:spcBef>
              <a:buFontTx/>
              <a:buNone/>
              <a:defRPr/>
            </a:pPr>
            <a:r>
              <a:rPr lang="en-US" altLang="en-US" sz="2400" b="1" dirty="0">
                <a:solidFill>
                  <a:schemeClr val="bg1"/>
                </a:solidFill>
                <a:latin typeface="+mn-lt"/>
              </a:rPr>
              <a:t>2018 Bradycardia Guideline</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a:extLst>
              <a:ext uri="{FF2B5EF4-FFF2-40B4-BE49-F238E27FC236}">
                <a16:creationId xmlns:a16="http://schemas.microsoft.com/office/drawing/2014/main" id="{67AE9B3E-3A90-41CA-A1A7-0DB427B86E2A}"/>
              </a:ext>
            </a:extLst>
          </p:cNvPr>
          <p:cNvSpPr>
            <a:spLocks noChangeArrowheads="1"/>
          </p:cNvSpPr>
          <p:nvPr/>
        </p:nvSpPr>
        <p:spPr bwMode="auto">
          <a:xfrm>
            <a:off x="0" y="381000"/>
            <a:ext cx="9144000" cy="879475"/>
          </a:xfrm>
          <a:prstGeom prst="rect">
            <a:avLst/>
          </a:prstGeom>
          <a:solidFill>
            <a:schemeClr val="accent2"/>
          </a:solidFill>
          <a:ln>
            <a:noFill/>
          </a:ln>
          <a:extLst/>
        </p:spPr>
        <p:txBody>
          <a:bodyPr>
            <a:spAutoFit/>
          </a:bodyPr>
          <a:lstStyle>
            <a:lvl1pPr eaLnBrk="0" hangingPunct="0">
              <a:spcBef>
                <a:spcPct val="20000"/>
              </a:spcBef>
              <a:buChar char="•"/>
              <a:defRPr sz="3200">
                <a:solidFill>
                  <a:schemeClr val="tx1"/>
                </a:solidFill>
                <a:latin typeface="Arial" pitchFamily="34" charset="0"/>
                <a:ea typeface="MS PGothic" pitchFamily="34" charset="-128"/>
                <a:cs typeface="Geneva" charset="0"/>
              </a:defRPr>
            </a:lvl1pPr>
            <a:lvl2pPr marL="742950" indent="-285750" eaLnBrk="0" hangingPunct="0">
              <a:spcBef>
                <a:spcPct val="20000"/>
              </a:spcBef>
              <a:buChar char="–"/>
              <a:defRPr sz="2800">
                <a:solidFill>
                  <a:schemeClr val="tx1"/>
                </a:solidFill>
                <a:latin typeface="Arial" pitchFamily="34" charset="0"/>
                <a:ea typeface="Geneva" charset="0"/>
                <a:cs typeface="Geneva" charset="0"/>
              </a:defRPr>
            </a:lvl2pPr>
            <a:lvl3pPr marL="1143000" indent="-228600" eaLnBrk="0" hangingPunct="0">
              <a:spcBef>
                <a:spcPct val="20000"/>
              </a:spcBef>
              <a:buChar char="•"/>
              <a:defRPr sz="2400">
                <a:solidFill>
                  <a:schemeClr val="tx1"/>
                </a:solidFill>
                <a:latin typeface="Arial" pitchFamily="34" charset="0"/>
                <a:ea typeface="Geneva" charset="0"/>
                <a:cs typeface="Geneva" charset="0"/>
              </a:defRPr>
            </a:lvl3pPr>
            <a:lvl4pPr marL="1600200" indent="-228600" eaLnBrk="0" hangingPunct="0">
              <a:spcBef>
                <a:spcPct val="20000"/>
              </a:spcBef>
              <a:buChar char="–"/>
              <a:defRPr sz="2000">
                <a:solidFill>
                  <a:schemeClr val="tx1"/>
                </a:solidFill>
                <a:latin typeface="Arial" pitchFamily="34" charset="0"/>
                <a:ea typeface="Geneva" charset="0"/>
                <a:cs typeface="Geneva" charset="0"/>
              </a:defRPr>
            </a:lvl4pPr>
            <a:lvl5pPr marL="2057400" indent="-228600" eaLnBrk="0" hangingPunct="0">
              <a:spcBef>
                <a:spcPct val="20000"/>
              </a:spcBef>
              <a:buChar char="»"/>
              <a:defRPr sz="2000">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9pPr>
          </a:lstStyle>
          <a:p>
            <a:pPr algn="ctr" eaLnBrk="1" hangingPunct="1">
              <a:lnSpc>
                <a:spcPct val="80000"/>
              </a:lnSpc>
              <a:spcBef>
                <a:spcPct val="0"/>
              </a:spcBef>
              <a:buFontTx/>
              <a:buNone/>
              <a:defRPr/>
            </a:pPr>
            <a:r>
              <a:rPr lang="en-US" dirty="0">
                <a:solidFill>
                  <a:schemeClr val="bg1"/>
                </a:solidFill>
              </a:rPr>
              <a:t>Patients at Risk for Bradycardia During Noncardiac Surgery or Procedures</a:t>
            </a:r>
            <a:endParaRPr lang="en-US" altLang="en-US" sz="2400" b="1" dirty="0">
              <a:solidFill>
                <a:schemeClr val="bg1"/>
              </a:solidFill>
              <a:latin typeface="+mn-lt"/>
            </a:endParaRPr>
          </a:p>
        </p:txBody>
      </p:sp>
      <p:graphicFrame>
        <p:nvGraphicFramePr>
          <p:cNvPr id="3" name="Table 2">
            <a:extLst>
              <a:ext uri="{FF2B5EF4-FFF2-40B4-BE49-F238E27FC236}">
                <a16:creationId xmlns:a16="http://schemas.microsoft.com/office/drawing/2014/main" id="{A272F2F8-1616-4B70-988C-F9407ADAF5E6}"/>
              </a:ext>
            </a:extLst>
          </p:cNvPr>
          <p:cNvGraphicFramePr>
            <a:graphicFrameLocks noGrp="1"/>
          </p:cNvGraphicFramePr>
          <p:nvPr/>
        </p:nvGraphicFramePr>
        <p:xfrm>
          <a:off x="457200" y="1447800"/>
          <a:ext cx="8229600" cy="4160838"/>
        </p:xfrm>
        <a:graphic>
          <a:graphicData uri="http://schemas.openxmlformats.org/drawingml/2006/table">
            <a:tbl>
              <a:tblPr firstRow="1" firstCol="1" bandRow="1"/>
              <a:tblGrid>
                <a:gridCol w="952988">
                  <a:extLst>
                    <a:ext uri="{9D8B030D-6E8A-4147-A177-3AD203B41FA5}">
                      <a16:colId xmlns:a16="http://schemas.microsoft.com/office/drawing/2014/main" val="20000"/>
                    </a:ext>
                  </a:extLst>
                </a:gridCol>
                <a:gridCol w="887151">
                  <a:extLst>
                    <a:ext uri="{9D8B030D-6E8A-4147-A177-3AD203B41FA5}">
                      <a16:colId xmlns:a16="http://schemas.microsoft.com/office/drawing/2014/main" val="20001"/>
                    </a:ext>
                  </a:extLst>
                </a:gridCol>
                <a:gridCol w="6389461">
                  <a:extLst>
                    <a:ext uri="{9D8B030D-6E8A-4147-A177-3AD203B41FA5}">
                      <a16:colId xmlns:a16="http://schemas.microsoft.com/office/drawing/2014/main" val="20002"/>
                    </a:ext>
                  </a:extLst>
                </a:gridCol>
              </a:tblGrid>
              <a:tr h="698001">
                <a:tc gridSpan="3">
                  <a:txBody>
                    <a:bodyPr/>
                    <a:lstStyle/>
                    <a:p>
                      <a:r>
                        <a:rPr lang="en-US" sz="1800" b="1" kern="1200" dirty="0">
                          <a:solidFill>
                            <a:schemeClr val="tx1"/>
                          </a:solidFill>
                          <a:effectLst/>
                          <a:latin typeface="Calibri" panose="020F0502020204030204" pitchFamily="34" charset="0"/>
                          <a:ea typeface="+mn-ea"/>
                          <a:cs typeface="Calibri" panose="020F0502020204030204" pitchFamily="34" charset="0"/>
                        </a:rPr>
                        <a:t>Recommendations for Patients at Risk for Bradycardia During Noncardiac Surgery or Procedures</a:t>
                      </a:r>
                      <a:endParaRPr lang="en-US" sz="1800" kern="1200" dirty="0">
                        <a:solidFill>
                          <a:schemeClr val="tx1"/>
                        </a:solidFill>
                        <a:effectLst/>
                        <a:latin typeface="Calibri" panose="020F0502020204030204" pitchFamily="34" charset="0"/>
                        <a:ea typeface="+mn-ea"/>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90270">
                <a:tc>
                  <a:txBody>
                    <a:bodyPr/>
                    <a:lstStyle/>
                    <a:p>
                      <a:pPr marL="0" marR="0" algn="ctr">
                        <a:lnSpc>
                          <a:spcPct val="115000"/>
                        </a:lnSpc>
                        <a:spcBef>
                          <a:spcPts val="0"/>
                        </a:spcBef>
                        <a:spcAft>
                          <a:spcPts val="0"/>
                        </a:spcAf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COR</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LOE</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Recommendation</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226541">
                <a:tc>
                  <a:txBody>
                    <a:bodyPr/>
                    <a:lstStyle/>
                    <a:p>
                      <a:pPr marL="0" marR="0" algn="ctr">
                        <a:lnSpc>
                          <a:spcPct val="150000"/>
                        </a:lnSpc>
                        <a:spcBef>
                          <a:spcPts val="0"/>
                        </a:spcBef>
                        <a:spcAft>
                          <a:spcPts val="0"/>
                        </a:spcAf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IIa</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4F"/>
                    </a:solidFill>
                  </a:tcPr>
                </a:tc>
                <a:tc>
                  <a:txBody>
                    <a:bodyPr/>
                    <a:lstStyle/>
                    <a:p>
                      <a:pPr marL="0" marR="0" algn="ctr">
                        <a:lnSpc>
                          <a:spcPct val="150000"/>
                        </a:lnSpc>
                        <a:spcBef>
                          <a:spcPts val="0"/>
                        </a:spcBef>
                        <a:spcAft>
                          <a:spcPts val="0"/>
                        </a:spcAf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B-NR</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49DD4"/>
                    </a:solidFill>
                  </a:tcPr>
                </a:tc>
                <a:tc>
                  <a:txBody>
                    <a:bodyPr/>
                    <a:lstStyle/>
                    <a:p>
                      <a:pPr marL="0" marR="0" indent="0" algn="l">
                        <a:lnSpc>
                          <a:spcPct val="100000"/>
                        </a:lnSpc>
                        <a:spcBef>
                          <a:spcPts val="0"/>
                        </a:spcBef>
                        <a:spcAft>
                          <a:spcPts val="0"/>
                        </a:spcAf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In patients who are thought to be at high risk for the development of intraoperative or periprocedural bradycardia because of patient characteristics or procedure type, placement of transcutaneous pacing pads is reasonable.</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646026">
                <a:tc>
                  <a:txBody>
                    <a:bodyPr/>
                    <a:lstStyle/>
                    <a:p>
                      <a:pPr marL="0" marR="0" algn="ctr">
                        <a:lnSpc>
                          <a:spcPct val="150000"/>
                        </a:lnSpc>
                        <a:spcBef>
                          <a:spcPts val="0"/>
                        </a:spcBef>
                        <a:spcAft>
                          <a:spcPts val="0"/>
                        </a:spcAf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III: Harm</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1C24"/>
                    </a:solidFill>
                  </a:tcPr>
                </a:tc>
                <a:tc>
                  <a:txBody>
                    <a:bodyPr/>
                    <a:lstStyle/>
                    <a:p>
                      <a:pPr marL="0" marR="0" algn="ctr">
                        <a:lnSpc>
                          <a:spcPct val="150000"/>
                        </a:lnSpc>
                        <a:spcBef>
                          <a:spcPts val="0"/>
                        </a:spcBef>
                        <a:spcAft>
                          <a:spcPts val="0"/>
                        </a:spcAf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B-NR</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49DD4"/>
                    </a:solidFill>
                  </a:tcPr>
                </a:tc>
                <a:tc>
                  <a:txBody>
                    <a:bodyPr/>
                    <a:lstStyle/>
                    <a:p>
                      <a:pPr marL="0" marR="0" indent="6350" algn="l">
                        <a:lnSpc>
                          <a:spcPct val="100000"/>
                        </a:lnSpc>
                        <a:spcBef>
                          <a:spcPts val="0"/>
                        </a:spcBef>
                        <a:spcAft>
                          <a:spcPts val="0"/>
                        </a:spcAf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In patients with LBBB who require pulmonary artery catheterization for intraoperative monitoring, routine prophylactic temporary transvenous pacing should not be performed. </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a:extLst>
              <a:ext uri="{FF2B5EF4-FFF2-40B4-BE49-F238E27FC236}">
                <a16:creationId xmlns:a16="http://schemas.microsoft.com/office/drawing/2014/main" id="{327A85F9-6AA9-4F58-950F-36C4A9029F06}"/>
              </a:ext>
            </a:extLst>
          </p:cNvPr>
          <p:cNvSpPr>
            <a:spLocks noChangeArrowheads="1"/>
          </p:cNvSpPr>
          <p:nvPr/>
        </p:nvSpPr>
        <p:spPr bwMode="auto">
          <a:xfrm>
            <a:off x="0" y="381000"/>
            <a:ext cx="9144000" cy="485775"/>
          </a:xfrm>
          <a:prstGeom prst="rect">
            <a:avLst/>
          </a:prstGeom>
          <a:solidFill>
            <a:schemeClr val="accent2"/>
          </a:solidFill>
          <a:ln>
            <a:noFill/>
          </a:ln>
          <a:extLst/>
        </p:spPr>
        <p:txBody>
          <a:bodyPr>
            <a:spAutoFit/>
          </a:bodyPr>
          <a:lstStyle>
            <a:lvl1pPr eaLnBrk="0" hangingPunct="0">
              <a:spcBef>
                <a:spcPct val="20000"/>
              </a:spcBef>
              <a:buChar char="•"/>
              <a:defRPr sz="3200">
                <a:solidFill>
                  <a:schemeClr val="tx1"/>
                </a:solidFill>
                <a:latin typeface="Arial" pitchFamily="34" charset="0"/>
                <a:ea typeface="MS PGothic" pitchFamily="34" charset="-128"/>
                <a:cs typeface="Geneva" charset="0"/>
              </a:defRPr>
            </a:lvl1pPr>
            <a:lvl2pPr marL="742950" indent="-285750" eaLnBrk="0" hangingPunct="0">
              <a:spcBef>
                <a:spcPct val="20000"/>
              </a:spcBef>
              <a:buChar char="–"/>
              <a:defRPr sz="2800">
                <a:solidFill>
                  <a:schemeClr val="tx1"/>
                </a:solidFill>
                <a:latin typeface="Arial" pitchFamily="34" charset="0"/>
                <a:ea typeface="Geneva" charset="0"/>
                <a:cs typeface="Geneva" charset="0"/>
              </a:defRPr>
            </a:lvl2pPr>
            <a:lvl3pPr marL="1143000" indent="-228600" eaLnBrk="0" hangingPunct="0">
              <a:spcBef>
                <a:spcPct val="20000"/>
              </a:spcBef>
              <a:buChar char="•"/>
              <a:defRPr sz="2400">
                <a:solidFill>
                  <a:schemeClr val="tx1"/>
                </a:solidFill>
                <a:latin typeface="Arial" pitchFamily="34" charset="0"/>
                <a:ea typeface="Geneva" charset="0"/>
                <a:cs typeface="Geneva" charset="0"/>
              </a:defRPr>
            </a:lvl3pPr>
            <a:lvl4pPr marL="1600200" indent="-228600" eaLnBrk="0" hangingPunct="0">
              <a:spcBef>
                <a:spcPct val="20000"/>
              </a:spcBef>
              <a:buChar char="–"/>
              <a:defRPr sz="2000">
                <a:solidFill>
                  <a:schemeClr val="tx1"/>
                </a:solidFill>
                <a:latin typeface="Arial" pitchFamily="34" charset="0"/>
                <a:ea typeface="Geneva" charset="0"/>
                <a:cs typeface="Geneva" charset="0"/>
              </a:defRPr>
            </a:lvl4pPr>
            <a:lvl5pPr marL="2057400" indent="-228600" eaLnBrk="0" hangingPunct="0">
              <a:spcBef>
                <a:spcPct val="20000"/>
              </a:spcBef>
              <a:buChar char="»"/>
              <a:defRPr sz="2000">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9pPr>
          </a:lstStyle>
          <a:p>
            <a:pPr algn="ctr" eaLnBrk="1" hangingPunct="1">
              <a:lnSpc>
                <a:spcPct val="80000"/>
              </a:lnSpc>
              <a:spcBef>
                <a:spcPct val="0"/>
              </a:spcBef>
              <a:buFontTx/>
              <a:buNone/>
              <a:defRPr/>
            </a:pPr>
            <a:r>
              <a:rPr lang="en-US" dirty="0">
                <a:solidFill>
                  <a:schemeClr val="bg1"/>
                </a:solidFill>
              </a:rPr>
              <a:t>Coronary Artery Bypass Surgery</a:t>
            </a:r>
            <a:endParaRPr lang="en-US" altLang="en-US" sz="2400" b="1" dirty="0">
              <a:solidFill>
                <a:schemeClr val="bg1"/>
              </a:solidFill>
              <a:latin typeface="+mn-lt"/>
            </a:endParaRPr>
          </a:p>
        </p:txBody>
      </p:sp>
      <p:graphicFrame>
        <p:nvGraphicFramePr>
          <p:cNvPr id="3" name="Table 2">
            <a:extLst>
              <a:ext uri="{FF2B5EF4-FFF2-40B4-BE49-F238E27FC236}">
                <a16:creationId xmlns:a16="http://schemas.microsoft.com/office/drawing/2014/main" id="{A4169198-1FBB-4D38-8951-A596DA34C41E}"/>
              </a:ext>
            </a:extLst>
          </p:cNvPr>
          <p:cNvGraphicFramePr>
            <a:graphicFrameLocks noGrp="1"/>
          </p:cNvGraphicFramePr>
          <p:nvPr/>
        </p:nvGraphicFramePr>
        <p:xfrm>
          <a:off x="457200" y="1219200"/>
          <a:ext cx="8229600" cy="4521228"/>
        </p:xfrm>
        <a:graphic>
          <a:graphicData uri="http://schemas.openxmlformats.org/drawingml/2006/table">
            <a:tbl>
              <a:tblPr firstRow="1" firstCol="1" bandRow="1"/>
              <a:tblGrid>
                <a:gridCol w="952988">
                  <a:extLst>
                    <a:ext uri="{9D8B030D-6E8A-4147-A177-3AD203B41FA5}">
                      <a16:colId xmlns:a16="http://schemas.microsoft.com/office/drawing/2014/main" val="20000"/>
                    </a:ext>
                  </a:extLst>
                </a:gridCol>
                <a:gridCol w="887151">
                  <a:extLst>
                    <a:ext uri="{9D8B030D-6E8A-4147-A177-3AD203B41FA5}">
                      <a16:colId xmlns:a16="http://schemas.microsoft.com/office/drawing/2014/main" val="20001"/>
                    </a:ext>
                  </a:extLst>
                </a:gridCol>
                <a:gridCol w="6389461">
                  <a:extLst>
                    <a:ext uri="{9D8B030D-6E8A-4147-A177-3AD203B41FA5}">
                      <a16:colId xmlns:a16="http://schemas.microsoft.com/office/drawing/2014/main" val="20002"/>
                    </a:ext>
                  </a:extLst>
                </a:gridCol>
              </a:tblGrid>
              <a:tr h="380990">
                <a:tc gridSpan="3">
                  <a:txBody>
                    <a:bodyPr/>
                    <a:lstStyle/>
                    <a:p>
                      <a:r>
                        <a:rPr lang="en-US" sz="1800" b="1" kern="1200" dirty="0">
                          <a:solidFill>
                            <a:schemeClr val="tx1"/>
                          </a:solidFill>
                          <a:effectLst/>
                          <a:latin typeface="Calibri" panose="020F0502020204030204" pitchFamily="34" charset="0"/>
                          <a:ea typeface="+mn-ea"/>
                          <a:cs typeface="Calibri" panose="020F0502020204030204" pitchFamily="34" charset="0"/>
                        </a:rPr>
                        <a:t>Recommendations for Pacing After Isolated Coronary Artery Bypass Surgery</a:t>
                      </a:r>
                      <a:endParaRPr lang="en-US" sz="1800" kern="1200" dirty="0">
                        <a:solidFill>
                          <a:schemeClr val="tx1"/>
                        </a:solidFill>
                        <a:effectLst/>
                        <a:latin typeface="Calibri" panose="020F0502020204030204" pitchFamily="34" charset="0"/>
                        <a:ea typeface="+mn-ea"/>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91925">
                <a:tc>
                  <a:txBody>
                    <a:bodyPr/>
                    <a:lstStyle/>
                    <a:p>
                      <a:pPr marL="0" marR="0" algn="ctr">
                        <a:lnSpc>
                          <a:spcPct val="115000"/>
                        </a:lnSpc>
                        <a:spcBef>
                          <a:spcPts val="0"/>
                        </a:spcBef>
                        <a:spcAft>
                          <a:spcPts val="0"/>
                        </a:spcAf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COR</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LOE</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Recommendation</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462999">
                <a:tc>
                  <a:txBody>
                    <a:bodyPr/>
                    <a:lstStyle/>
                    <a:p>
                      <a:pPr marL="0" marR="0" algn="ctr">
                        <a:lnSpc>
                          <a:spcPct val="150000"/>
                        </a:lnSpc>
                        <a:spcBef>
                          <a:spcPts val="0"/>
                        </a:spcBef>
                        <a:spcAft>
                          <a:spcPts val="0"/>
                        </a:spcAf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I</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FC284"/>
                    </a:solidFill>
                  </a:tcPr>
                </a:tc>
                <a:tc>
                  <a:txBody>
                    <a:bodyPr/>
                    <a:lstStyle/>
                    <a:p>
                      <a:pPr marL="0" marR="0" algn="ctr">
                        <a:lnSpc>
                          <a:spcPct val="150000"/>
                        </a:lnSpc>
                        <a:spcBef>
                          <a:spcPts val="0"/>
                        </a:spcBef>
                        <a:spcAft>
                          <a:spcPts val="0"/>
                        </a:spcAf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B-NR</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49DD4"/>
                    </a:solidFill>
                  </a:tcPr>
                </a:tc>
                <a:tc>
                  <a:txBody>
                    <a:bodyPr/>
                    <a:lstStyle/>
                    <a:p>
                      <a:pPr marL="0" marR="0" indent="0" algn="l">
                        <a:lnSpc>
                          <a:spcPct val="100000"/>
                        </a:lnSpc>
                        <a:spcBef>
                          <a:spcPts val="0"/>
                        </a:spcBef>
                        <a:spcAft>
                          <a:spcPts val="0"/>
                        </a:spcAf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In patients who have new postoperative SND or atrioventricular block associated with persistent symptoms or hemodynamic instability that does not resolve after isolated coronary artery bypass surgery, permanent pacing is recommended before discharge. </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988034">
                <a:tc>
                  <a:txBody>
                    <a:bodyPr/>
                    <a:lstStyle/>
                    <a:p>
                      <a:pPr marL="0" marR="0" algn="ctr">
                        <a:lnSpc>
                          <a:spcPct val="150000"/>
                        </a:lnSpc>
                        <a:spcBef>
                          <a:spcPts val="0"/>
                        </a:spcBef>
                        <a:spcAft>
                          <a:spcPts val="0"/>
                        </a:spcAf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IIa</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4F"/>
                    </a:solidFill>
                  </a:tcPr>
                </a:tc>
                <a:tc>
                  <a:txBody>
                    <a:bodyPr/>
                    <a:lstStyle/>
                    <a:p>
                      <a:pPr marL="0" marR="0" algn="ctr">
                        <a:lnSpc>
                          <a:spcPct val="150000"/>
                        </a:lnSpc>
                        <a:spcBef>
                          <a:spcPts val="0"/>
                        </a:spcBef>
                        <a:spcAft>
                          <a:spcPts val="0"/>
                        </a:spcAf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B-NR</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49DD4"/>
                    </a:solidFill>
                  </a:tcPr>
                </a:tc>
                <a:tc>
                  <a:txBody>
                    <a:bodyPr/>
                    <a:lstStyle/>
                    <a:p>
                      <a:pPr marL="0" marR="0" indent="0" algn="l">
                        <a:lnSpc>
                          <a:spcPct val="100000"/>
                        </a:lnSpc>
                        <a:spcBef>
                          <a:spcPts val="0"/>
                        </a:spcBef>
                        <a:spcAft>
                          <a:spcPts val="0"/>
                        </a:spcAf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In patients undergoing isolated coronary artery bypass surgery, routine placement of temporary epicardial pacing wires is reasonable.</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097252">
                <a:tc>
                  <a:txBody>
                    <a:bodyPr/>
                    <a:lstStyle/>
                    <a:p>
                      <a:pPr marL="0" marR="0" algn="ctr">
                        <a:lnSpc>
                          <a:spcPct val="150000"/>
                        </a:lnSpc>
                        <a:spcBef>
                          <a:spcPts val="0"/>
                        </a:spcBef>
                        <a:spcAft>
                          <a:spcPts val="0"/>
                        </a:spcAf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IIb</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A74B"/>
                    </a:solidFill>
                  </a:tcPr>
                </a:tc>
                <a:tc>
                  <a:txBody>
                    <a:bodyPr/>
                    <a:lstStyle/>
                    <a:p>
                      <a:pPr marL="0" marR="0" algn="ctr">
                        <a:lnSpc>
                          <a:spcPct val="150000"/>
                        </a:lnSpc>
                        <a:spcBef>
                          <a:spcPts val="0"/>
                        </a:spcBef>
                        <a:spcAft>
                          <a:spcPts val="0"/>
                        </a:spcAf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C-EO</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1C1E7"/>
                    </a:solidFill>
                  </a:tcPr>
                </a:tc>
                <a:tc>
                  <a:txBody>
                    <a:bodyPr/>
                    <a:lstStyle/>
                    <a:p>
                      <a:pPr marL="0" marR="0" indent="0" algn="l">
                        <a:lnSpc>
                          <a:spcPct val="100000"/>
                        </a:lnSpc>
                        <a:spcBef>
                          <a:spcPts val="0"/>
                        </a:spcBef>
                        <a:spcAft>
                          <a:spcPts val="0"/>
                        </a:spcAf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In patients undergoing coronary artery bypass surgery who will likely require future CRT or ventricular pacing, intraoperative placement of a permanent epicardial left ventricular lead may be considered.</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a:extLst>
              <a:ext uri="{FF2B5EF4-FFF2-40B4-BE49-F238E27FC236}">
                <a16:creationId xmlns:a16="http://schemas.microsoft.com/office/drawing/2014/main" id="{4353D0DB-F19C-4026-88B4-15616D01BB69}"/>
              </a:ext>
            </a:extLst>
          </p:cNvPr>
          <p:cNvSpPr>
            <a:spLocks noChangeArrowheads="1"/>
          </p:cNvSpPr>
          <p:nvPr/>
        </p:nvSpPr>
        <p:spPr bwMode="auto">
          <a:xfrm>
            <a:off x="0" y="381000"/>
            <a:ext cx="9144000" cy="485775"/>
          </a:xfrm>
          <a:prstGeom prst="rect">
            <a:avLst/>
          </a:prstGeom>
          <a:solidFill>
            <a:schemeClr val="accent2"/>
          </a:solidFill>
          <a:ln>
            <a:noFill/>
          </a:ln>
          <a:extLst/>
        </p:spPr>
        <p:txBody>
          <a:bodyPr>
            <a:spAutoFit/>
          </a:bodyPr>
          <a:lstStyle>
            <a:lvl1pPr eaLnBrk="0" hangingPunct="0">
              <a:spcBef>
                <a:spcPct val="20000"/>
              </a:spcBef>
              <a:buChar char="•"/>
              <a:defRPr sz="3200">
                <a:solidFill>
                  <a:schemeClr val="tx1"/>
                </a:solidFill>
                <a:latin typeface="Arial" pitchFamily="34" charset="0"/>
                <a:ea typeface="MS PGothic" pitchFamily="34" charset="-128"/>
                <a:cs typeface="Geneva" charset="0"/>
              </a:defRPr>
            </a:lvl1pPr>
            <a:lvl2pPr marL="742950" indent="-285750" eaLnBrk="0" hangingPunct="0">
              <a:spcBef>
                <a:spcPct val="20000"/>
              </a:spcBef>
              <a:buChar char="–"/>
              <a:defRPr sz="2800">
                <a:solidFill>
                  <a:schemeClr val="tx1"/>
                </a:solidFill>
                <a:latin typeface="Arial" pitchFamily="34" charset="0"/>
                <a:ea typeface="Geneva" charset="0"/>
                <a:cs typeface="Geneva" charset="0"/>
              </a:defRPr>
            </a:lvl2pPr>
            <a:lvl3pPr marL="1143000" indent="-228600" eaLnBrk="0" hangingPunct="0">
              <a:spcBef>
                <a:spcPct val="20000"/>
              </a:spcBef>
              <a:buChar char="•"/>
              <a:defRPr sz="2400">
                <a:solidFill>
                  <a:schemeClr val="tx1"/>
                </a:solidFill>
                <a:latin typeface="Arial" pitchFamily="34" charset="0"/>
                <a:ea typeface="Geneva" charset="0"/>
                <a:cs typeface="Geneva" charset="0"/>
              </a:defRPr>
            </a:lvl3pPr>
            <a:lvl4pPr marL="1600200" indent="-228600" eaLnBrk="0" hangingPunct="0">
              <a:spcBef>
                <a:spcPct val="20000"/>
              </a:spcBef>
              <a:buChar char="–"/>
              <a:defRPr sz="2000">
                <a:solidFill>
                  <a:schemeClr val="tx1"/>
                </a:solidFill>
                <a:latin typeface="Arial" pitchFamily="34" charset="0"/>
                <a:ea typeface="Geneva" charset="0"/>
                <a:cs typeface="Geneva" charset="0"/>
              </a:defRPr>
            </a:lvl4pPr>
            <a:lvl5pPr marL="2057400" indent="-228600" eaLnBrk="0" hangingPunct="0">
              <a:spcBef>
                <a:spcPct val="20000"/>
              </a:spcBef>
              <a:buChar char="»"/>
              <a:defRPr sz="2000">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9pPr>
          </a:lstStyle>
          <a:p>
            <a:pPr algn="ctr" eaLnBrk="1" hangingPunct="1">
              <a:lnSpc>
                <a:spcPct val="80000"/>
              </a:lnSpc>
              <a:spcBef>
                <a:spcPct val="0"/>
              </a:spcBef>
              <a:buFontTx/>
              <a:buNone/>
              <a:defRPr/>
            </a:pPr>
            <a:r>
              <a:rPr lang="en-US" dirty="0">
                <a:solidFill>
                  <a:schemeClr val="bg1"/>
                </a:solidFill>
              </a:rPr>
              <a:t>Surgery for Atrial Fibrillation</a:t>
            </a:r>
            <a:endParaRPr lang="en-US" altLang="en-US" sz="2400" b="1" dirty="0">
              <a:solidFill>
                <a:schemeClr val="bg1"/>
              </a:solidFill>
              <a:latin typeface="+mn-lt"/>
            </a:endParaRPr>
          </a:p>
        </p:txBody>
      </p:sp>
      <p:graphicFrame>
        <p:nvGraphicFramePr>
          <p:cNvPr id="3" name="Table 2">
            <a:extLst>
              <a:ext uri="{FF2B5EF4-FFF2-40B4-BE49-F238E27FC236}">
                <a16:creationId xmlns:a16="http://schemas.microsoft.com/office/drawing/2014/main" id="{4E94FE75-7EB3-4081-81B0-39E1187F6D10}"/>
              </a:ext>
            </a:extLst>
          </p:cNvPr>
          <p:cNvGraphicFramePr>
            <a:graphicFrameLocks noGrp="1"/>
          </p:cNvGraphicFramePr>
          <p:nvPr/>
        </p:nvGraphicFramePr>
        <p:xfrm>
          <a:off x="457200" y="1524000"/>
          <a:ext cx="8229600" cy="4267200"/>
        </p:xfrm>
        <a:graphic>
          <a:graphicData uri="http://schemas.openxmlformats.org/drawingml/2006/table">
            <a:tbl>
              <a:tblPr firstRow="1" firstCol="1" bandRow="1"/>
              <a:tblGrid>
                <a:gridCol w="952988">
                  <a:extLst>
                    <a:ext uri="{9D8B030D-6E8A-4147-A177-3AD203B41FA5}">
                      <a16:colId xmlns:a16="http://schemas.microsoft.com/office/drawing/2014/main" val="20000"/>
                    </a:ext>
                  </a:extLst>
                </a:gridCol>
                <a:gridCol w="887151">
                  <a:extLst>
                    <a:ext uri="{9D8B030D-6E8A-4147-A177-3AD203B41FA5}">
                      <a16:colId xmlns:a16="http://schemas.microsoft.com/office/drawing/2014/main" val="20001"/>
                    </a:ext>
                  </a:extLst>
                </a:gridCol>
                <a:gridCol w="6389461">
                  <a:extLst>
                    <a:ext uri="{9D8B030D-6E8A-4147-A177-3AD203B41FA5}">
                      <a16:colId xmlns:a16="http://schemas.microsoft.com/office/drawing/2014/main" val="20002"/>
                    </a:ext>
                  </a:extLst>
                </a:gridCol>
              </a:tblGrid>
              <a:tr h="649740">
                <a:tc gridSpan="3">
                  <a:txBody>
                    <a:bodyPr/>
                    <a:lstStyle/>
                    <a:p>
                      <a:r>
                        <a:rPr lang="en-US" sz="1800" b="1" kern="1200" dirty="0">
                          <a:solidFill>
                            <a:schemeClr val="tx1"/>
                          </a:solidFill>
                          <a:effectLst/>
                          <a:latin typeface="Calibri" panose="020F0502020204030204" pitchFamily="34" charset="0"/>
                          <a:ea typeface="+mn-ea"/>
                          <a:cs typeface="Calibri" panose="020F0502020204030204" pitchFamily="34" charset="0"/>
                        </a:rPr>
                        <a:t>Recommendations for Pacing After Surgery for Atrial Fibrillation</a:t>
                      </a:r>
                      <a:endParaRPr lang="en-US" sz="1800" kern="1200" dirty="0">
                        <a:solidFill>
                          <a:schemeClr val="tx1"/>
                        </a:solidFill>
                        <a:effectLst/>
                        <a:latin typeface="Calibri" panose="020F0502020204030204" pitchFamily="34" charset="0"/>
                        <a:ea typeface="+mn-ea"/>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49458">
                <a:tc>
                  <a:txBody>
                    <a:bodyPr/>
                    <a:lstStyle/>
                    <a:p>
                      <a:pPr marL="0" marR="0" algn="ctr">
                        <a:lnSpc>
                          <a:spcPct val="115000"/>
                        </a:lnSpc>
                        <a:spcBef>
                          <a:spcPts val="0"/>
                        </a:spcBef>
                        <a:spcAft>
                          <a:spcPts val="0"/>
                        </a:spcAf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COR</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LOE</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Recommendation</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711587">
                <a:tc>
                  <a:txBody>
                    <a:bodyPr/>
                    <a:lstStyle/>
                    <a:p>
                      <a:pPr marL="0" marR="0" algn="ctr">
                        <a:lnSpc>
                          <a:spcPct val="150000"/>
                        </a:lnSpc>
                        <a:spcBef>
                          <a:spcPts val="0"/>
                        </a:spcBef>
                        <a:spcAft>
                          <a:spcPts val="0"/>
                        </a:spcAf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I</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FC284"/>
                    </a:solidFill>
                  </a:tcPr>
                </a:tc>
                <a:tc>
                  <a:txBody>
                    <a:bodyPr/>
                    <a:lstStyle/>
                    <a:p>
                      <a:pPr marL="0" marR="0" algn="ctr">
                        <a:lnSpc>
                          <a:spcPct val="150000"/>
                        </a:lnSpc>
                        <a:spcBef>
                          <a:spcPts val="0"/>
                        </a:spcBef>
                        <a:spcAft>
                          <a:spcPts val="0"/>
                        </a:spcAf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B-NR</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49DD4"/>
                    </a:solidFill>
                  </a:tcPr>
                </a:tc>
                <a:tc>
                  <a:txBody>
                    <a:bodyPr/>
                    <a:lstStyle/>
                    <a:p>
                      <a:pPr marL="0" marR="0" indent="0" algn="l">
                        <a:lnSpc>
                          <a:spcPct val="100000"/>
                        </a:lnSpc>
                        <a:spcBef>
                          <a:spcPts val="0"/>
                        </a:spcBef>
                        <a:spcAft>
                          <a:spcPts val="0"/>
                        </a:spcAf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In patients undergoing surgery for AF, routine placement of temporary epicardial pacing wires is recommended.</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209833">
                <a:tc>
                  <a:txBody>
                    <a:bodyPr/>
                    <a:lstStyle/>
                    <a:p>
                      <a:pPr marL="0" marR="0" algn="ctr">
                        <a:lnSpc>
                          <a:spcPct val="150000"/>
                        </a:lnSpc>
                        <a:spcBef>
                          <a:spcPts val="0"/>
                        </a:spcBef>
                        <a:spcAft>
                          <a:spcPts val="0"/>
                        </a:spcAf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I</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FC284"/>
                    </a:solidFill>
                  </a:tcPr>
                </a:tc>
                <a:tc>
                  <a:txBody>
                    <a:bodyPr/>
                    <a:lstStyle/>
                    <a:p>
                      <a:pPr marL="0" marR="0" algn="ctr">
                        <a:lnSpc>
                          <a:spcPct val="150000"/>
                        </a:lnSpc>
                        <a:spcBef>
                          <a:spcPts val="0"/>
                        </a:spcBef>
                        <a:spcAft>
                          <a:spcPts val="0"/>
                        </a:spcAf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B-NR</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49DD4"/>
                    </a:solidFill>
                  </a:tcPr>
                </a:tc>
                <a:tc>
                  <a:txBody>
                    <a:bodyPr/>
                    <a:lstStyle/>
                    <a:p>
                      <a:pPr marL="0" marR="0" indent="0" algn="l">
                        <a:lnSpc>
                          <a:spcPct val="100000"/>
                        </a:lnSpc>
                        <a:spcBef>
                          <a:spcPts val="0"/>
                        </a:spcBef>
                        <a:spcAft>
                          <a:spcPts val="0"/>
                        </a:spcAf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In patients who have new postoperative SND or atrioventricular block associated with symptoms or hemodynamic instability that does not resolve after surgery for AF, permanent pacing is recommended before discharge.</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146582">
                <a:tc>
                  <a:txBody>
                    <a:bodyPr/>
                    <a:lstStyle/>
                    <a:p>
                      <a:pPr marL="0" marR="0" algn="ctr">
                        <a:lnSpc>
                          <a:spcPct val="150000"/>
                        </a:lnSpc>
                        <a:spcBef>
                          <a:spcPts val="0"/>
                        </a:spcBef>
                        <a:spcAft>
                          <a:spcPts val="0"/>
                        </a:spcAf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IIb</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A74B"/>
                    </a:solidFill>
                  </a:tcPr>
                </a:tc>
                <a:tc>
                  <a:txBody>
                    <a:bodyPr/>
                    <a:lstStyle/>
                    <a:p>
                      <a:pPr marL="0" marR="0" algn="ctr">
                        <a:lnSpc>
                          <a:spcPct val="150000"/>
                        </a:lnSpc>
                        <a:spcBef>
                          <a:spcPts val="0"/>
                        </a:spcBef>
                        <a:spcAft>
                          <a:spcPts val="0"/>
                        </a:spcAf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C-EO</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1C1E7"/>
                    </a:solidFill>
                  </a:tcPr>
                </a:tc>
                <a:tc>
                  <a:txBody>
                    <a:bodyPr/>
                    <a:lstStyle/>
                    <a:p>
                      <a:pPr marL="0" marR="0" indent="0" algn="l">
                        <a:lnSpc>
                          <a:spcPct val="100000"/>
                        </a:lnSpc>
                        <a:spcBef>
                          <a:spcPts val="0"/>
                        </a:spcBef>
                        <a:spcAft>
                          <a:spcPts val="0"/>
                        </a:spcAf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In patients undergoing surgery for AF who will likely require future CRT or ventricular pacing, intraoperative placement of a permanent epicardial left ventricular lead may be considered.</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a:extLst>
              <a:ext uri="{FF2B5EF4-FFF2-40B4-BE49-F238E27FC236}">
                <a16:creationId xmlns:a16="http://schemas.microsoft.com/office/drawing/2014/main" id="{2286DD12-D2B8-4F17-B521-0062F53654D7}"/>
              </a:ext>
            </a:extLst>
          </p:cNvPr>
          <p:cNvSpPr>
            <a:spLocks noChangeArrowheads="1"/>
          </p:cNvSpPr>
          <p:nvPr/>
        </p:nvSpPr>
        <p:spPr bwMode="auto">
          <a:xfrm>
            <a:off x="0" y="381000"/>
            <a:ext cx="9144000" cy="485775"/>
          </a:xfrm>
          <a:prstGeom prst="rect">
            <a:avLst/>
          </a:prstGeom>
          <a:solidFill>
            <a:schemeClr val="accent2"/>
          </a:solidFill>
          <a:ln>
            <a:noFill/>
          </a:ln>
          <a:extLst/>
        </p:spPr>
        <p:txBody>
          <a:bodyPr>
            <a:spAutoFit/>
          </a:bodyPr>
          <a:lstStyle>
            <a:lvl1pPr eaLnBrk="0" hangingPunct="0">
              <a:spcBef>
                <a:spcPct val="20000"/>
              </a:spcBef>
              <a:buChar char="•"/>
              <a:defRPr sz="3200">
                <a:solidFill>
                  <a:schemeClr val="tx1"/>
                </a:solidFill>
                <a:latin typeface="Arial" pitchFamily="34" charset="0"/>
                <a:ea typeface="MS PGothic" pitchFamily="34" charset="-128"/>
                <a:cs typeface="Geneva" charset="0"/>
              </a:defRPr>
            </a:lvl1pPr>
            <a:lvl2pPr marL="742950" indent="-285750" eaLnBrk="0" hangingPunct="0">
              <a:spcBef>
                <a:spcPct val="20000"/>
              </a:spcBef>
              <a:buChar char="–"/>
              <a:defRPr sz="2800">
                <a:solidFill>
                  <a:schemeClr val="tx1"/>
                </a:solidFill>
                <a:latin typeface="Arial" pitchFamily="34" charset="0"/>
                <a:ea typeface="Geneva" charset="0"/>
                <a:cs typeface="Geneva" charset="0"/>
              </a:defRPr>
            </a:lvl2pPr>
            <a:lvl3pPr marL="1143000" indent="-228600" eaLnBrk="0" hangingPunct="0">
              <a:spcBef>
                <a:spcPct val="20000"/>
              </a:spcBef>
              <a:buChar char="•"/>
              <a:defRPr sz="2400">
                <a:solidFill>
                  <a:schemeClr val="tx1"/>
                </a:solidFill>
                <a:latin typeface="Arial" pitchFamily="34" charset="0"/>
                <a:ea typeface="Geneva" charset="0"/>
                <a:cs typeface="Geneva" charset="0"/>
              </a:defRPr>
            </a:lvl3pPr>
            <a:lvl4pPr marL="1600200" indent="-228600" eaLnBrk="0" hangingPunct="0">
              <a:spcBef>
                <a:spcPct val="20000"/>
              </a:spcBef>
              <a:buChar char="–"/>
              <a:defRPr sz="2000">
                <a:solidFill>
                  <a:schemeClr val="tx1"/>
                </a:solidFill>
                <a:latin typeface="Arial" pitchFamily="34" charset="0"/>
                <a:ea typeface="Geneva" charset="0"/>
                <a:cs typeface="Geneva" charset="0"/>
              </a:defRPr>
            </a:lvl4pPr>
            <a:lvl5pPr marL="2057400" indent="-228600" eaLnBrk="0" hangingPunct="0">
              <a:spcBef>
                <a:spcPct val="20000"/>
              </a:spcBef>
              <a:buChar char="»"/>
              <a:defRPr sz="2000">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9pPr>
          </a:lstStyle>
          <a:p>
            <a:pPr algn="ctr" eaLnBrk="1" hangingPunct="1">
              <a:lnSpc>
                <a:spcPct val="80000"/>
              </a:lnSpc>
              <a:spcBef>
                <a:spcPct val="0"/>
              </a:spcBef>
              <a:buFontTx/>
              <a:buNone/>
              <a:defRPr/>
            </a:pPr>
            <a:r>
              <a:rPr lang="en-US" dirty="0">
                <a:solidFill>
                  <a:schemeClr val="bg1"/>
                </a:solidFill>
              </a:rPr>
              <a:t>Surgical Aortic Valve Replacement or Repair</a:t>
            </a:r>
            <a:endParaRPr lang="en-US" altLang="en-US" sz="2400" b="1" dirty="0">
              <a:solidFill>
                <a:schemeClr val="bg1"/>
              </a:solidFill>
              <a:latin typeface="+mn-lt"/>
            </a:endParaRPr>
          </a:p>
        </p:txBody>
      </p:sp>
      <p:graphicFrame>
        <p:nvGraphicFramePr>
          <p:cNvPr id="3" name="Table 2">
            <a:extLst>
              <a:ext uri="{FF2B5EF4-FFF2-40B4-BE49-F238E27FC236}">
                <a16:creationId xmlns:a16="http://schemas.microsoft.com/office/drawing/2014/main" id="{D0EACCF9-14C4-48CE-85F3-A917BBF5AFE7}"/>
              </a:ext>
            </a:extLst>
          </p:cNvPr>
          <p:cNvGraphicFramePr>
            <a:graphicFrameLocks noGrp="1"/>
          </p:cNvGraphicFramePr>
          <p:nvPr/>
        </p:nvGraphicFramePr>
        <p:xfrm>
          <a:off x="457200" y="1295400"/>
          <a:ext cx="8229600" cy="4664076"/>
        </p:xfrm>
        <a:graphic>
          <a:graphicData uri="http://schemas.openxmlformats.org/drawingml/2006/table">
            <a:tbl>
              <a:tblPr firstRow="1" firstCol="1" bandRow="1"/>
              <a:tblGrid>
                <a:gridCol w="952988">
                  <a:extLst>
                    <a:ext uri="{9D8B030D-6E8A-4147-A177-3AD203B41FA5}">
                      <a16:colId xmlns:a16="http://schemas.microsoft.com/office/drawing/2014/main" val="20000"/>
                    </a:ext>
                  </a:extLst>
                </a:gridCol>
                <a:gridCol w="887151">
                  <a:extLst>
                    <a:ext uri="{9D8B030D-6E8A-4147-A177-3AD203B41FA5}">
                      <a16:colId xmlns:a16="http://schemas.microsoft.com/office/drawing/2014/main" val="20001"/>
                    </a:ext>
                  </a:extLst>
                </a:gridCol>
                <a:gridCol w="6389461">
                  <a:extLst>
                    <a:ext uri="{9D8B030D-6E8A-4147-A177-3AD203B41FA5}">
                      <a16:colId xmlns:a16="http://schemas.microsoft.com/office/drawing/2014/main" val="20002"/>
                    </a:ext>
                  </a:extLst>
                </a:gridCol>
              </a:tblGrid>
              <a:tr h="694260">
                <a:tc gridSpan="3">
                  <a:txBody>
                    <a:bodyPr/>
                    <a:lstStyle/>
                    <a:p>
                      <a:r>
                        <a:rPr lang="en-US" sz="1800" b="1" kern="1200" dirty="0">
                          <a:solidFill>
                            <a:schemeClr val="tx1"/>
                          </a:solidFill>
                          <a:effectLst/>
                          <a:latin typeface="Calibri" panose="020F0502020204030204" pitchFamily="34" charset="0"/>
                          <a:ea typeface="+mn-ea"/>
                          <a:cs typeface="Calibri" panose="020F0502020204030204" pitchFamily="34" charset="0"/>
                        </a:rPr>
                        <a:t>Recommendations for Pacing After Aortic Valve Surgery</a:t>
                      </a:r>
                      <a:endParaRPr lang="en-US" sz="1800" kern="1200" dirty="0">
                        <a:solidFill>
                          <a:schemeClr val="tx1"/>
                        </a:solidFill>
                        <a:effectLst/>
                        <a:latin typeface="Calibri" panose="020F0502020204030204" pitchFamily="34" charset="0"/>
                        <a:ea typeface="+mn-ea"/>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87108">
                <a:tc>
                  <a:txBody>
                    <a:bodyPr/>
                    <a:lstStyle/>
                    <a:p>
                      <a:pPr marL="0" marR="0" algn="ctr">
                        <a:lnSpc>
                          <a:spcPct val="115000"/>
                        </a:lnSpc>
                        <a:spcBef>
                          <a:spcPts val="0"/>
                        </a:spcBef>
                        <a:spcAft>
                          <a:spcPts val="0"/>
                        </a:spcAf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COR</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LOE</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Recommendation</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928744">
                <a:tc>
                  <a:txBody>
                    <a:bodyPr/>
                    <a:lstStyle/>
                    <a:p>
                      <a:pPr marL="0" marR="0" algn="ctr">
                        <a:lnSpc>
                          <a:spcPct val="150000"/>
                        </a:lnSpc>
                        <a:spcBef>
                          <a:spcPts val="0"/>
                        </a:spcBef>
                        <a:spcAft>
                          <a:spcPts val="0"/>
                        </a:spcAf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I</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FC284"/>
                    </a:solidFill>
                  </a:tcPr>
                </a:tc>
                <a:tc>
                  <a:txBody>
                    <a:bodyPr/>
                    <a:lstStyle/>
                    <a:p>
                      <a:pPr marL="0" marR="0" algn="ctr">
                        <a:lnSpc>
                          <a:spcPct val="150000"/>
                        </a:lnSpc>
                        <a:spcBef>
                          <a:spcPts val="0"/>
                        </a:spcBef>
                        <a:spcAft>
                          <a:spcPts val="0"/>
                        </a:spcAf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C-LD</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1C1E7"/>
                    </a:solidFill>
                  </a:tcPr>
                </a:tc>
                <a:tc>
                  <a:txBody>
                    <a:bodyPr/>
                    <a:lstStyle/>
                    <a:p>
                      <a:pPr marL="0" marR="0" indent="0" algn="l">
                        <a:lnSpc>
                          <a:spcPct val="100000"/>
                        </a:lnSpc>
                        <a:spcBef>
                          <a:spcPts val="0"/>
                        </a:spcBef>
                        <a:spcAft>
                          <a:spcPts val="0"/>
                        </a:spcAf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In patients undergoing surgical aortic valve replacement or repair, routine placement of temporary epicardial pacing wires is recommended.</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219372">
                <a:tc>
                  <a:txBody>
                    <a:bodyPr/>
                    <a:lstStyle/>
                    <a:p>
                      <a:pPr marL="0" marR="0" algn="ctr">
                        <a:lnSpc>
                          <a:spcPct val="150000"/>
                        </a:lnSpc>
                        <a:spcBef>
                          <a:spcPts val="0"/>
                        </a:spcBef>
                        <a:spcAft>
                          <a:spcPts val="0"/>
                        </a:spcAf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I</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FC284"/>
                    </a:solidFill>
                  </a:tcPr>
                </a:tc>
                <a:tc>
                  <a:txBody>
                    <a:bodyPr/>
                    <a:lstStyle/>
                    <a:p>
                      <a:pPr marL="0" marR="0" algn="ctr">
                        <a:lnSpc>
                          <a:spcPct val="150000"/>
                        </a:lnSpc>
                        <a:spcBef>
                          <a:spcPts val="0"/>
                        </a:spcBef>
                        <a:spcAft>
                          <a:spcPts val="0"/>
                        </a:spcAf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B-NR</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49DD4"/>
                    </a:solidFill>
                  </a:tcPr>
                </a:tc>
                <a:tc>
                  <a:txBody>
                    <a:bodyPr/>
                    <a:lstStyle/>
                    <a:p>
                      <a:pPr marL="0" marR="0" indent="0" algn="l">
                        <a:lnSpc>
                          <a:spcPct val="100000"/>
                        </a:lnSpc>
                        <a:spcBef>
                          <a:spcPts val="0"/>
                        </a:spcBef>
                        <a:spcAft>
                          <a:spcPts val="0"/>
                        </a:spcAf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In patients who have new postoperative SND or atrioventricular block associated with persistent symptoms or hemodynamic instability that does not resolve after aortic valve replacement, permanent pacing is recommended before discharge. </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234592">
                <a:tc>
                  <a:txBody>
                    <a:bodyPr/>
                    <a:lstStyle/>
                    <a:p>
                      <a:pPr marL="0" marR="0" algn="ctr">
                        <a:lnSpc>
                          <a:spcPct val="150000"/>
                        </a:lnSpc>
                        <a:spcBef>
                          <a:spcPts val="0"/>
                        </a:spcBef>
                        <a:spcAft>
                          <a:spcPts val="0"/>
                        </a:spcAf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IIb</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A74B"/>
                    </a:solidFill>
                  </a:tcPr>
                </a:tc>
                <a:tc>
                  <a:txBody>
                    <a:bodyPr/>
                    <a:lstStyle/>
                    <a:p>
                      <a:pPr marL="0" marR="0" algn="ctr">
                        <a:lnSpc>
                          <a:spcPct val="150000"/>
                        </a:lnSpc>
                        <a:spcBef>
                          <a:spcPts val="0"/>
                        </a:spcBef>
                        <a:spcAft>
                          <a:spcPts val="0"/>
                        </a:spcAf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C-EO</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1C1E7"/>
                    </a:solidFill>
                  </a:tcPr>
                </a:tc>
                <a:tc>
                  <a:txBody>
                    <a:bodyPr/>
                    <a:lstStyle/>
                    <a:p>
                      <a:pPr marL="0" marR="0" indent="0" algn="l">
                        <a:lnSpc>
                          <a:spcPct val="100000"/>
                        </a:lnSpc>
                        <a:spcBef>
                          <a:spcPts val="0"/>
                        </a:spcBef>
                        <a:spcAft>
                          <a:spcPts val="0"/>
                        </a:spcAf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In patients undergoing aortic valve surgery who will likely require future CRT or ventricular pacing, intraoperative placement of a permanent epicardial left ventricular lead may be considered. </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a:extLst>
              <a:ext uri="{FF2B5EF4-FFF2-40B4-BE49-F238E27FC236}">
                <a16:creationId xmlns:a16="http://schemas.microsoft.com/office/drawing/2014/main" id="{FF6BE55A-B9EE-4995-AB99-D2A65F032EFD}"/>
              </a:ext>
            </a:extLst>
          </p:cNvPr>
          <p:cNvSpPr>
            <a:spLocks noChangeArrowheads="1"/>
          </p:cNvSpPr>
          <p:nvPr/>
        </p:nvSpPr>
        <p:spPr bwMode="auto">
          <a:xfrm>
            <a:off x="0" y="381000"/>
            <a:ext cx="9144000" cy="485775"/>
          </a:xfrm>
          <a:prstGeom prst="rect">
            <a:avLst/>
          </a:prstGeom>
          <a:solidFill>
            <a:schemeClr val="accent2"/>
          </a:solidFill>
          <a:ln>
            <a:noFill/>
          </a:ln>
          <a:extLst/>
        </p:spPr>
        <p:txBody>
          <a:bodyPr>
            <a:spAutoFit/>
          </a:bodyPr>
          <a:lstStyle>
            <a:lvl1pPr eaLnBrk="0" hangingPunct="0">
              <a:spcBef>
                <a:spcPct val="20000"/>
              </a:spcBef>
              <a:buChar char="•"/>
              <a:defRPr sz="3200">
                <a:solidFill>
                  <a:schemeClr val="tx1"/>
                </a:solidFill>
                <a:latin typeface="Arial" pitchFamily="34" charset="0"/>
                <a:ea typeface="MS PGothic" pitchFamily="34" charset="-128"/>
                <a:cs typeface="Geneva" charset="0"/>
              </a:defRPr>
            </a:lvl1pPr>
            <a:lvl2pPr marL="742950" indent="-285750" eaLnBrk="0" hangingPunct="0">
              <a:spcBef>
                <a:spcPct val="20000"/>
              </a:spcBef>
              <a:buChar char="–"/>
              <a:defRPr sz="2800">
                <a:solidFill>
                  <a:schemeClr val="tx1"/>
                </a:solidFill>
                <a:latin typeface="Arial" pitchFamily="34" charset="0"/>
                <a:ea typeface="Geneva" charset="0"/>
                <a:cs typeface="Geneva" charset="0"/>
              </a:defRPr>
            </a:lvl2pPr>
            <a:lvl3pPr marL="1143000" indent="-228600" eaLnBrk="0" hangingPunct="0">
              <a:spcBef>
                <a:spcPct val="20000"/>
              </a:spcBef>
              <a:buChar char="•"/>
              <a:defRPr sz="2400">
                <a:solidFill>
                  <a:schemeClr val="tx1"/>
                </a:solidFill>
                <a:latin typeface="Arial" pitchFamily="34" charset="0"/>
                <a:ea typeface="Geneva" charset="0"/>
                <a:cs typeface="Geneva" charset="0"/>
              </a:defRPr>
            </a:lvl3pPr>
            <a:lvl4pPr marL="1600200" indent="-228600" eaLnBrk="0" hangingPunct="0">
              <a:spcBef>
                <a:spcPct val="20000"/>
              </a:spcBef>
              <a:buChar char="–"/>
              <a:defRPr sz="2000">
                <a:solidFill>
                  <a:schemeClr val="tx1"/>
                </a:solidFill>
                <a:latin typeface="Arial" pitchFamily="34" charset="0"/>
                <a:ea typeface="Geneva" charset="0"/>
                <a:cs typeface="Geneva" charset="0"/>
              </a:defRPr>
            </a:lvl4pPr>
            <a:lvl5pPr marL="2057400" indent="-228600" eaLnBrk="0" hangingPunct="0">
              <a:spcBef>
                <a:spcPct val="20000"/>
              </a:spcBef>
              <a:buChar char="»"/>
              <a:defRPr sz="2000">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9pPr>
          </a:lstStyle>
          <a:p>
            <a:pPr algn="ctr" eaLnBrk="1" hangingPunct="1">
              <a:lnSpc>
                <a:spcPct val="80000"/>
              </a:lnSpc>
              <a:spcBef>
                <a:spcPct val="0"/>
              </a:spcBef>
              <a:buFontTx/>
              <a:buNone/>
              <a:defRPr/>
            </a:pPr>
            <a:r>
              <a:rPr lang="en-US" dirty="0">
                <a:solidFill>
                  <a:schemeClr val="bg1"/>
                </a:solidFill>
              </a:rPr>
              <a:t>Mitral Valve Surgery</a:t>
            </a:r>
            <a:endParaRPr lang="en-US" altLang="en-US" sz="2400" b="1" dirty="0">
              <a:solidFill>
                <a:schemeClr val="bg1"/>
              </a:solidFill>
              <a:latin typeface="+mn-lt"/>
            </a:endParaRPr>
          </a:p>
        </p:txBody>
      </p:sp>
      <p:graphicFrame>
        <p:nvGraphicFramePr>
          <p:cNvPr id="3" name="Table 2">
            <a:extLst>
              <a:ext uri="{FF2B5EF4-FFF2-40B4-BE49-F238E27FC236}">
                <a16:creationId xmlns:a16="http://schemas.microsoft.com/office/drawing/2014/main" id="{191DAB8D-69C2-47B9-BA8B-EEDBCE4FD7A3}"/>
              </a:ext>
            </a:extLst>
          </p:cNvPr>
          <p:cNvGraphicFramePr>
            <a:graphicFrameLocks noGrp="1"/>
          </p:cNvGraphicFramePr>
          <p:nvPr/>
        </p:nvGraphicFramePr>
        <p:xfrm>
          <a:off x="457200" y="1181100"/>
          <a:ext cx="8229600" cy="4538663"/>
        </p:xfrm>
        <a:graphic>
          <a:graphicData uri="http://schemas.openxmlformats.org/drawingml/2006/table">
            <a:tbl>
              <a:tblPr firstRow="1" firstCol="1" bandRow="1"/>
              <a:tblGrid>
                <a:gridCol w="952988">
                  <a:extLst>
                    <a:ext uri="{9D8B030D-6E8A-4147-A177-3AD203B41FA5}">
                      <a16:colId xmlns:a16="http://schemas.microsoft.com/office/drawing/2014/main" val="20000"/>
                    </a:ext>
                  </a:extLst>
                </a:gridCol>
                <a:gridCol w="887151">
                  <a:extLst>
                    <a:ext uri="{9D8B030D-6E8A-4147-A177-3AD203B41FA5}">
                      <a16:colId xmlns:a16="http://schemas.microsoft.com/office/drawing/2014/main" val="20001"/>
                    </a:ext>
                  </a:extLst>
                </a:gridCol>
                <a:gridCol w="6389461">
                  <a:extLst>
                    <a:ext uri="{9D8B030D-6E8A-4147-A177-3AD203B41FA5}">
                      <a16:colId xmlns:a16="http://schemas.microsoft.com/office/drawing/2014/main" val="20002"/>
                    </a:ext>
                  </a:extLst>
                </a:gridCol>
              </a:tblGrid>
              <a:tr h="647544">
                <a:tc gridSpan="3">
                  <a:txBody>
                    <a:bodyPr/>
                    <a:lstStyle/>
                    <a:p>
                      <a:r>
                        <a:rPr lang="en-US" sz="1800" b="1" kern="1200" dirty="0">
                          <a:solidFill>
                            <a:schemeClr val="tx1"/>
                          </a:solidFill>
                          <a:effectLst/>
                          <a:latin typeface="Calibri" panose="020F0502020204030204" pitchFamily="34" charset="0"/>
                          <a:ea typeface="+mn-ea"/>
                          <a:cs typeface="Calibri" panose="020F0502020204030204" pitchFamily="34" charset="0"/>
                        </a:rPr>
                        <a:t>Recommendations for Pacing After Mitral Valve Surgery</a:t>
                      </a:r>
                      <a:endParaRPr lang="en-US" sz="1800" kern="1200" dirty="0">
                        <a:solidFill>
                          <a:schemeClr val="tx1"/>
                        </a:solidFill>
                        <a:effectLst/>
                        <a:latin typeface="Calibri" panose="020F0502020204030204" pitchFamily="34" charset="0"/>
                        <a:ea typeface="+mn-ea"/>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47601">
                <a:tc>
                  <a:txBody>
                    <a:bodyPr/>
                    <a:lstStyle/>
                    <a:p>
                      <a:pPr marL="0" marR="0" algn="ctr">
                        <a:lnSpc>
                          <a:spcPct val="115000"/>
                        </a:lnSpc>
                        <a:spcBef>
                          <a:spcPts val="0"/>
                        </a:spcBef>
                        <a:spcAft>
                          <a:spcPts val="0"/>
                        </a:spcAf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COR</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LOE</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Recommendation</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371615">
                <a:tc>
                  <a:txBody>
                    <a:bodyPr/>
                    <a:lstStyle/>
                    <a:p>
                      <a:pPr marL="0" marR="0" algn="ctr">
                        <a:lnSpc>
                          <a:spcPct val="150000"/>
                        </a:lnSpc>
                        <a:spcBef>
                          <a:spcPts val="0"/>
                        </a:spcBef>
                        <a:spcAft>
                          <a:spcPts val="0"/>
                        </a:spcAf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I</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FC284"/>
                    </a:solidFill>
                  </a:tcPr>
                </a:tc>
                <a:tc>
                  <a:txBody>
                    <a:bodyPr/>
                    <a:lstStyle/>
                    <a:p>
                      <a:pPr marL="0" marR="0" algn="ctr">
                        <a:lnSpc>
                          <a:spcPct val="150000"/>
                        </a:lnSpc>
                        <a:spcBef>
                          <a:spcPts val="0"/>
                        </a:spcBef>
                        <a:spcAft>
                          <a:spcPts val="0"/>
                        </a:spcAf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B-NR</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49DD4"/>
                    </a:solidFill>
                  </a:tcPr>
                </a:tc>
                <a:tc>
                  <a:txBody>
                    <a:bodyPr/>
                    <a:lstStyle/>
                    <a:p>
                      <a:pPr marL="0" marR="0" indent="0" algn="l">
                        <a:lnSpc>
                          <a:spcPct val="100000"/>
                        </a:lnSpc>
                        <a:spcBef>
                          <a:spcPts val="0"/>
                        </a:spcBef>
                        <a:spcAft>
                          <a:spcPts val="0"/>
                        </a:spcAf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In patients who have new postoperative SND or atrioventricular block associated with persistent symptoms or hemodynamic instability that does not resolve after mitral valve repair or replacement surgery, permanent pacing is recommended before discharge.</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620424">
                <a:tc>
                  <a:txBody>
                    <a:bodyPr/>
                    <a:lstStyle/>
                    <a:p>
                      <a:pPr marL="0" marR="0" algn="ctr">
                        <a:lnSpc>
                          <a:spcPct val="150000"/>
                        </a:lnSpc>
                        <a:spcBef>
                          <a:spcPts val="0"/>
                        </a:spcBef>
                        <a:spcAft>
                          <a:spcPts val="0"/>
                        </a:spcAf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IIa</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4F"/>
                    </a:solidFill>
                  </a:tcPr>
                </a:tc>
                <a:tc>
                  <a:txBody>
                    <a:bodyPr/>
                    <a:lstStyle/>
                    <a:p>
                      <a:pPr marL="0" marR="0" algn="ctr">
                        <a:lnSpc>
                          <a:spcPct val="150000"/>
                        </a:lnSpc>
                        <a:spcBef>
                          <a:spcPts val="0"/>
                        </a:spcBef>
                        <a:spcAft>
                          <a:spcPts val="0"/>
                        </a:spcAf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C-LD</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1C1E7"/>
                    </a:solidFill>
                  </a:tcPr>
                </a:tc>
                <a:tc>
                  <a:txBody>
                    <a:bodyPr/>
                    <a:lstStyle/>
                    <a:p>
                      <a:pPr marL="0" marR="0" indent="0" algn="l">
                        <a:lnSpc>
                          <a:spcPct val="100000"/>
                        </a:lnSpc>
                        <a:spcBef>
                          <a:spcPts val="0"/>
                        </a:spcBef>
                        <a:spcAft>
                          <a:spcPts val="0"/>
                        </a:spcAf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In patients undergoing mitral valve surgery, routine placement of temporary epicardial pacing wires is reasonable.</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351479">
                <a:tc>
                  <a:txBody>
                    <a:bodyPr/>
                    <a:lstStyle/>
                    <a:p>
                      <a:pPr marL="0" marR="0" algn="ctr">
                        <a:lnSpc>
                          <a:spcPct val="150000"/>
                        </a:lnSpc>
                        <a:spcBef>
                          <a:spcPts val="0"/>
                        </a:spcBef>
                        <a:spcAft>
                          <a:spcPts val="0"/>
                        </a:spcAf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IIb</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A74B"/>
                    </a:solidFill>
                  </a:tcPr>
                </a:tc>
                <a:tc>
                  <a:txBody>
                    <a:bodyPr/>
                    <a:lstStyle/>
                    <a:p>
                      <a:pPr marL="0" marR="0" algn="ctr">
                        <a:lnSpc>
                          <a:spcPct val="150000"/>
                        </a:lnSpc>
                        <a:spcBef>
                          <a:spcPts val="0"/>
                        </a:spcBef>
                        <a:spcAft>
                          <a:spcPts val="0"/>
                        </a:spcAf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C-EO</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1C1E7"/>
                    </a:solidFill>
                  </a:tcPr>
                </a:tc>
                <a:tc>
                  <a:txBody>
                    <a:bodyPr/>
                    <a:lstStyle/>
                    <a:p>
                      <a:pPr marL="0" marR="0" indent="0" algn="l">
                        <a:lnSpc>
                          <a:spcPct val="100000"/>
                        </a:lnSpc>
                        <a:spcBef>
                          <a:spcPts val="0"/>
                        </a:spcBef>
                        <a:spcAft>
                          <a:spcPts val="0"/>
                        </a:spcAf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In patients undergoing surgical mitral valve repair or replacement who will likely require future CRT or ventricular pacing, intraoperative placement of a permanent epicardial left ventricular lead may be considered. </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a:extLst>
              <a:ext uri="{FF2B5EF4-FFF2-40B4-BE49-F238E27FC236}">
                <a16:creationId xmlns:a16="http://schemas.microsoft.com/office/drawing/2014/main" id="{2E9EE0B2-5C73-478A-A234-35FAE9635D09}"/>
              </a:ext>
            </a:extLst>
          </p:cNvPr>
          <p:cNvSpPr>
            <a:spLocks noChangeArrowheads="1"/>
          </p:cNvSpPr>
          <p:nvPr/>
        </p:nvSpPr>
        <p:spPr bwMode="auto">
          <a:xfrm>
            <a:off x="0" y="381000"/>
            <a:ext cx="9144000" cy="485775"/>
          </a:xfrm>
          <a:prstGeom prst="rect">
            <a:avLst/>
          </a:prstGeom>
          <a:solidFill>
            <a:schemeClr val="accent2"/>
          </a:solidFill>
          <a:ln>
            <a:noFill/>
          </a:ln>
          <a:extLst/>
        </p:spPr>
        <p:txBody>
          <a:bodyPr>
            <a:spAutoFit/>
          </a:bodyPr>
          <a:lstStyle>
            <a:lvl1pPr eaLnBrk="0" hangingPunct="0">
              <a:spcBef>
                <a:spcPct val="20000"/>
              </a:spcBef>
              <a:buChar char="•"/>
              <a:defRPr sz="3200">
                <a:solidFill>
                  <a:schemeClr val="tx1"/>
                </a:solidFill>
                <a:latin typeface="Arial" pitchFamily="34" charset="0"/>
                <a:ea typeface="MS PGothic" pitchFamily="34" charset="-128"/>
                <a:cs typeface="Geneva" charset="0"/>
              </a:defRPr>
            </a:lvl1pPr>
            <a:lvl2pPr marL="742950" indent="-285750" eaLnBrk="0" hangingPunct="0">
              <a:spcBef>
                <a:spcPct val="20000"/>
              </a:spcBef>
              <a:buChar char="–"/>
              <a:defRPr sz="2800">
                <a:solidFill>
                  <a:schemeClr val="tx1"/>
                </a:solidFill>
                <a:latin typeface="Arial" pitchFamily="34" charset="0"/>
                <a:ea typeface="Geneva" charset="0"/>
                <a:cs typeface="Geneva" charset="0"/>
              </a:defRPr>
            </a:lvl2pPr>
            <a:lvl3pPr marL="1143000" indent="-228600" eaLnBrk="0" hangingPunct="0">
              <a:spcBef>
                <a:spcPct val="20000"/>
              </a:spcBef>
              <a:buChar char="•"/>
              <a:defRPr sz="2400">
                <a:solidFill>
                  <a:schemeClr val="tx1"/>
                </a:solidFill>
                <a:latin typeface="Arial" pitchFamily="34" charset="0"/>
                <a:ea typeface="Geneva" charset="0"/>
                <a:cs typeface="Geneva" charset="0"/>
              </a:defRPr>
            </a:lvl3pPr>
            <a:lvl4pPr marL="1600200" indent="-228600" eaLnBrk="0" hangingPunct="0">
              <a:spcBef>
                <a:spcPct val="20000"/>
              </a:spcBef>
              <a:buChar char="–"/>
              <a:defRPr sz="2000">
                <a:solidFill>
                  <a:schemeClr val="tx1"/>
                </a:solidFill>
                <a:latin typeface="Arial" pitchFamily="34" charset="0"/>
                <a:ea typeface="Geneva" charset="0"/>
                <a:cs typeface="Geneva" charset="0"/>
              </a:defRPr>
            </a:lvl4pPr>
            <a:lvl5pPr marL="2057400" indent="-228600" eaLnBrk="0" hangingPunct="0">
              <a:spcBef>
                <a:spcPct val="20000"/>
              </a:spcBef>
              <a:buChar char="»"/>
              <a:defRPr sz="2000">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9pPr>
          </a:lstStyle>
          <a:p>
            <a:pPr algn="ctr" eaLnBrk="1" hangingPunct="1">
              <a:lnSpc>
                <a:spcPct val="80000"/>
              </a:lnSpc>
              <a:spcBef>
                <a:spcPct val="0"/>
              </a:spcBef>
              <a:buFontTx/>
              <a:buNone/>
              <a:defRPr/>
            </a:pPr>
            <a:r>
              <a:rPr lang="en-US" dirty="0">
                <a:solidFill>
                  <a:schemeClr val="bg1"/>
                </a:solidFill>
              </a:rPr>
              <a:t>Tricuspid Valve Surgery</a:t>
            </a:r>
            <a:endParaRPr lang="en-US" altLang="en-US" sz="2400" b="1" dirty="0">
              <a:solidFill>
                <a:schemeClr val="bg1"/>
              </a:solidFill>
              <a:latin typeface="+mn-lt"/>
            </a:endParaRPr>
          </a:p>
        </p:txBody>
      </p:sp>
      <p:graphicFrame>
        <p:nvGraphicFramePr>
          <p:cNvPr id="3" name="Table 2">
            <a:extLst>
              <a:ext uri="{FF2B5EF4-FFF2-40B4-BE49-F238E27FC236}">
                <a16:creationId xmlns:a16="http://schemas.microsoft.com/office/drawing/2014/main" id="{3AD42E8F-54AD-41A1-959B-98340B3610BE}"/>
              </a:ext>
            </a:extLst>
          </p:cNvPr>
          <p:cNvGraphicFramePr>
            <a:graphicFrameLocks noGrp="1"/>
          </p:cNvGraphicFramePr>
          <p:nvPr/>
        </p:nvGraphicFramePr>
        <p:xfrm>
          <a:off x="457200" y="1371600"/>
          <a:ext cx="8229600" cy="4541839"/>
        </p:xfrm>
        <a:graphic>
          <a:graphicData uri="http://schemas.openxmlformats.org/drawingml/2006/table">
            <a:tbl>
              <a:tblPr firstRow="1" firstCol="1" bandRow="1"/>
              <a:tblGrid>
                <a:gridCol w="952988">
                  <a:extLst>
                    <a:ext uri="{9D8B030D-6E8A-4147-A177-3AD203B41FA5}">
                      <a16:colId xmlns:a16="http://schemas.microsoft.com/office/drawing/2014/main" val="20000"/>
                    </a:ext>
                  </a:extLst>
                </a:gridCol>
                <a:gridCol w="887151">
                  <a:extLst>
                    <a:ext uri="{9D8B030D-6E8A-4147-A177-3AD203B41FA5}">
                      <a16:colId xmlns:a16="http://schemas.microsoft.com/office/drawing/2014/main" val="20001"/>
                    </a:ext>
                  </a:extLst>
                </a:gridCol>
                <a:gridCol w="6389461">
                  <a:extLst>
                    <a:ext uri="{9D8B030D-6E8A-4147-A177-3AD203B41FA5}">
                      <a16:colId xmlns:a16="http://schemas.microsoft.com/office/drawing/2014/main" val="20002"/>
                    </a:ext>
                  </a:extLst>
                </a:gridCol>
              </a:tblGrid>
              <a:tr h="701119">
                <a:tc gridSpan="3">
                  <a:txBody>
                    <a:bodyPr/>
                    <a:lstStyle/>
                    <a:p>
                      <a:r>
                        <a:rPr lang="en-US" sz="1800" b="1" kern="1200" dirty="0">
                          <a:solidFill>
                            <a:schemeClr val="tx1"/>
                          </a:solidFill>
                          <a:effectLst/>
                          <a:latin typeface="Calibri" panose="020F0502020204030204" pitchFamily="34" charset="0"/>
                          <a:ea typeface="+mn-ea"/>
                          <a:cs typeface="Calibri" panose="020F0502020204030204" pitchFamily="34" charset="0"/>
                        </a:rPr>
                        <a:t>Recommendations for Pacing After Tricuspid Valve Surgery</a:t>
                      </a:r>
                      <a:endParaRPr lang="en-US" sz="1800" kern="1200" dirty="0">
                        <a:solidFill>
                          <a:schemeClr val="tx1"/>
                        </a:solidFill>
                        <a:effectLst/>
                        <a:latin typeface="Calibri" panose="020F0502020204030204" pitchFamily="34" charset="0"/>
                        <a:ea typeface="+mn-ea"/>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92907">
                <a:tc>
                  <a:txBody>
                    <a:bodyPr/>
                    <a:lstStyle/>
                    <a:p>
                      <a:pPr marL="0" marR="0" algn="ctr">
                        <a:lnSpc>
                          <a:spcPct val="115000"/>
                        </a:lnSpc>
                        <a:spcBef>
                          <a:spcPts val="0"/>
                        </a:spcBef>
                        <a:spcAft>
                          <a:spcPts val="0"/>
                        </a:spcAf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COR</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LOE</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Recommendation</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687217">
                <a:tc>
                  <a:txBody>
                    <a:bodyPr/>
                    <a:lstStyle/>
                    <a:p>
                      <a:pPr marL="0" marR="0" algn="ctr">
                        <a:lnSpc>
                          <a:spcPct val="150000"/>
                        </a:lnSpc>
                        <a:spcBef>
                          <a:spcPts val="0"/>
                        </a:spcBef>
                        <a:spcAft>
                          <a:spcPts val="0"/>
                        </a:spcAf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I</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FC284"/>
                    </a:solidFill>
                  </a:tcPr>
                </a:tc>
                <a:tc>
                  <a:txBody>
                    <a:bodyPr/>
                    <a:lstStyle/>
                    <a:p>
                      <a:pPr marL="0" marR="0" algn="ctr">
                        <a:lnSpc>
                          <a:spcPct val="150000"/>
                        </a:lnSpc>
                        <a:spcBef>
                          <a:spcPts val="0"/>
                        </a:spcBef>
                        <a:spcAft>
                          <a:spcPts val="0"/>
                        </a:spcAf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C-LD</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1C1E7"/>
                    </a:solidFill>
                  </a:tcPr>
                </a:tc>
                <a:tc>
                  <a:txBody>
                    <a:bodyPr/>
                    <a:lstStyle/>
                    <a:p>
                      <a:pPr marL="0" marR="0" indent="0" algn="l">
                        <a:lnSpc>
                          <a:spcPct val="100000"/>
                        </a:lnSpc>
                        <a:spcBef>
                          <a:spcPts val="0"/>
                        </a:spcBef>
                        <a:spcAft>
                          <a:spcPts val="0"/>
                        </a:spcAf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In patients undergoing tricuspid valve surgery, routine placement of temporary epicardial pacing wires is recommended.</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097303">
                <a:tc>
                  <a:txBody>
                    <a:bodyPr/>
                    <a:lstStyle/>
                    <a:p>
                      <a:pPr marL="0" marR="0" algn="ctr">
                        <a:lnSpc>
                          <a:spcPct val="150000"/>
                        </a:lnSpc>
                        <a:spcBef>
                          <a:spcPts val="0"/>
                        </a:spcBef>
                        <a:spcAft>
                          <a:spcPts val="0"/>
                        </a:spcAf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I</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FC284"/>
                    </a:solidFill>
                  </a:tcPr>
                </a:tc>
                <a:tc>
                  <a:txBody>
                    <a:bodyPr/>
                    <a:lstStyle/>
                    <a:p>
                      <a:pPr marL="0" marR="0" algn="ctr">
                        <a:lnSpc>
                          <a:spcPct val="150000"/>
                        </a:lnSpc>
                        <a:spcBef>
                          <a:spcPts val="0"/>
                        </a:spcBef>
                        <a:spcAft>
                          <a:spcPts val="0"/>
                        </a:spcAf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B-NR</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49DD4"/>
                    </a:solidFill>
                  </a:tcPr>
                </a:tc>
                <a:tc>
                  <a:txBody>
                    <a:bodyPr/>
                    <a:lstStyle/>
                    <a:p>
                      <a:pPr marL="0" marR="0" indent="0" algn="l">
                        <a:lnSpc>
                          <a:spcPct val="100000"/>
                        </a:lnSpc>
                        <a:spcBef>
                          <a:spcPts val="0"/>
                        </a:spcBef>
                        <a:spcAft>
                          <a:spcPts val="0"/>
                        </a:spcAf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In patients who have new postoperative SND or atrioventricular block associated with symptoms or hemodynamic instability that does not resolve after tricuspid valve surgery, permanent pacing is recommended before discharge. </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463293">
                <a:tc>
                  <a:txBody>
                    <a:bodyPr/>
                    <a:lstStyle/>
                    <a:p>
                      <a:pPr marL="0" marR="0" algn="ctr">
                        <a:lnSpc>
                          <a:spcPct val="150000"/>
                        </a:lnSpc>
                        <a:spcBef>
                          <a:spcPts val="0"/>
                        </a:spcBef>
                        <a:spcAft>
                          <a:spcPts val="0"/>
                        </a:spcAf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IIa</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4F"/>
                    </a:solidFill>
                  </a:tcPr>
                </a:tc>
                <a:tc>
                  <a:txBody>
                    <a:bodyPr/>
                    <a:lstStyle/>
                    <a:p>
                      <a:pPr marL="0" marR="0" algn="ctr">
                        <a:lnSpc>
                          <a:spcPct val="150000"/>
                        </a:lnSpc>
                        <a:spcBef>
                          <a:spcPts val="0"/>
                        </a:spcBef>
                        <a:spcAft>
                          <a:spcPts val="0"/>
                        </a:spcAf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C-LD</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1C1E7"/>
                    </a:solidFill>
                  </a:tcPr>
                </a:tc>
                <a:tc>
                  <a:txBody>
                    <a:bodyPr/>
                    <a:lstStyle/>
                    <a:p>
                      <a:pPr marL="0" marR="0" indent="0" algn="l">
                        <a:lnSpc>
                          <a:spcPct val="100000"/>
                        </a:lnSpc>
                        <a:spcBef>
                          <a:spcPts val="0"/>
                        </a:spcBef>
                        <a:spcAft>
                          <a:spcPts val="0"/>
                        </a:spcAf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In patients who are undergoing tricuspid valve replacement or tricuspid repair with high risk for postoperative atrioventricular block, intraoperative placement of permanent epicardial leads at the time of cardiac surgery is reasonable.</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2"/>
          <p:cNvSpPr>
            <a:spLocks noGrp="1" noChangeArrowheads="1"/>
          </p:cNvSpPr>
          <p:nvPr>
            <p:ph idx="1"/>
          </p:nvPr>
        </p:nvSpPr>
        <p:spPr/>
        <p:txBody>
          <a:bodyPr/>
          <a:lstStyle/>
          <a:p>
            <a:pPr marL="457200" indent="-457200">
              <a:buFontTx/>
              <a:buAutoNum type="arabicPeriod" startAt="4"/>
            </a:pPr>
            <a:r>
              <a:rPr lang="en-US" altLang="en-US" sz="2000" b="1">
                <a:cs typeface="Geneva" pitchFamily="-65" charset="0"/>
              </a:rPr>
              <a:t>In sinus node dysfunction, there is no established minimum heart rate or pause duration where permanent pacing is recommended. Establishing temporal correlation between symptoms and bradycardia is important when determining whether permanent pacing is needed.</a:t>
            </a:r>
          </a:p>
          <a:p>
            <a:pPr marL="457200" indent="-457200"/>
            <a:endParaRPr lang="en-US" altLang="en-US" sz="2000" b="1">
              <a:cs typeface="Geneva" pitchFamily="-65" charset="0"/>
            </a:endParaRPr>
          </a:p>
        </p:txBody>
      </p:sp>
      <p:sp>
        <p:nvSpPr>
          <p:cNvPr id="24579" name="Title 1"/>
          <p:cNvSpPr>
            <a:spLocks noGrp="1" noChangeArrowheads="1"/>
          </p:cNvSpPr>
          <p:nvPr>
            <p:ph type="title"/>
          </p:nvPr>
        </p:nvSpPr>
        <p:spPr/>
        <p:txBody>
          <a:bodyPr/>
          <a:lstStyle/>
          <a:p>
            <a:r>
              <a:rPr lang="en-US" altLang="en-US">
                <a:cs typeface="Geneva" pitchFamily="-65" charset="0"/>
              </a:rPr>
              <a:t>Top 10 Take Home Messages</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a:extLst>
              <a:ext uri="{FF2B5EF4-FFF2-40B4-BE49-F238E27FC236}">
                <a16:creationId xmlns:a16="http://schemas.microsoft.com/office/drawing/2014/main" id="{DDA6367F-8BB1-45D2-9B52-527EFC32D8F7}"/>
              </a:ext>
            </a:extLst>
          </p:cNvPr>
          <p:cNvSpPr>
            <a:spLocks noChangeArrowheads="1"/>
          </p:cNvSpPr>
          <p:nvPr/>
        </p:nvSpPr>
        <p:spPr bwMode="auto">
          <a:xfrm>
            <a:off x="0" y="381000"/>
            <a:ext cx="9144000" cy="485775"/>
          </a:xfrm>
          <a:prstGeom prst="rect">
            <a:avLst/>
          </a:prstGeom>
          <a:solidFill>
            <a:schemeClr val="accent2"/>
          </a:solidFill>
          <a:ln>
            <a:noFill/>
          </a:ln>
          <a:extLst/>
        </p:spPr>
        <p:txBody>
          <a:bodyPr>
            <a:spAutoFit/>
          </a:bodyPr>
          <a:lstStyle>
            <a:lvl1pPr eaLnBrk="0" hangingPunct="0">
              <a:spcBef>
                <a:spcPct val="20000"/>
              </a:spcBef>
              <a:buChar char="•"/>
              <a:defRPr sz="3200">
                <a:solidFill>
                  <a:schemeClr val="tx1"/>
                </a:solidFill>
                <a:latin typeface="Arial" pitchFamily="34" charset="0"/>
                <a:ea typeface="MS PGothic" pitchFamily="34" charset="-128"/>
                <a:cs typeface="Geneva" charset="0"/>
              </a:defRPr>
            </a:lvl1pPr>
            <a:lvl2pPr marL="742950" indent="-285750" eaLnBrk="0" hangingPunct="0">
              <a:spcBef>
                <a:spcPct val="20000"/>
              </a:spcBef>
              <a:buChar char="–"/>
              <a:defRPr sz="2800">
                <a:solidFill>
                  <a:schemeClr val="tx1"/>
                </a:solidFill>
                <a:latin typeface="Arial" pitchFamily="34" charset="0"/>
                <a:ea typeface="Geneva" charset="0"/>
                <a:cs typeface="Geneva" charset="0"/>
              </a:defRPr>
            </a:lvl2pPr>
            <a:lvl3pPr marL="1143000" indent="-228600" eaLnBrk="0" hangingPunct="0">
              <a:spcBef>
                <a:spcPct val="20000"/>
              </a:spcBef>
              <a:buChar char="•"/>
              <a:defRPr sz="2400">
                <a:solidFill>
                  <a:schemeClr val="tx1"/>
                </a:solidFill>
                <a:latin typeface="Arial" pitchFamily="34" charset="0"/>
                <a:ea typeface="Geneva" charset="0"/>
                <a:cs typeface="Geneva" charset="0"/>
              </a:defRPr>
            </a:lvl3pPr>
            <a:lvl4pPr marL="1600200" indent="-228600" eaLnBrk="0" hangingPunct="0">
              <a:spcBef>
                <a:spcPct val="20000"/>
              </a:spcBef>
              <a:buChar char="–"/>
              <a:defRPr sz="2000">
                <a:solidFill>
                  <a:schemeClr val="tx1"/>
                </a:solidFill>
                <a:latin typeface="Arial" pitchFamily="34" charset="0"/>
                <a:ea typeface="Geneva" charset="0"/>
                <a:cs typeface="Geneva" charset="0"/>
              </a:defRPr>
            </a:lvl4pPr>
            <a:lvl5pPr marL="2057400" indent="-228600" eaLnBrk="0" hangingPunct="0">
              <a:spcBef>
                <a:spcPct val="20000"/>
              </a:spcBef>
              <a:buChar char="»"/>
              <a:defRPr sz="2000">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9pPr>
          </a:lstStyle>
          <a:p>
            <a:pPr algn="ctr" eaLnBrk="1" hangingPunct="1">
              <a:lnSpc>
                <a:spcPct val="80000"/>
              </a:lnSpc>
              <a:spcBef>
                <a:spcPct val="0"/>
              </a:spcBef>
              <a:buFontTx/>
              <a:buNone/>
              <a:defRPr/>
            </a:pPr>
            <a:r>
              <a:rPr lang="en-US" dirty="0">
                <a:solidFill>
                  <a:schemeClr val="bg1"/>
                </a:solidFill>
              </a:rPr>
              <a:t>Transcatheter Aortic Valve Replacement</a:t>
            </a:r>
            <a:endParaRPr lang="en-US" altLang="en-US" sz="2400" b="1" dirty="0">
              <a:solidFill>
                <a:schemeClr val="bg1"/>
              </a:solidFill>
              <a:latin typeface="+mn-lt"/>
            </a:endParaRPr>
          </a:p>
        </p:txBody>
      </p:sp>
      <p:graphicFrame>
        <p:nvGraphicFramePr>
          <p:cNvPr id="3" name="Table 2">
            <a:extLst>
              <a:ext uri="{FF2B5EF4-FFF2-40B4-BE49-F238E27FC236}">
                <a16:creationId xmlns:a16="http://schemas.microsoft.com/office/drawing/2014/main" id="{F271015B-884E-4D03-90FF-0C1392941EFF}"/>
              </a:ext>
            </a:extLst>
          </p:cNvPr>
          <p:cNvGraphicFramePr>
            <a:graphicFrameLocks noGrp="1"/>
          </p:cNvGraphicFramePr>
          <p:nvPr/>
        </p:nvGraphicFramePr>
        <p:xfrm>
          <a:off x="457200" y="1176338"/>
          <a:ext cx="8229600" cy="4852987"/>
        </p:xfrm>
        <a:graphic>
          <a:graphicData uri="http://schemas.openxmlformats.org/drawingml/2006/table">
            <a:tbl>
              <a:tblPr firstRow="1" firstCol="1" bandRow="1"/>
              <a:tblGrid>
                <a:gridCol w="952988">
                  <a:extLst>
                    <a:ext uri="{9D8B030D-6E8A-4147-A177-3AD203B41FA5}">
                      <a16:colId xmlns:a16="http://schemas.microsoft.com/office/drawing/2014/main" val="20000"/>
                    </a:ext>
                  </a:extLst>
                </a:gridCol>
                <a:gridCol w="887151">
                  <a:extLst>
                    <a:ext uri="{9D8B030D-6E8A-4147-A177-3AD203B41FA5}">
                      <a16:colId xmlns:a16="http://schemas.microsoft.com/office/drawing/2014/main" val="20001"/>
                    </a:ext>
                  </a:extLst>
                </a:gridCol>
                <a:gridCol w="6389461">
                  <a:extLst>
                    <a:ext uri="{9D8B030D-6E8A-4147-A177-3AD203B41FA5}">
                      <a16:colId xmlns:a16="http://schemas.microsoft.com/office/drawing/2014/main" val="20002"/>
                    </a:ext>
                  </a:extLst>
                </a:gridCol>
              </a:tblGrid>
              <a:tr h="548792">
                <a:tc gridSpan="3">
                  <a:txBody>
                    <a:bodyPr/>
                    <a:lstStyle/>
                    <a:p>
                      <a:r>
                        <a:rPr lang="en-US" sz="1800" b="1" kern="1200" dirty="0">
                          <a:solidFill>
                            <a:schemeClr val="tx1"/>
                          </a:solidFill>
                          <a:effectLst/>
                          <a:latin typeface="Calibri" panose="020F0502020204030204" pitchFamily="34" charset="0"/>
                          <a:ea typeface="+mn-ea"/>
                          <a:cs typeface="Calibri" panose="020F0502020204030204" pitchFamily="34" charset="0"/>
                        </a:rPr>
                        <a:t>Recommendations for Conduction Disturbances After Transcatheter Aortic Valve Replacement</a:t>
                      </a:r>
                      <a:endParaRPr lang="en-US" sz="1800" kern="1200" dirty="0">
                        <a:solidFill>
                          <a:schemeClr val="tx1"/>
                        </a:solidFill>
                        <a:effectLst/>
                        <a:latin typeface="Calibri" panose="020F0502020204030204" pitchFamily="34" charset="0"/>
                        <a:ea typeface="+mn-ea"/>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57436">
                <a:tc>
                  <a:txBody>
                    <a:bodyPr/>
                    <a:lstStyle/>
                    <a:p>
                      <a:pPr marL="0" marR="0" algn="ctr">
                        <a:lnSpc>
                          <a:spcPct val="115000"/>
                        </a:lnSpc>
                        <a:spcBef>
                          <a:spcPts val="0"/>
                        </a:spcBef>
                        <a:spcAft>
                          <a:spcPts val="0"/>
                        </a:spcAft>
                      </a:pPr>
                      <a:r>
                        <a:rPr lang="en-US" sz="2000" b="1" dirty="0">
                          <a:effectLst/>
                          <a:latin typeface="Calibri" panose="020F0502020204030204" pitchFamily="34" charset="0"/>
                          <a:ea typeface="Times New Roman" panose="02020603050405020304" pitchFamily="18" charset="0"/>
                          <a:cs typeface="Calibri" panose="020F0502020204030204" pitchFamily="34" charset="0"/>
                        </a:rPr>
                        <a:t>COR</a:t>
                      </a:r>
                      <a:endParaRPr lang="en-US" sz="20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dirty="0">
                          <a:effectLst/>
                          <a:latin typeface="Calibri" panose="020F0502020204030204" pitchFamily="34" charset="0"/>
                          <a:ea typeface="Times New Roman" panose="02020603050405020304" pitchFamily="18" charset="0"/>
                          <a:cs typeface="Calibri" panose="020F0502020204030204" pitchFamily="34" charset="0"/>
                        </a:rPr>
                        <a:t>LOE</a:t>
                      </a:r>
                      <a:endParaRPr lang="en-US" sz="20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dirty="0">
                          <a:effectLst/>
                          <a:latin typeface="Calibri" panose="020F0502020204030204" pitchFamily="34" charset="0"/>
                          <a:ea typeface="Times New Roman" panose="02020603050405020304" pitchFamily="18" charset="0"/>
                          <a:cs typeface="Calibri" panose="020F0502020204030204" pitchFamily="34" charset="0"/>
                        </a:rPr>
                        <a:t>Recommendation</a:t>
                      </a:r>
                      <a:endParaRPr lang="en-US" sz="2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529660">
                <a:tc>
                  <a:txBody>
                    <a:bodyPr/>
                    <a:lstStyle/>
                    <a:p>
                      <a:pPr marL="0" marR="0" algn="ctr">
                        <a:lnSpc>
                          <a:spcPct val="150000"/>
                        </a:lnSpc>
                        <a:spcBef>
                          <a:spcPts val="0"/>
                        </a:spcBef>
                        <a:spcAft>
                          <a:spcPts val="0"/>
                        </a:spcAft>
                      </a:pPr>
                      <a:r>
                        <a:rPr lang="en-US" sz="2000" b="1" dirty="0">
                          <a:effectLst/>
                          <a:latin typeface="Calibri" panose="020F0502020204030204" pitchFamily="34" charset="0"/>
                          <a:ea typeface="Times New Roman" panose="02020603050405020304" pitchFamily="18" charset="0"/>
                          <a:cs typeface="Calibri" panose="020F0502020204030204" pitchFamily="34" charset="0"/>
                        </a:rPr>
                        <a:t>I</a:t>
                      </a:r>
                      <a:endParaRPr lang="en-US" sz="20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FC284"/>
                    </a:solidFill>
                  </a:tcPr>
                </a:tc>
                <a:tc>
                  <a:txBody>
                    <a:bodyPr/>
                    <a:lstStyle/>
                    <a:p>
                      <a:pPr marL="0" marR="0" algn="ctr">
                        <a:lnSpc>
                          <a:spcPct val="150000"/>
                        </a:lnSpc>
                        <a:spcBef>
                          <a:spcPts val="0"/>
                        </a:spcBef>
                        <a:spcAft>
                          <a:spcPts val="0"/>
                        </a:spcAft>
                      </a:pPr>
                      <a:r>
                        <a:rPr lang="en-US" sz="2000" b="1" dirty="0">
                          <a:effectLst/>
                          <a:latin typeface="Calibri" panose="020F0502020204030204" pitchFamily="34" charset="0"/>
                          <a:ea typeface="Times New Roman" panose="02020603050405020304" pitchFamily="18" charset="0"/>
                          <a:cs typeface="Calibri" panose="020F0502020204030204" pitchFamily="34" charset="0"/>
                        </a:rPr>
                        <a:t>B-NR</a:t>
                      </a:r>
                      <a:endParaRPr lang="en-US" sz="20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49DD4"/>
                    </a:solidFill>
                  </a:tcPr>
                </a:tc>
                <a:tc>
                  <a:txBody>
                    <a:bodyPr/>
                    <a:lstStyle/>
                    <a:p>
                      <a:pPr marL="0" marR="0" indent="0" algn="l">
                        <a:lnSpc>
                          <a:spcPct val="100000"/>
                        </a:lnSpc>
                        <a:spcBef>
                          <a:spcPts val="0"/>
                        </a:spcBef>
                        <a:spcAft>
                          <a:spcPts val="600"/>
                        </a:spcAft>
                      </a:pPr>
                      <a:r>
                        <a:rPr lang="en-US" sz="2000" b="1" dirty="0">
                          <a:effectLst/>
                          <a:latin typeface="Calibri" panose="020F0502020204030204" pitchFamily="34" charset="0"/>
                          <a:cs typeface="Calibri" panose="020F0502020204030204" pitchFamily="34" charset="0"/>
                        </a:rPr>
                        <a:t>In patients who have new atrioventricular block after transcatheter aortic valve replacement associated with symptoms or hemodynamic instability that does not resolve, permanent pacing is recommended before discharge.</a:t>
                      </a:r>
                      <a:r>
                        <a:rPr lang="en-US" sz="2000" dirty="0">
                          <a:effectLst/>
                          <a:latin typeface="Calibri" panose="020F0502020204030204" pitchFamily="34" charset="0"/>
                          <a:cs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930468">
                <a:tc>
                  <a:txBody>
                    <a:bodyPr/>
                    <a:lstStyle/>
                    <a:p>
                      <a:pPr marL="0" marR="0" algn="ctr">
                        <a:lnSpc>
                          <a:spcPct val="150000"/>
                        </a:lnSpc>
                        <a:spcBef>
                          <a:spcPts val="0"/>
                        </a:spcBef>
                        <a:spcAft>
                          <a:spcPts val="0"/>
                        </a:spcAft>
                      </a:pPr>
                      <a:r>
                        <a:rPr lang="en-US" sz="2000" b="1" dirty="0">
                          <a:effectLst/>
                          <a:latin typeface="Calibri" panose="020F0502020204030204" pitchFamily="34" charset="0"/>
                          <a:ea typeface="Times New Roman" panose="02020603050405020304" pitchFamily="18" charset="0"/>
                          <a:cs typeface="Calibri" panose="020F0502020204030204" pitchFamily="34" charset="0"/>
                        </a:rPr>
                        <a:t>IIa</a:t>
                      </a:r>
                      <a:endParaRPr lang="en-US" sz="20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4F"/>
                    </a:solidFill>
                  </a:tcPr>
                </a:tc>
                <a:tc>
                  <a:txBody>
                    <a:bodyPr/>
                    <a:lstStyle/>
                    <a:p>
                      <a:pPr marL="0" marR="0" algn="ctr">
                        <a:lnSpc>
                          <a:spcPct val="150000"/>
                        </a:lnSpc>
                        <a:spcBef>
                          <a:spcPts val="0"/>
                        </a:spcBef>
                        <a:spcAft>
                          <a:spcPts val="0"/>
                        </a:spcAft>
                      </a:pPr>
                      <a:r>
                        <a:rPr lang="en-US" sz="2000" b="1" dirty="0">
                          <a:effectLst/>
                          <a:latin typeface="Calibri" panose="020F0502020204030204" pitchFamily="34" charset="0"/>
                          <a:ea typeface="Times New Roman" panose="02020603050405020304" pitchFamily="18" charset="0"/>
                          <a:cs typeface="Calibri" panose="020F0502020204030204" pitchFamily="34" charset="0"/>
                        </a:rPr>
                        <a:t>B-NR</a:t>
                      </a:r>
                      <a:endParaRPr lang="en-US" sz="20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49DD4"/>
                    </a:solidFill>
                  </a:tcPr>
                </a:tc>
                <a:tc>
                  <a:txBody>
                    <a:bodyPr/>
                    <a:lstStyle/>
                    <a:p>
                      <a:pPr marL="0" marR="0" indent="0" algn="l">
                        <a:lnSpc>
                          <a:spcPct val="100000"/>
                        </a:lnSpc>
                        <a:spcBef>
                          <a:spcPts val="0"/>
                        </a:spcBef>
                        <a:spcAft>
                          <a:spcPts val="600"/>
                        </a:spcAft>
                      </a:pPr>
                      <a:r>
                        <a:rPr lang="en-US" sz="2000" b="1" dirty="0">
                          <a:effectLst/>
                          <a:latin typeface="Calibri" panose="020F0502020204030204" pitchFamily="34" charset="0"/>
                          <a:cs typeface="Calibri" panose="020F0502020204030204" pitchFamily="34" charset="0"/>
                        </a:rPr>
                        <a:t>In patients with new persistent bundle branch block after transcatheter aortic valve replacement, careful surveillance for bradycardia is reasonable. </a:t>
                      </a:r>
                      <a:endParaRPr lang="en-US" sz="2000" dirty="0">
                        <a:effectLst/>
                        <a:latin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286631">
                <a:tc>
                  <a:txBody>
                    <a:bodyPr/>
                    <a:lstStyle/>
                    <a:p>
                      <a:pPr marL="0" marR="0" algn="ctr">
                        <a:lnSpc>
                          <a:spcPct val="150000"/>
                        </a:lnSpc>
                        <a:spcBef>
                          <a:spcPts val="0"/>
                        </a:spcBef>
                        <a:spcAft>
                          <a:spcPts val="0"/>
                        </a:spcAft>
                      </a:pPr>
                      <a:r>
                        <a:rPr lang="en-US" sz="2000" b="1" dirty="0">
                          <a:effectLst/>
                          <a:latin typeface="Calibri" panose="020F0502020204030204" pitchFamily="34" charset="0"/>
                          <a:ea typeface="Times New Roman" panose="02020603050405020304" pitchFamily="18" charset="0"/>
                          <a:cs typeface="Calibri" panose="020F0502020204030204" pitchFamily="34" charset="0"/>
                        </a:rPr>
                        <a:t>IIb</a:t>
                      </a:r>
                      <a:endParaRPr lang="en-US" sz="20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A74B"/>
                    </a:solidFill>
                  </a:tcPr>
                </a:tc>
                <a:tc>
                  <a:txBody>
                    <a:bodyPr/>
                    <a:lstStyle/>
                    <a:p>
                      <a:pPr marL="0" marR="0" algn="ctr">
                        <a:lnSpc>
                          <a:spcPct val="150000"/>
                        </a:lnSpc>
                        <a:spcBef>
                          <a:spcPts val="0"/>
                        </a:spcBef>
                        <a:spcAft>
                          <a:spcPts val="0"/>
                        </a:spcAft>
                      </a:pPr>
                      <a:r>
                        <a:rPr lang="en-US" sz="2000" b="1" dirty="0">
                          <a:effectLst/>
                          <a:latin typeface="Calibri" panose="020F0502020204030204" pitchFamily="34" charset="0"/>
                          <a:ea typeface="Times New Roman" panose="02020603050405020304" pitchFamily="18" charset="0"/>
                          <a:cs typeface="Calibri" panose="020F0502020204030204" pitchFamily="34" charset="0"/>
                        </a:rPr>
                        <a:t>B-NR</a:t>
                      </a:r>
                      <a:endParaRPr lang="en-US" sz="20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49DD4"/>
                    </a:solidFill>
                  </a:tcPr>
                </a:tc>
                <a:tc>
                  <a:txBody>
                    <a:bodyPr/>
                    <a:lstStyle/>
                    <a:p>
                      <a:pPr marL="0" marR="0" indent="0" algn="l">
                        <a:lnSpc>
                          <a:spcPct val="100000"/>
                        </a:lnSpc>
                        <a:spcBef>
                          <a:spcPts val="0"/>
                        </a:spcBef>
                        <a:spcAft>
                          <a:spcPts val="600"/>
                        </a:spcAft>
                      </a:pPr>
                      <a:r>
                        <a:rPr lang="en-US" sz="2000" b="1" dirty="0">
                          <a:effectLst/>
                          <a:latin typeface="Calibri" panose="020F0502020204030204" pitchFamily="34" charset="0"/>
                          <a:ea typeface="Times New Roman" panose="02020603050405020304" pitchFamily="18" charset="0"/>
                          <a:cs typeface="Calibri" panose="020F0502020204030204" pitchFamily="34" charset="0"/>
                        </a:rPr>
                        <a:t>In patients with new persistent LBBB after transcatheter aortic valve replacement, implantation of a PPM may be considered.</a:t>
                      </a:r>
                      <a:r>
                        <a:rPr lang="en-US"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20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a:extLst>
              <a:ext uri="{FF2B5EF4-FFF2-40B4-BE49-F238E27FC236}">
                <a16:creationId xmlns:a16="http://schemas.microsoft.com/office/drawing/2014/main" id="{E77AD61C-34D4-4FE2-A556-F6ECC081CDF1}"/>
              </a:ext>
            </a:extLst>
          </p:cNvPr>
          <p:cNvSpPr>
            <a:spLocks noChangeArrowheads="1"/>
          </p:cNvSpPr>
          <p:nvPr/>
        </p:nvSpPr>
        <p:spPr bwMode="auto">
          <a:xfrm>
            <a:off x="0" y="381000"/>
            <a:ext cx="9144000" cy="879475"/>
          </a:xfrm>
          <a:prstGeom prst="rect">
            <a:avLst/>
          </a:prstGeom>
          <a:solidFill>
            <a:schemeClr val="accent2"/>
          </a:solidFill>
          <a:ln>
            <a:noFill/>
          </a:ln>
          <a:extLst/>
        </p:spPr>
        <p:txBody>
          <a:bodyPr>
            <a:spAutoFit/>
          </a:bodyPr>
          <a:lstStyle>
            <a:lvl1pPr eaLnBrk="0" hangingPunct="0">
              <a:spcBef>
                <a:spcPct val="20000"/>
              </a:spcBef>
              <a:buChar char="•"/>
              <a:defRPr sz="3200">
                <a:solidFill>
                  <a:schemeClr val="tx1"/>
                </a:solidFill>
                <a:latin typeface="Arial" pitchFamily="34" charset="0"/>
                <a:ea typeface="MS PGothic" pitchFamily="34" charset="-128"/>
                <a:cs typeface="Geneva" charset="0"/>
              </a:defRPr>
            </a:lvl1pPr>
            <a:lvl2pPr marL="742950" indent="-285750" eaLnBrk="0" hangingPunct="0">
              <a:spcBef>
                <a:spcPct val="20000"/>
              </a:spcBef>
              <a:buChar char="–"/>
              <a:defRPr sz="2800">
                <a:solidFill>
                  <a:schemeClr val="tx1"/>
                </a:solidFill>
                <a:latin typeface="Arial" pitchFamily="34" charset="0"/>
                <a:ea typeface="Geneva" charset="0"/>
                <a:cs typeface="Geneva" charset="0"/>
              </a:defRPr>
            </a:lvl2pPr>
            <a:lvl3pPr marL="1143000" indent="-228600" eaLnBrk="0" hangingPunct="0">
              <a:spcBef>
                <a:spcPct val="20000"/>
              </a:spcBef>
              <a:buChar char="•"/>
              <a:defRPr sz="2400">
                <a:solidFill>
                  <a:schemeClr val="tx1"/>
                </a:solidFill>
                <a:latin typeface="Arial" pitchFamily="34" charset="0"/>
                <a:ea typeface="Geneva" charset="0"/>
                <a:cs typeface="Geneva" charset="0"/>
              </a:defRPr>
            </a:lvl3pPr>
            <a:lvl4pPr marL="1600200" indent="-228600" eaLnBrk="0" hangingPunct="0">
              <a:spcBef>
                <a:spcPct val="20000"/>
              </a:spcBef>
              <a:buChar char="–"/>
              <a:defRPr sz="2000">
                <a:solidFill>
                  <a:schemeClr val="tx1"/>
                </a:solidFill>
                <a:latin typeface="Arial" pitchFamily="34" charset="0"/>
                <a:ea typeface="Geneva" charset="0"/>
                <a:cs typeface="Geneva" charset="0"/>
              </a:defRPr>
            </a:lvl4pPr>
            <a:lvl5pPr marL="2057400" indent="-228600" eaLnBrk="0" hangingPunct="0">
              <a:spcBef>
                <a:spcPct val="20000"/>
              </a:spcBef>
              <a:buChar char="»"/>
              <a:defRPr sz="2000">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9pPr>
          </a:lstStyle>
          <a:p>
            <a:pPr algn="ctr" eaLnBrk="1" hangingPunct="1">
              <a:lnSpc>
                <a:spcPct val="80000"/>
              </a:lnSpc>
              <a:spcBef>
                <a:spcPct val="0"/>
              </a:spcBef>
              <a:buFontTx/>
              <a:buNone/>
              <a:defRPr/>
            </a:pPr>
            <a:r>
              <a:rPr lang="en-US" dirty="0">
                <a:solidFill>
                  <a:schemeClr val="bg1"/>
                </a:solidFill>
              </a:rPr>
              <a:t>Surgical Myectomy and Alcohol Septal Ablation for Hypertrophic Cardiomyopathy</a:t>
            </a:r>
            <a:endParaRPr lang="en-US" altLang="en-US" sz="2400" b="1" dirty="0">
              <a:solidFill>
                <a:schemeClr val="bg1"/>
              </a:solidFill>
              <a:latin typeface="+mn-lt"/>
            </a:endParaRPr>
          </a:p>
        </p:txBody>
      </p:sp>
      <p:graphicFrame>
        <p:nvGraphicFramePr>
          <p:cNvPr id="3" name="Table 2">
            <a:extLst>
              <a:ext uri="{FF2B5EF4-FFF2-40B4-BE49-F238E27FC236}">
                <a16:creationId xmlns:a16="http://schemas.microsoft.com/office/drawing/2014/main" id="{9D0FC5B1-2287-480C-BD26-1C04F495A058}"/>
              </a:ext>
            </a:extLst>
          </p:cNvPr>
          <p:cNvGraphicFramePr>
            <a:graphicFrameLocks noGrp="1"/>
          </p:cNvGraphicFramePr>
          <p:nvPr/>
        </p:nvGraphicFramePr>
        <p:xfrm>
          <a:off x="457200" y="1447800"/>
          <a:ext cx="8229600" cy="4056063"/>
        </p:xfrm>
        <a:graphic>
          <a:graphicData uri="http://schemas.openxmlformats.org/drawingml/2006/table">
            <a:tbl>
              <a:tblPr/>
              <a:tblGrid>
                <a:gridCol w="952500">
                  <a:extLst>
                    <a:ext uri="{9D8B030D-6E8A-4147-A177-3AD203B41FA5}">
                      <a16:colId xmlns:a16="http://schemas.microsoft.com/office/drawing/2014/main" val="2794622018"/>
                    </a:ext>
                  </a:extLst>
                </a:gridCol>
                <a:gridCol w="887413">
                  <a:extLst>
                    <a:ext uri="{9D8B030D-6E8A-4147-A177-3AD203B41FA5}">
                      <a16:colId xmlns:a16="http://schemas.microsoft.com/office/drawing/2014/main" val="1435057889"/>
                    </a:ext>
                  </a:extLst>
                </a:gridCol>
                <a:gridCol w="6389687">
                  <a:extLst>
                    <a:ext uri="{9D8B030D-6E8A-4147-A177-3AD203B41FA5}">
                      <a16:colId xmlns:a16="http://schemas.microsoft.com/office/drawing/2014/main" val="4052139204"/>
                    </a:ext>
                  </a:extLst>
                </a:gridCol>
              </a:tblGrid>
              <a:tr h="711200">
                <a:tc gridSpan="3">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Recommendations for Patients Undergoing Surgical Myectomy or Alcohol Septal Ablation for Hypertrophic Cardiomyopathy</a:t>
                      </a:r>
                      <a:endParaRPr kumimoji="0" lang="en-US" altLang="en-US" sz="1800" b="0"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849009093"/>
                  </a:ext>
                </a:extLst>
              </a:tr>
              <a:tr h="601663">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COR</a:t>
                      </a:r>
                      <a:endParaRPr kumimoji="0" lang="en-US" altLang="en-US" sz="1800" b="0"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LOE</a:t>
                      </a:r>
                      <a:endParaRPr kumimoji="0" lang="en-US" altLang="en-US" sz="1800" b="0"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Recommendation</a:t>
                      </a:r>
                      <a:endParaRPr kumimoji="0" lang="en-US" altLang="en-US" sz="1800" b="0"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61548812"/>
                  </a:ext>
                </a:extLst>
              </a:tr>
              <a:tr h="754062">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I</a:t>
                      </a:r>
                      <a:endParaRPr kumimoji="0" lang="en-US" altLang="en-US" sz="1800" b="0"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FC284"/>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B-NR</a:t>
                      </a:r>
                      <a:endParaRPr kumimoji="0" lang="en-US" altLang="en-US" sz="1800" b="0"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49DD4"/>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In patients with second-degree Mobitz type II atrioventricular block,</a:t>
                      </a:r>
                      <a:r>
                        <a:rPr kumimoji="0" lang="en-US" altLang="en-US" sz="18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kumimoji="0" lang="en-US" altLang="en-US" sz="1800" b="1"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high-grade atrioventricular block, or persistent complete atrioventricular block after alcohol septal ablation or surgical myectomy, permanent pacing is recommended before discharge.</a:t>
                      </a:r>
                      <a:endParaRPr kumimoji="0" lang="en-US" altLang="en-US" sz="1800" b="0"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49218120"/>
                  </a:ext>
                </a:extLst>
              </a:tr>
              <a:tr h="838200">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IIa</a:t>
                      </a:r>
                      <a:endParaRPr kumimoji="0" lang="en-US" altLang="en-US" sz="1800" b="0"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D54F"/>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B-NR</a:t>
                      </a:r>
                      <a:endParaRPr kumimoji="0" lang="en-US" altLang="en-US" sz="1800" b="0"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49DD4"/>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In selected patients with hypertrophic cardiomyopathy who require permanent pacing for rate support after alcohol septal ablation or surgical myectomy and are at high risk for sudden cardiac death and meaningful survival of greater than 1 year is expected, selecting a device with defibrillator capabilities is reasonable.</a:t>
                      </a:r>
                      <a:endParaRPr kumimoji="0" lang="en-US" altLang="en-US" sz="18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89173695"/>
                  </a:ext>
                </a:extLst>
              </a:tr>
            </a:tbl>
          </a:graphicData>
        </a:graphic>
      </p:graphicFrame>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a:extLst>
              <a:ext uri="{FF2B5EF4-FFF2-40B4-BE49-F238E27FC236}">
                <a16:creationId xmlns:a16="http://schemas.microsoft.com/office/drawing/2014/main" id="{E77AD61C-34D4-4FE2-A556-F6ECC081CDF1}"/>
              </a:ext>
            </a:extLst>
          </p:cNvPr>
          <p:cNvSpPr>
            <a:spLocks noChangeArrowheads="1"/>
          </p:cNvSpPr>
          <p:nvPr/>
        </p:nvSpPr>
        <p:spPr bwMode="auto">
          <a:xfrm>
            <a:off x="0" y="381000"/>
            <a:ext cx="9144000" cy="879475"/>
          </a:xfrm>
          <a:prstGeom prst="rect">
            <a:avLst/>
          </a:prstGeom>
          <a:solidFill>
            <a:schemeClr val="accent2"/>
          </a:solidFill>
          <a:ln>
            <a:noFill/>
          </a:ln>
          <a:extLst/>
        </p:spPr>
        <p:txBody>
          <a:bodyPr>
            <a:spAutoFit/>
          </a:bodyPr>
          <a:lstStyle>
            <a:lvl1pPr eaLnBrk="0" hangingPunct="0">
              <a:spcBef>
                <a:spcPct val="20000"/>
              </a:spcBef>
              <a:buChar char="•"/>
              <a:defRPr sz="3200">
                <a:solidFill>
                  <a:schemeClr val="tx1"/>
                </a:solidFill>
                <a:latin typeface="Arial" pitchFamily="34" charset="0"/>
                <a:ea typeface="MS PGothic" pitchFamily="34" charset="-128"/>
                <a:cs typeface="Geneva" charset="0"/>
              </a:defRPr>
            </a:lvl1pPr>
            <a:lvl2pPr marL="742950" indent="-285750" eaLnBrk="0" hangingPunct="0">
              <a:spcBef>
                <a:spcPct val="20000"/>
              </a:spcBef>
              <a:buChar char="–"/>
              <a:defRPr sz="2800">
                <a:solidFill>
                  <a:schemeClr val="tx1"/>
                </a:solidFill>
                <a:latin typeface="Arial" pitchFamily="34" charset="0"/>
                <a:ea typeface="Geneva" charset="0"/>
                <a:cs typeface="Geneva" charset="0"/>
              </a:defRPr>
            </a:lvl2pPr>
            <a:lvl3pPr marL="1143000" indent="-228600" eaLnBrk="0" hangingPunct="0">
              <a:spcBef>
                <a:spcPct val="20000"/>
              </a:spcBef>
              <a:buChar char="•"/>
              <a:defRPr sz="2400">
                <a:solidFill>
                  <a:schemeClr val="tx1"/>
                </a:solidFill>
                <a:latin typeface="Arial" pitchFamily="34" charset="0"/>
                <a:ea typeface="Geneva" charset="0"/>
                <a:cs typeface="Geneva" charset="0"/>
              </a:defRPr>
            </a:lvl3pPr>
            <a:lvl4pPr marL="1600200" indent="-228600" eaLnBrk="0" hangingPunct="0">
              <a:spcBef>
                <a:spcPct val="20000"/>
              </a:spcBef>
              <a:buChar char="–"/>
              <a:defRPr sz="2000">
                <a:solidFill>
                  <a:schemeClr val="tx1"/>
                </a:solidFill>
                <a:latin typeface="Arial" pitchFamily="34" charset="0"/>
                <a:ea typeface="Geneva" charset="0"/>
                <a:cs typeface="Geneva" charset="0"/>
              </a:defRPr>
            </a:lvl4pPr>
            <a:lvl5pPr marL="2057400" indent="-228600" eaLnBrk="0" hangingPunct="0">
              <a:spcBef>
                <a:spcPct val="20000"/>
              </a:spcBef>
              <a:buChar char="»"/>
              <a:defRPr sz="2000">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9pPr>
          </a:lstStyle>
          <a:p>
            <a:pPr algn="ctr" eaLnBrk="1" hangingPunct="1">
              <a:lnSpc>
                <a:spcPct val="80000"/>
              </a:lnSpc>
              <a:spcBef>
                <a:spcPct val="0"/>
              </a:spcBef>
              <a:buFontTx/>
              <a:buNone/>
              <a:defRPr/>
            </a:pPr>
            <a:r>
              <a:rPr lang="en-US" dirty="0">
                <a:solidFill>
                  <a:schemeClr val="bg1"/>
                </a:solidFill>
              </a:rPr>
              <a:t>Surgical Myectomy and Alcohol Septal Ablation for Hypertrophic Cardiomyopathy (continued)</a:t>
            </a:r>
            <a:endParaRPr lang="en-US" altLang="en-US" sz="2400" b="1" dirty="0">
              <a:solidFill>
                <a:schemeClr val="bg1"/>
              </a:solidFill>
              <a:latin typeface="+mn-lt"/>
            </a:endParaRPr>
          </a:p>
        </p:txBody>
      </p:sp>
      <p:graphicFrame>
        <p:nvGraphicFramePr>
          <p:cNvPr id="3" name="Table 2">
            <a:extLst>
              <a:ext uri="{FF2B5EF4-FFF2-40B4-BE49-F238E27FC236}">
                <a16:creationId xmlns:a16="http://schemas.microsoft.com/office/drawing/2014/main" id="{9D0FC5B1-2287-480C-BD26-1C04F495A058}"/>
              </a:ext>
            </a:extLst>
          </p:cNvPr>
          <p:cNvGraphicFramePr>
            <a:graphicFrameLocks noGrp="1"/>
          </p:cNvGraphicFramePr>
          <p:nvPr/>
        </p:nvGraphicFramePr>
        <p:xfrm>
          <a:off x="457200" y="1447800"/>
          <a:ext cx="8229600" cy="3507185"/>
        </p:xfrm>
        <a:graphic>
          <a:graphicData uri="http://schemas.openxmlformats.org/drawingml/2006/table">
            <a:tbl>
              <a:tblPr/>
              <a:tblGrid>
                <a:gridCol w="952500">
                  <a:extLst>
                    <a:ext uri="{9D8B030D-6E8A-4147-A177-3AD203B41FA5}">
                      <a16:colId xmlns:a16="http://schemas.microsoft.com/office/drawing/2014/main" val="2794622018"/>
                    </a:ext>
                  </a:extLst>
                </a:gridCol>
                <a:gridCol w="887413">
                  <a:extLst>
                    <a:ext uri="{9D8B030D-6E8A-4147-A177-3AD203B41FA5}">
                      <a16:colId xmlns:a16="http://schemas.microsoft.com/office/drawing/2014/main" val="1435057889"/>
                    </a:ext>
                  </a:extLst>
                </a:gridCol>
                <a:gridCol w="6389687">
                  <a:extLst>
                    <a:ext uri="{9D8B030D-6E8A-4147-A177-3AD203B41FA5}">
                      <a16:colId xmlns:a16="http://schemas.microsoft.com/office/drawing/2014/main" val="4052139204"/>
                    </a:ext>
                  </a:extLst>
                </a:gridCol>
              </a:tblGrid>
              <a:tr h="711071">
                <a:tc gridSpan="3">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Recommendations for Patients Undergoing Surgical Myectomy or Alcohol Septal Ablation for Hypertrophic Cardiomyopathy</a:t>
                      </a:r>
                      <a:endParaRPr kumimoji="0" lang="en-US" altLang="en-US" sz="1800" b="0"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849009093"/>
                  </a:ext>
                </a:extLst>
              </a:tr>
              <a:tr h="601554">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COR</a:t>
                      </a:r>
                      <a:endParaRPr kumimoji="0" lang="en-US" altLang="en-US" sz="1800" b="0"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LOE</a:t>
                      </a:r>
                      <a:endParaRPr kumimoji="0" lang="en-US" altLang="en-US" sz="1800" b="0"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Recommendation</a:t>
                      </a:r>
                      <a:endParaRPr kumimoji="0" lang="en-US" altLang="en-US" sz="1800" b="0"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61548812"/>
                  </a:ext>
                </a:extLst>
              </a:tr>
              <a:tr h="1097081">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IIb</a:t>
                      </a:r>
                      <a:endParaRPr kumimoji="0" lang="en-US" altLang="en-US" sz="18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A74B"/>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C-LD</a:t>
                      </a:r>
                      <a:endParaRPr kumimoji="0" lang="en-US" altLang="en-US" sz="1800" b="0"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1C1E7"/>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In patients with hypertrophic cardiomyopathy who undergo alcohol septal ablation and who are at risk for developing late atrioventricular block, prolonged ambulatory electrocardiographic monitoring may be considered.</a:t>
                      </a:r>
                      <a:endParaRPr kumimoji="0" lang="en-US" altLang="en-US" sz="1800" b="0"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060032269"/>
                  </a:ext>
                </a:extLst>
              </a:tr>
              <a:tr h="1097081">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IIb</a:t>
                      </a:r>
                      <a:endParaRPr kumimoji="0" lang="en-US" altLang="en-US" sz="1800" b="0"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A74B"/>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C-LD</a:t>
                      </a:r>
                      <a:endParaRPr kumimoji="0" lang="en-US" altLang="en-US" sz="1800" b="0"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1C1E7"/>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In patients with hypertrophic cardiomyopathy, evaluation of ventriculoatrial conduction by EPS at the time of alcohol septal ablation may be considered for identifying future risk of atrioventricular block.</a:t>
                      </a:r>
                      <a:endParaRPr kumimoji="0" lang="en-US" altLang="en-US" sz="18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30094477"/>
                  </a:ext>
                </a:extLst>
              </a:tr>
            </a:tbl>
          </a:graphicData>
        </a:graphic>
      </p:graphicFrame>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a:extLst>
              <a:ext uri="{FF2B5EF4-FFF2-40B4-BE49-F238E27FC236}">
                <a16:creationId xmlns:a16="http://schemas.microsoft.com/office/drawing/2014/main" id="{49F31C2B-3BBA-48FF-A3E8-98D11D8D6CAB}"/>
              </a:ext>
            </a:extLst>
          </p:cNvPr>
          <p:cNvSpPr>
            <a:spLocks noChangeArrowheads="1"/>
          </p:cNvSpPr>
          <p:nvPr/>
        </p:nvSpPr>
        <p:spPr bwMode="auto">
          <a:xfrm>
            <a:off x="0" y="381000"/>
            <a:ext cx="9144000" cy="879475"/>
          </a:xfrm>
          <a:prstGeom prst="rect">
            <a:avLst/>
          </a:prstGeom>
          <a:solidFill>
            <a:schemeClr val="accent2"/>
          </a:solidFill>
          <a:ln>
            <a:noFill/>
          </a:ln>
          <a:extLst/>
        </p:spPr>
        <p:txBody>
          <a:bodyPr>
            <a:spAutoFit/>
          </a:bodyPr>
          <a:lstStyle>
            <a:lvl1pPr eaLnBrk="0" hangingPunct="0">
              <a:spcBef>
                <a:spcPct val="20000"/>
              </a:spcBef>
              <a:buChar char="•"/>
              <a:defRPr sz="3200">
                <a:solidFill>
                  <a:schemeClr val="tx1"/>
                </a:solidFill>
                <a:latin typeface="Arial" pitchFamily="34" charset="0"/>
                <a:ea typeface="MS PGothic" pitchFamily="34" charset="-128"/>
                <a:cs typeface="Geneva" charset="0"/>
              </a:defRPr>
            </a:lvl1pPr>
            <a:lvl2pPr marL="742950" indent="-285750" eaLnBrk="0" hangingPunct="0">
              <a:spcBef>
                <a:spcPct val="20000"/>
              </a:spcBef>
              <a:buChar char="–"/>
              <a:defRPr sz="2800">
                <a:solidFill>
                  <a:schemeClr val="tx1"/>
                </a:solidFill>
                <a:latin typeface="Arial" pitchFamily="34" charset="0"/>
                <a:ea typeface="Geneva" charset="0"/>
                <a:cs typeface="Geneva" charset="0"/>
              </a:defRPr>
            </a:lvl2pPr>
            <a:lvl3pPr marL="1143000" indent="-228600" eaLnBrk="0" hangingPunct="0">
              <a:spcBef>
                <a:spcPct val="20000"/>
              </a:spcBef>
              <a:buChar char="•"/>
              <a:defRPr sz="2400">
                <a:solidFill>
                  <a:schemeClr val="tx1"/>
                </a:solidFill>
                <a:latin typeface="Arial" pitchFamily="34" charset="0"/>
                <a:ea typeface="Geneva" charset="0"/>
                <a:cs typeface="Geneva" charset="0"/>
              </a:defRPr>
            </a:lvl3pPr>
            <a:lvl4pPr marL="1600200" indent="-228600" eaLnBrk="0" hangingPunct="0">
              <a:spcBef>
                <a:spcPct val="20000"/>
              </a:spcBef>
              <a:buChar char="–"/>
              <a:defRPr sz="2000">
                <a:solidFill>
                  <a:schemeClr val="tx1"/>
                </a:solidFill>
                <a:latin typeface="Arial" pitchFamily="34" charset="0"/>
                <a:ea typeface="Geneva" charset="0"/>
                <a:cs typeface="Geneva" charset="0"/>
              </a:defRPr>
            </a:lvl4pPr>
            <a:lvl5pPr marL="2057400" indent="-228600" eaLnBrk="0" hangingPunct="0">
              <a:spcBef>
                <a:spcPct val="20000"/>
              </a:spcBef>
              <a:buChar char="»"/>
              <a:defRPr sz="2000">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9pPr>
          </a:lstStyle>
          <a:p>
            <a:pPr algn="ctr" eaLnBrk="1" hangingPunct="1">
              <a:lnSpc>
                <a:spcPct val="80000"/>
              </a:lnSpc>
              <a:spcBef>
                <a:spcPct val="0"/>
              </a:spcBef>
              <a:buFontTx/>
              <a:buNone/>
              <a:defRPr/>
            </a:pPr>
            <a:r>
              <a:rPr lang="en-US" dirty="0">
                <a:solidFill>
                  <a:schemeClr val="bg1"/>
                </a:solidFill>
              </a:rPr>
              <a:t>Bradycardia Management for Adult Congenital Heart Disease</a:t>
            </a:r>
            <a:endParaRPr lang="en-US" altLang="en-US" sz="2400" b="1" dirty="0">
              <a:solidFill>
                <a:schemeClr val="bg1"/>
              </a:solidFill>
              <a:latin typeface="+mn-lt"/>
            </a:endParaRPr>
          </a:p>
        </p:txBody>
      </p:sp>
      <p:graphicFrame>
        <p:nvGraphicFramePr>
          <p:cNvPr id="3" name="Table 2">
            <a:extLst>
              <a:ext uri="{FF2B5EF4-FFF2-40B4-BE49-F238E27FC236}">
                <a16:creationId xmlns:a16="http://schemas.microsoft.com/office/drawing/2014/main" id="{1F242319-E2E8-478F-8C24-712FA234A174}"/>
              </a:ext>
            </a:extLst>
          </p:cNvPr>
          <p:cNvGraphicFramePr>
            <a:graphicFrameLocks noGrp="1"/>
          </p:cNvGraphicFramePr>
          <p:nvPr/>
        </p:nvGraphicFramePr>
        <p:xfrm>
          <a:off x="457200" y="1768475"/>
          <a:ext cx="8229600" cy="3321050"/>
        </p:xfrm>
        <a:graphic>
          <a:graphicData uri="http://schemas.openxmlformats.org/drawingml/2006/table">
            <a:tbl>
              <a:tblPr/>
              <a:tblGrid>
                <a:gridCol w="952500">
                  <a:extLst>
                    <a:ext uri="{9D8B030D-6E8A-4147-A177-3AD203B41FA5}">
                      <a16:colId xmlns:a16="http://schemas.microsoft.com/office/drawing/2014/main" val="20000"/>
                    </a:ext>
                  </a:extLst>
                </a:gridCol>
                <a:gridCol w="887413">
                  <a:extLst>
                    <a:ext uri="{9D8B030D-6E8A-4147-A177-3AD203B41FA5}">
                      <a16:colId xmlns:a16="http://schemas.microsoft.com/office/drawing/2014/main" val="20001"/>
                    </a:ext>
                  </a:extLst>
                </a:gridCol>
                <a:gridCol w="6389687">
                  <a:extLst>
                    <a:ext uri="{9D8B030D-6E8A-4147-A177-3AD203B41FA5}">
                      <a16:colId xmlns:a16="http://schemas.microsoft.com/office/drawing/2014/main" val="20002"/>
                    </a:ext>
                  </a:extLst>
                </a:gridCol>
              </a:tblGrid>
              <a:tr h="711540">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Calibri" panose="020F0502020204030204" pitchFamily="34" charset="0"/>
                          <a:ea typeface="ＭＳ Ｐゴシック" charset="0"/>
                          <a:cs typeface="Calibri" panose="020F0502020204030204" pitchFamily="34" charset="0"/>
                        </a:rPr>
                        <a:t>Recommendations for Management of Bradycardia in Adults With Adult Congenital Heart Disease</a:t>
                      </a:r>
                      <a:endParaRPr kumimoji="0" lang="en-US" sz="1800" b="0" i="0" u="none" strike="noStrike" cap="none" normalizeH="0" baseline="0">
                        <a:ln>
                          <a:noFill/>
                        </a:ln>
                        <a:solidFill>
                          <a:schemeClr val="tx1"/>
                        </a:solidFill>
                        <a:effectLst/>
                        <a:latin typeface="Calibri" panose="020F0502020204030204" pitchFamily="34" charset="0"/>
                        <a:ea typeface="ＭＳ Ｐゴシック" charset="0"/>
                        <a:cs typeface="Calibri" panose="020F050202020403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01950">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Calibri" panose="020F0502020204030204" pitchFamily="34" charset="0"/>
                          <a:ea typeface="ＭＳ Ｐゴシック" charset="0"/>
                          <a:cs typeface="Calibri" panose="020F0502020204030204" pitchFamily="34" charset="0"/>
                        </a:rPr>
                        <a:t>COR</a:t>
                      </a:r>
                      <a:endParaRPr kumimoji="0" lang="en-US" sz="1800" b="0" i="0" u="none" strike="noStrike" cap="none" normalizeH="0" baseline="0">
                        <a:ln>
                          <a:noFill/>
                        </a:ln>
                        <a:solidFill>
                          <a:schemeClr val="tx1"/>
                        </a:solidFill>
                        <a:effectLst/>
                        <a:latin typeface="Calibri" panose="020F0502020204030204" pitchFamily="34" charset="0"/>
                        <a:ea typeface="ＭＳ Ｐゴシック" charset="0"/>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Calibri" panose="020F0502020204030204" pitchFamily="34" charset="0"/>
                          <a:ea typeface="ＭＳ Ｐゴシック" charset="0"/>
                          <a:cs typeface="Calibri" panose="020F0502020204030204" pitchFamily="34" charset="0"/>
                        </a:rPr>
                        <a:t>LOE</a:t>
                      </a:r>
                      <a:endParaRPr kumimoji="0" lang="en-US" sz="1800" b="0" i="0" u="none" strike="noStrike" cap="none" normalizeH="0" baseline="0">
                        <a:ln>
                          <a:noFill/>
                        </a:ln>
                        <a:solidFill>
                          <a:schemeClr val="tx1"/>
                        </a:solidFill>
                        <a:effectLst/>
                        <a:latin typeface="Calibri" panose="020F0502020204030204" pitchFamily="34" charset="0"/>
                        <a:ea typeface="ＭＳ Ｐゴシック" charset="0"/>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Calibri" panose="020F0502020204030204" pitchFamily="34" charset="0"/>
                          <a:ea typeface="ＭＳ Ｐゴシック" charset="0"/>
                          <a:cs typeface="Calibri" panose="020F0502020204030204" pitchFamily="34" charset="0"/>
                        </a:rPr>
                        <a:t>Recommendation</a:t>
                      </a:r>
                      <a:endParaRPr kumimoji="0" lang="en-US" sz="1800" b="0" i="0" u="none" strike="noStrike" cap="none" normalizeH="0" baseline="0">
                        <a:ln>
                          <a:noFill/>
                        </a:ln>
                        <a:solidFill>
                          <a:schemeClr val="tx1"/>
                        </a:solidFill>
                        <a:effectLst/>
                        <a:latin typeface="Calibri" panose="020F0502020204030204" pitchFamily="34" charset="0"/>
                        <a:ea typeface="ＭＳ Ｐゴシック" charset="0"/>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03780">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Calibri" panose="020F0502020204030204" pitchFamily="34" charset="0"/>
                          <a:ea typeface="ＭＳ Ｐゴシック" charset="0"/>
                          <a:cs typeface="Calibri" panose="020F0502020204030204" pitchFamily="34" charset="0"/>
                        </a:rPr>
                        <a:t>I</a:t>
                      </a:r>
                      <a:endParaRPr kumimoji="0" lang="en-US" sz="1800" b="0" i="0" u="none" strike="noStrike" cap="none" normalizeH="0" baseline="0">
                        <a:ln>
                          <a:noFill/>
                        </a:ln>
                        <a:solidFill>
                          <a:schemeClr val="tx1"/>
                        </a:solidFill>
                        <a:effectLst/>
                        <a:latin typeface="Calibri" panose="020F0502020204030204" pitchFamily="34" charset="0"/>
                        <a:ea typeface="ＭＳ Ｐゴシック" charset="0"/>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FC284"/>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Calibri" panose="020F0502020204030204" pitchFamily="34" charset="0"/>
                          <a:ea typeface="ＭＳ Ｐゴシック" charset="0"/>
                          <a:cs typeface="Calibri" panose="020F0502020204030204" pitchFamily="34" charset="0"/>
                        </a:rPr>
                        <a:t>B-NR</a:t>
                      </a:r>
                      <a:endParaRPr kumimoji="0" lang="en-US" sz="1800" b="0" i="0" u="none" strike="noStrike" cap="none" normalizeH="0" baseline="0">
                        <a:ln>
                          <a:noFill/>
                        </a:ln>
                        <a:solidFill>
                          <a:schemeClr val="tx1"/>
                        </a:solidFill>
                        <a:effectLst/>
                        <a:latin typeface="Calibri" panose="020F0502020204030204" pitchFamily="34" charset="0"/>
                        <a:ea typeface="ＭＳ Ｐゴシック" charset="0"/>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49DD4"/>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mj-lt" charset="0"/>
                        <a:buNone/>
                        <a:tabLst/>
                      </a:pPr>
                      <a:r>
                        <a:rPr kumimoji="0" lang="en-US" sz="1800" b="1" i="0" u="none" strike="noStrike" cap="none" normalizeH="0" baseline="0" dirty="0">
                          <a:ln>
                            <a:noFill/>
                          </a:ln>
                          <a:solidFill>
                            <a:schemeClr val="tx1"/>
                          </a:solidFill>
                          <a:effectLst/>
                          <a:latin typeface="Calibri" panose="020F0502020204030204" pitchFamily="34" charset="0"/>
                          <a:ea typeface="Batang" charset="0"/>
                          <a:cs typeface="Calibri" panose="020F0502020204030204" pitchFamily="34" charset="0"/>
                        </a:rPr>
                        <a:t>In adults with adult congenital heart disease (ACHD) and symptomatic SND or chronotropic incompetence, atrial based permanent pacing is recommended. </a:t>
                      </a:r>
                      <a:endParaRPr kumimoji="0" lang="en-US" sz="1800" b="0" i="0" u="none" strike="noStrike" cap="none" normalizeH="0" baseline="0" dirty="0">
                        <a:ln>
                          <a:noFill/>
                        </a:ln>
                        <a:solidFill>
                          <a:schemeClr val="tx1"/>
                        </a:solidFill>
                        <a:effectLst/>
                        <a:latin typeface="Calibri" panose="020F0502020204030204" pitchFamily="34" charset="0"/>
                        <a:ea typeface="Batang" charset="0"/>
                        <a:cs typeface="Calibri" panose="020F050202020403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03780">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Calibri" panose="020F0502020204030204" pitchFamily="34" charset="0"/>
                          <a:ea typeface="ＭＳ Ｐゴシック" charset="0"/>
                          <a:cs typeface="Calibri" panose="020F0502020204030204" pitchFamily="34" charset="0"/>
                        </a:rPr>
                        <a:t>I</a:t>
                      </a:r>
                      <a:endParaRPr kumimoji="0" lang="en-US" sz="1800" b="0" i="0" u="none" strike="noStrike" cap="none" normalizeH="0" baseline="0">
                        <a:ln>
                          <a:noFill/>
                        </a:ln>
                        <a:solidFill>
                          <a:schemeClr val="tx1"/>
                        </a:solidFill>
                        <a:effectLst/>
                        <a:latin typeface="Calibri" panose="020F0502020204030204" pitchFamily="34" charset="0"/>
                        <a:ea typeface="ＭＳ Ｐゴシック" charset="0"/>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FC284"/>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Calibri" panose="020F0502020204030204" pitchFamily="34" charset="0"/>
                          <a:ea typeface="ＭＳ Ｐゴシック" charset="0"/>
                          <a:cs typeface="Calibri" panose="020F0502020204030204" pitchFamily="34" charset="0"/>
                        </a:rPr>
                        <a:t>B-NR</a:t>
                      </a:r>
                      <a:endParaRPr kumimoji="0" lang="en-US" sz="1800" b="0" i="0" u="none" strike="noStrike" cap="none" normalizeH="0" baseline="0">
                        <a:ln>
                          <a:noFill/>
                        </a:ln>
                        <a:solidFill>
                          <a:schemeClr val="tx1"/>
                        </a:solidFill>
                        <a:effectLst/>
                        <a:latin typeface="Calibri" panose="020F0502020204030204" pitchFamily="34" charset="0"/>
                        <a:ea typeface="ＭＳ Ｐゴシック" charset="0"/>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49DD4"/>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mj-lt" charset="0"/>
                        <a:buNone/>
                        <a:tabLst/>
                      </a:pPr>
                      <a:r>
                        <a:rPr kumimoji="0" lang="en-US" sz="1800" b="1" i="0" u="none" strike="noStrike" cap="none" normalizeH="0" baseline="0" dirty="0">
                          <a:ln>
                            <a:noFill/>
                          </a:ln>
                          <a:solidFill>
                            <a:schemeClr val="tx1"/>
                          </a:solidFill>
                          <a:effectLst/>
                          <a:latin typeface="Calibri" panose="020F0502020204030204" pitchFamily="34" charset="0"/>
                          <a:ea typeface="Batang" charset="0"/>
                          <a:cs typeface="Calibri" panose="020F0502020204030204" pitchFamily="34" charset="0"/>
                        </a:rPr>
                        <a:t>In adults with ACHD and symptomatic bradycardia related to atrioventricular block, permanent pacing is recommended. </a:t>
                      </a:r>
                      <a:endParaRPr kumimoji="0" lang="en-US" sz="1800" b="0" i="0" u="none" strike="noStrike" cap="none" normalizeH="0" baseline="0" dirty="0">
                        <a:ln>
                          <a:noFill/>
                        </a:ln>
                        <a:solidFill>
                          <a:schemeClr val="tx1"/>
                        </a:solidFill>
                        <a:effectLst/>
                        <a:latin typeface="Calibri" panose="020F0502020204030204" pitchFamily="34" charset="0"/>
                        <a:ea typeface="Batang" charset="0"/>
                        <a:cs typeface="Calibri" panose="020F050202020403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a:extLst>
              <a:ext uri="{FF2B5EF4-FFF2-40B4-BE49-F238E27FC236}">
                <a16:creationId xmlns:a16="http://schemas.microsoft.com/office/drawing/2014/main" id="{49F31C2B-3BBA-48FF-A3E8-98D11D8D6CAB}"/>
              </a:ext>
            </a:extLst>
          </p:cNvPr>
          <p:cNvSpPr>
            <a:spLocks noChangeArrowheads="1"/>
          </p:cNvSpPr>
          <p:nvPr/>
        </p:nvSpPr>
        <p:spPr bwMode="auto">
          <a:xfrm>
            <a:off x="0" y="381000"/>
            <a:ext cx="9144000" cy="879475"/>
          </a:xfrm>
          <a:prstGeom prst="rect">
            <a:avLst/>
          </a:prstGeom>
          <a:solidFill>
            <a:schemeClr val="accent2"/>
          </a:solidFill>
          <a:ln>
            <a:noFill/>
          </a:ln>
          <a:extLst/>
        </p:spPr>
        <p:txBody>
          <a:bodyPr>
            <a:spAutoFit/>
          </a:bodyPr>
          <a:lstStyle>
            <a:lvl1pPr eaLnBrk="0" hangingPunct="0">
              <a:spcBef>
                <a:spcPct val="20000"/>
              </a:spcBef>
              <a:buChar char="•"/>
              <a:defRPr sz="3200">
                <a:solidFill>
                  <a:schemeClr val="tx1"/>
                </a:solidFill>
                <a:latin typeface="Arial" pitchFamily="34" charset="0"/>
                <a:ea typeface="MS PGothic" pitchFamily="34" charset="-128"/>
                <a:cs typeface="Geneva" charset="0"/>
              </a:defRPr>
            </a:lvl1pPr>
            <a:lvl2pPr marL="742950" indent="-285750" eaLnBrk="0" hangingPunct="0">
              <a:spcBef>
                <a:spcPct val="20000"/>
              </a:spcBef>
              <a:buChar char="–"/>
              <a:defRPr sz="2800">
                <a:solidFill>
                  <a:schemeClr val="tx1"/>
                </a:solidFill>
                <a:latin typeface="Arial" pitchFamily="34" charset="0"/>
                <a:ea typeface="Geneva" charset="0"/>
                <a:cs typeface="Geneva" charset="0"/>
              </a:defRPr>
            </a:lvl2pPr>
            <a:lvl3pPr marL="1143000" indent="-228600" eaLnBrk="0" hangingPunct="0">
              <a:spcBef>
                <a:spcPct val="20000"/>
              </a:spcBef>
              <a:buChar char="•"/>
              <a:defRPr sz="2400">
                <a:solidFill>
                  <a:schemeClr val="tx1"/>
                </a:solidFill>
                <a:latin typeface="Arial" pitchFamily="34" charset="0"/>
                <a:ea typeface="Geneva" charset="0"/>
                <a:cs typeface="Geneva" charset="0"/>
              </a:defRPr>
            </a:lvl3pPr>
            <a:lvl4pPr marL="1600200" indent="-228600" eaLnBrk="0" hangingPunct="0">
              <a:spcBef>
                <a:spcPct val="20000"/>
              </a:spcBef>
              <a:buChar char="–"/>
              <a:defRPr sz="2000">
                <a:solidFill>
                  <a:schemeClr val="tx1"/>
                </a:solidFill>
                <a:latin typeface="Arial" pitchFamily="34" charset="0"/>
                <a:ea typeface="Geneva" charset="0"/>
                <a:cs typeface="Geneva" charset="0"/>
              </a:defRPr>
            </a:lvl4pPr>
            <a:lvl5pPr marL="2057400" indent="-228600" eaLnBrk="0" hangingPunct="0">
              <a:spcBef>
                <a:spcPct val="20000"/>
              </a:spcBef>
              <a:buChar char="»"/>
              <a:defRPr sz="2000">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9pPr>
          </a:lstStyle>
          <a:p>
            <a:pPr algn="ctr" eaLnBrk="1" hangingPunct="1">
              <a:lnSpc>
                <a:spcPct val="80000"/>
              </a:lnSpc>
              <a:spcBef>
                <a:spcPct val="0"/>
              </a:spcBef>
              <a:buFontTx/>
              <a:buNone/>
              <a:defRPr/>
            </a:pPr>
            <a:r>
              <a:rPr lang="en-US" dirty="0">
                <a:solidFill>
                  <a:schemeClr val="bg1"/>
                </a:solidFill>
              </a:rPr>
              <a:t>Bradycardia Management for Adult Congenital Heart Disease (continued)</a:t>
            </a:r>
            <a:endParaRPr lang="en-US" altLang="en-US" sz="2400" b="1" dirty="0">
              <a:solidFill>
                <a:schemeClr val="bg1"/>
              </a:solidFill>
              <a:latin typeface="+mn-lt"/>
            </a:endParaRPr>
          </a:p>
        </p:txBody>
      </p:sp>
      <p:graphicFrame>
        <p:nvGraphicFramePr>
          <p:cNvPr id="3" name="Table 2">
            <a:extLst>
              <a:ext uri="{FF2B5EF4-FFF2-40B4-BE49-F238E27FC236}">
                <a16:creationId xmlns:a16="http://schemas.microsoft.com/office/drawing/2014/main" id="{1F242319-E2E8-478F-8C24-712FA234A174}"/>
              </a:ext>
            </a:extLst>
          </p:cNvPr>
          <p:cNvGraphicFramePr>
            <a:graphicFrameLocks noGrp="1"/>
          </p:cNvGraphicFramePr>
          <p:nvPr/>
        </p:nvGraphicFramePr>
        <p:xfrm>
          <a:off x="457200" y="1981200"/>
          <a:ext cx="8229600" cy="3507229"/>
        </p:xfrm>
        <a:graphic>
          <a:graphicData uri="http://schemas.openxmlformats.org/drawingml/2006/table">
            <a:tbl>
              <a:tblPr/>
              <a:tblGrid>
                <a:gridCol w="952500">
                  <a:extLst>
                    <a:ext uri="{9D8B030D-6E8A-4147-A177-3AD203B41FA5}">
                      <a16:colId xmlns:a16="http://schemas.microsoft.com/office/drawing/2014/main" val="20000"/>
                    </a:ext>
                  </a:extLst>
                </a:gridCol>
                <a:gridCol w="887413">
                  <a:extLst>
                    <a:ext uri="{9D8B030D-6E8A-4147-A177-3AD203B41FA5}">
                      <a16:colId xmlns:a16="http://schemas.microsoft.com/office/drawing/2014/main" val="20001"/>
                    </a:ext>
                  </a:extLst>
                </a:gridCol>
                <a:gridCol w="6389687">
                  <a:extLst>
                    <a:ext uri="{9D8B030D-6E8A-4147-A177-3AD203B41FA5}">
                      <a16:colId xmlns:a16="http://schemas.microsoft.com/office/drawing/2014/main" val="20002"/>
                    </a:ext>
                  </a:extLst>
                </a:gridCol>
              </a:tblGrid>
              <a:tr h="711095">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Calibri" panose="020F0502020204030204" pitchFamily="34" charset="0"/>
                          <a:ea typeface="ＭＳ Ｐゴシック" charset="0"/>
                          <a:cs typeface="Calibri" panose="020F0502020204030204" pitchFamily="34" charset="0"/>
                        </a:rPr>
                        <a:t>Recommendations for Management of Bradycardia in Adults With Adult Congenital Heart Disease</a:t>
                      </a:r>
                      <a:endParaRPr kumimoji="0" lang="en-US" sz="1800" b="0" i="0" u="none" strike="noStrike" cap="none" normalizeH="0" baseline="0">
                        <a:ln>
                          <a:noFill/>
                        </a:ln>
                        <a:solidFill>
                          <a:schemeClr val="tx1"/>
                        </a:solidFill>
                        <a:effectLst/>
                        <a:latin typeface="Calibri" panose="020F0502020204030204" pitchFamily="34" charset="0"/>
                        <a:ea typeface="ＭＳ Ｐゴシック" charset="0"/>
                        <a:cs typeface="Calibri" panose="020F050202020403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01574">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Calibri" panose="020F0502020204030204" pitchFamily="34" charset="0"/>
                          <a:ea typeface="ＭＳ Ｐゴシック" charset="0"/>
                          <a:cs typeface="Calibri" panose="020F0502020204030204" pitchFamily="34" charset="0"/>
                        </a:rPr>
                        <a:t>COR</a:t>
                      </a:r>
                      <a:endParaRPr kumimoji="0" lang="en-US" sz="1800" b="0" i="0" u="none" strike="noStrike" cap="none" normalizeH="0" baseline="0">
                        <a:ln>
                          <a:noFill/>
                        </a:ln>
                        <a:solidFill>
                          <a:schemeClr val="tx1"/>
                        </a:solidFill>
                        <a:effectLst/>
                        <a:latin typeface="Calibri" panose="020F0502020204030204" pitchFamily="34" charset="0"/>
                        <a:ea typeface="ＭＳ Ｐゴシック" charset="0"/>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Calibri" panose="020F0502020204030204" pitchFamily="34" charset="0"/>
                          <a:ea typeface="ＭＳ Ｐゴシック" charset="0"/>
                          <a:cs typeface="Calibri" panose="020F0502020204030204" pitchFamily="34" charset="0"/>
                        </a:rPr>
                        <a:t>LOE</a:t>
                      </a:r>
                      <a:endParaRPr kumimoji="0" lang="en-US" sz="1800" b="0" i="0" u="none" strike="noStrike" cap="none" normalizeH="0" baseline="0">
                        <a:ln>
                          <a:noFill/>
                        </a:ln>
                        <a:solidFill>
                          <a:schemeClr val="tx1"/>
                        </a:solidFill>
                        <a:effectLst/>
                        <a:latin typeface="Calibri" panose="020F0502020204030204" pitchFamily="34" charset="0"/>
                        <a:ea typeface="ＭＳ Ｐゴシック" charset="0"/>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Calibri" panose="020F0502020204030204" pitchFamily="34" charset="0"/>
                          <a:ea typeface="ＭＳ Ｐゴシック" charset="0"/>
                          <a:cs typeface="Calibri" panose="020F0502020204030204" pitchFamily="34" charset="0"/>
                        </a:rPr>
                        <a:t>Recommendation</a:t>
                      </a:r>
                      <a:endParaRPr kumimoji="0" lang="en-US" sz="1800" b="0" i="0" u="none" strike="noStrike" cap="none" normalizeH="0" baseline="0">
                        <a:ln>
                          <a:noFill/>
                        </a:ln>
                        <a:solidFill>
                          <a:schemeClr val="tx1"/>
                        </a:solidFill>
                        <a:effectLst/>
                        <a:latin typeface="Calibri" panose="020F0502020204030204" pitchFamily="34" charset="0"/>
                        <a:ea typeface="ＭＳ Ｐゴシック" charset="0"/>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97059">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Calibri" panose="020F0502020204030204" pitchFamily="34" charset="0"/>
                          <a:ea typeface="ＭＳ Ｐゴシック" charset="0"/>
                          <a:cs typeface="Calibri" panose="020F0502020204030204" pitchFamily="34" charset="0"/>
                        </a:rPr>
                        <a:t>I</a:t>
                      </a:r>
                      <a:endParaRPr kumimoji="0" lang="en-US" sz="1800" b="0" i="0" u="none" strike="noStrike" cap="none" normalizeH="0" baseline="0" dirty="0">
                        <a:ln>
                          <a:noFill/>
                        </a:ln>
                        <a:solidFill>
                          <a:schemeClr val="tx1"/>
                        </a:solidFill>
                        <a:effectLst/>
                        <a:latin typeface="Calibri" panose="020F0502020204030204" pitchFamily="34" charset="0"/>
                        <a:ea typeface="ＭＳ Ｐゴシック" charset="0"/>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FC284"/>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Calibri" panose="020F0502020204030204" pitchFamily="34" charset="0"/>
                          <a:ea typeface="ＭＳ Ｐゴシック" charset="0"/>
                          <a:cs typeface="Calibri" panose="020F0502020204030204" pitchFamily="34" charset="0"/>
                        </a:rPr>
                        <a:t>B-NR</a:t>
                      </a:r>
                      <a:endParaRPr kumimoji="0" lang="en-US" sz="1800" b="0" i="0" u="none" strike="noStrike" cap="none" normalizeH="0" baseline="0">
                        <a:ln>
                          <a:noFill/>
                        </a:ln>
                        <a:solidFill>
                          <a:schemeClr val="tx1"/>
                        </a:solidFill>
                        <a:effectLst/>
                        <a:latin typeface="Calibri" panose="020F0502020204030204" pitchFamily="34" charset="0"/>
                        <a:ea typeface="ＭＳ Ｐゴシック" charset="0"/>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49DD4"/>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mj-lt" charset="0"/>
                        <a:buNone/>
                        <a:tabLst/>
                      </a:pPr>
                      <a:r>
                        <a:rPr kumimoji="0" lang="en-US" sz="1800" b="1" i="0" u="none" strike="noStrike" cap="none" normalizeH="0" baseline="0" dirty="0">
                          <a:ln>
                            <a:noFill/>
                          </a:ln>
                          <a:solidFill>
                            <a:schemeClr val="tx1"/>
                          </a:solidFill>
                          <a:effectLst/>
                          <a:latin typeface="Calibri" panose="020F0502020204030204" pitchFamily="34" charset="0"/>
                          <a:ea typeface="Batang" charset="0"/>
                          <a:cs typeface="Calibri" panose="020F0502020204030204" pitchFamily="34" charset="0"/>
                        </a:rPr>
                        <a:t>In adults with congenital complete atrioventricular block with any symptomatic bradycardia, a wide QRS escape rhythm, mean daytime heart rate below 50 bpm, complex ventricular ectopy, or ventricular dysfunction, </a:t>
                      </a:r>
                      <a:r>
                        <a:rPr kumimoji="0" lang="en-US" sz="1800" b="1" i="0" u="none" strike="noStrike" cap="none" normalizeH="0" baseline="0" dirty="0">
                          <a:ln>
                            <a:noFill/>
                          </a:ln>
                          <a:solidFill>
                            <a:schemeClr val="tx1"/>
                          </a:solidFill>
                          <a:effectLst/>
                          <a:latin typeface="Calibri" panose="020F0502020204030204" pitchFamily="34" charset="0"/>
                          <a:ea typeface="ＭＳ Ｐゴシック" charset="0"/>
                          <a:cs typeface="Calibri" panose="020F0502020204030204" pitchFamily="34" charset="0"/>
                        </a:rPr>
                        <a:t>permanent pacing is recommended. </a:t>
                      </a:r>
                      <a:endParaRPr kumimoji="0" lang="en-US" sz="1800" b="0" i="0" u="none" strike="noStrike" cap="none" normalizeH="0" baseline="0" dirty="0">
                        <a:ln>
                          <a:noFill/>
                        </a:ln>
                        <a:solidFill>
                          <a:schemeClr val="tx1"/>
                        </a:solidFill>
                        <a:effectLst/>
                        <a:latin typeface="Calibri" panose="020F0502020204030204" pitchFamily="34" charset="0"/>
                        <a:ea typeface="ＭＳ Ｐゴシック" charset="0"/>
                        <a:cs typeface="Calibri" panose="020F050202020403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097059">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Calibri" panose="020F0502020204030204" pitchFamily="34" charset="0"/>
                          <a:ea typeface="ＭＳ Ｐゴシック" charset="0"/>
                          <a:cs typeface="Calibri" panose="020F0502020204030204" pitchFamily="34" charset="0"/>
                        </a:rPr>
                        <a:t>I</a:t>
                      </a:r>
                      <a:endParaRPr kumimoji="0" lang="en-US" sz="1800" b="0" i="0" u="none" strike="noStrike" cap="none" normalizeH="0" baseline="0">
                        <a:ln>
                          <a:noFill/>
                        </a:ln>
                        <a:solidFill>
                          <a:schemeClr val="tx1"/>
                        </a:solidFill>
                        <a:effectLst/>
                        <a:latin typeface="Calibri" panose="020F0502020204030204" pitchFamily="34" charset="0"/>
                        <a:ea typeface="ＭＳ Ｐゴシック" charset="0"/>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FC284"/>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Calibri" panose="020F0502020204030204" pitchFamily="34" charset="0"/>
                          <a:ea typeface="ＭＳ Ｐゴシック" charset="0"/>
                          <a:cs typeface="Calibri" panose="020F0502020204030204" pitchFamily="34" charset="0"/>
                        </a:rPr>
                        <a:t>B-NR</a:t>
                      </a:r>
                      <a:endParaRPr kumimoji="0" lang="en-US" sz="1800" b="0" i="0" u="none" strike="noStrike" cap="none" normalizeH="0" baseline="0">
                        <a:ln>
                          <a:noFill/>
                        </a:ln>
                        <a:solidFill>
                          <a:schemeClr val="tx1"/>
                        </a:solidFill>
                        <a:effectLst/>
                        <a:latin typeface="Calibri" panose="020F0502020204030204" pitchFamily="34" charset="0"/>
                        <a:ea typeface="ＭＳ Ｐゴシック" charset="0"/>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49DD4"/>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mj-lt" charset="0"/>
                        <a:buNone/>
                        <a:tabLst/>
                      </a:pPr>
                      <a:r>
                        <a:rPr kumimoji="0" lang="en-US" sz="1800" b="1" i="0" u="none" strike="noStrike" cap="none" normalizeH="0" baseline="0" dirty="0">
                          <a:ln>
                            <a:noFill/>
                          </a:ln>
                          <a:solidFill>
                            <a:schemeClr val="tx1"/>
                          </a:solidFill>
                          <a:effectLst/>
                          <a:latin typeface="Calibri" panose="020F0502020204030204" pitchFamily="34" charset="0"/>
                          <a:ea typeface="ＭＳ Ｐゴシック" charset="0"/>
                          <a:cs typeface="Calibri" panose="020F0502020204030204" pitchFamily="34" charset="0"/>
                        </a:rPr>
                        <a:t>In adults with ACHD and postoperative second-degree Mobitz type II atrioventricular block, high-grade atrioventricular block, or third-degree atrioventricular block that is not expected to resolve, permanent pacing is recommended. </a:t>
                      </a:r>
                      <a:endParaRPr kumimoji="0" lang="en-US" sz="1800" b="0" i="0" u="none" strike="noStrike" cap="none" normalizeH="0" baseline="0" dirty="0">
                        <a:ln>
                          <a:noFill/>
                        </a:ln>
                        <a:solidFill>
                          <a:schemeClr val="tx1"/>
                        </a:solidFill>
                        <a:effectLst/>
                        <a:latin typeface="Calibri" panose="020F0502020204030204" pitchFamily="34" charset="0"/>
                        <a:ea typeface="ＭＳ Ｐゴシック" charset="0"/>
                        <a:cs typeface="Calibri" panose="020F050202020403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a:extLst>
              <a:ext uri="{FF2B5EF4-FFF2-40B4-BE49-F238E27FC236}">
                <a16:creationId xmlns:a16="http://schemas.microsoft.com/office/drawing/2014/main" id="{52EE6553-7E6F-4C8B-A193-620999F24A28}"/>
              </a:ext>
            </a:extLst>
          </p:cNvPr>
          <p:cNvSpPr>
            <a:spLocks noChangeArrowheads="1"/>
          </p:cNvSpPr>
          <p:nvPr/>
        </p:nvSpPr>
        <p:spPr bwMode="auto">
          <a:xfrm>
            <a:off x="0" y="381000"/>
            <a:ext cx="9144000" cy="879475"/>
          </a:xfrm>
          <a:prstGeom prst="rect">
            <a:avLst/>
          </a:prstGeom>
          <a:solidFill>
            <a:schemeClr val="accent2"/>
          </a:solidFill>
          <a:ln>
            <a:noFill/>
          </a:ln>
          <a:extLst/>
        </p:spPr>
        <p:txBody>
          <a:bodyPr>
            <a:spAutoFit/>
          </a:bodyPr>
          <a:lstStyle>
            <a:lvl1pPr eaLnBrk="0" hangingPunct="0">
              <a:spcBef>
                <a:spcPct val="20000"/>
              </a:spcBef>
              <a:buChar char="•"/>
              <a:defRPr sz="3200">
                <a:solidFill>
                  <a:schemeClr val="tx1"/>
                </a:solidFill>
                <a:latin typeface="Arial" pitchFamily="34" charset="0"/>
                <a:ea typeface="MS PGothic" pitchFamily="34" charset="-128"/>
                <a:cs typeface="Geneva" charset="0"/>
              </a:defRPr>
            </a:lvl1pPr>
            <a:lvl2pPr marL="742950" indent="-285750" eaLnBrk="0" hangingPunct="0">
              <a:spcBef>
                <a:spcPct val="20000"/>
              </a:spcBef>
              <a:buChar char="–"/>
              <a:defRPr sz="2800">
                <a:solidFill>
                  <a:schemeClr val="tx1"/>
                </a:solidFill>
                <a:latin typeface="Arial" pitchFamily="34" charset="0"/>
                <a:ea typeface="Geneva" charset="0"/>
                <a:cs typeface="Geneva" charset="0"/>
              </a:defRPr>
            </a:lvl2pPr>
            <a:lvl3pPr marL="1143000" indent="-228600" eaLnBrk="0" hangingPunct="0">
              <a:spcBef>
                <a:spcPct val="20000"/>
              </a:spcBef>
              <a:buChar char="•"/>
              <a:defRPr sz="2400">
                <a:solidFill>
                  <a:schemeClr val="tx1"/>
                </a:solidFill>
                <a:latin typeface="Arial" pitchFamily="34" charset="0"/>
                <a:ea typeface="Geneva" charset="0"/>
                <a:cs typeface="Geneva" charset="0"/>
              </a:defRPr>
            </a:lvl3pPr>
            <a:lvl4pPr marL="1600200" indent="-228600" eaLnBrk="0" hangingPunct="0">
              <a:spcBef>
                <a:spcPct val="20000"/>
              </a:spcBef>
              <a:buChar char="–"/>
              <a:defRPr sz="2000">
                <a:solidFill>
                  <a:schemeClr val="tx1"/>
                </a:solidFill>
                <a:latin typeface="Arial" pitchFamily="34" charset="0"/>
                <a:ea typeface="Geneva" charset="0"/>
                <a:cs typeface="Geneva" charset="0"/>
              </a:defRPr>
            </a:lvl4pPr>
            <a:lvl5pPr marL="2057400" indent="-228600" eaLnBrk="0" hangingPunct="0">
              <a:spcBef>
                <a:spcPct val="20000"/>
              </a:spcBef>
              <a:buChar char="»"/>
              <a:defRPr sz="2000">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9pPr>
          </a:lstStyle>
          <a:p>
            <a:pPr algn="ctr" eaLnBrk="1" hangingPunct="1">
              <a:lnSpc>
                <a:spcPct val="80000"/>
              </a:lnSpc>
              <a:spcBef>
                <a:spcPct val="0"/>
              </a:spcBef>
              <a:buFontTx/>
              <a:buNone/>
              <a:defRPr/>
            </a:pPr>
            <a:r>
              <a:rPr lang="en-US" dirty="0">
                <a:solidFill>
                  <a:schemeClr val="bg1"/>
                </a:solidFill>
              </a:rPr>
              <a:t>Bradycardia Management for Adult Congenital Heart Disease (continued)</a:t>
            </a:r>
            <a:endParaRPr lang="en-US" altLang="en-US" sz="2400" b="1" dirty="0">
              <a:solidFill>
                <a:schemeClr val="bg1"/>
              </a:solidFill>
              <a:latin typeface="+mn-lt"/>
            </a:endParaRPr>
          </a:p>
        </p:txBody>
      </p:sp>
      <p:graphicFrame>
        <p:nvGraphicFramePr>
          <p:cNvPr id="3" name="Table 2">
            <a:extLst>
              <a:ext uri="{FF2B5EF4-FFF2-40B4-BE49-F238E27FC236}">
                <a16:creationId xmlns:a16="http://schemas.microsoft.com/office/drawing/2014/main" id="{64422829-CD88-42DA-B1C7-A3110F9E9709}"/>
              </a:ext>
            </a:extLst>
          </p:cNvPr>
          <p:cNvGraphicFramePr>
            <a:graphicFrameLocks noGrp="1"/>
          </p:cNvGraphicFramePr>
          <p:nvPr/>
        </p:nvGraphicFramePr>
        <p:xfrm>
          <a:off x="457200" y="1600200"/>
          <a:ext cx="8229600" cy="2946400"/>
        </p:xfrm>
        <a:graphic>
          <a:graphicData uri="http://schemas.openxmlformats.org/drawingml/2006/table">
            <a:tbl>
              <a:tblPr/>
              <a:tblGrid>
                <a:gridCol w="952500">
                  <a:extLst>
                    <a:ext uri="{9D8B030D-6E8A-4147-A177-3AD203B41FA5}">
                      <a16:colId xmlns:a16="http://schemas.microsoft.com/office/drawing/2014/main" val="20000"/>
                    </a:ext>
                  </a:extLst>
                </a:gridCol>
                <a:gridCol w="887413">
                  <a:extLst>
                    <a:ext uri="{9D8B030D-6E8A-4147-A177-3AD203B41FA5}">
                      <a16:colId xmlns:a16="http://schemas.microsoft.com/office/drawing/2014/main" val="20001"/>
                    </a:ext>
                  </a:extLst>
                </a:gridCol>
                <a:gridCol w="6389687">
                  <a:extLst>
                    <a:ext uri="{9D8B030D-6E8A-4147-A177-3AD203B41FA5}">
                      <a16:colId xmlns:a16="http://schemas.microsoft.com/office/drawing/2014/main" val="20002"/>
                    </a:ext>
                  </a:extLst>
                </a:gridCol>
              </a:tblGrid>
              <a:tr h="600075">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Calibri" panose="020F0502020204030204" pitchFamily="34" charset="0"/>
                          <a:ea typeface="ＭＳ Ｐゴシック" charset="0"/>
                          <a:cs typeface="Calibri" panose="020F0502020204030204" pitchFamily="34" charset="0"/>
                        </a:rPr>
                        <a:t>Recommendations for Management of Bradycardia in Adults With Adult Congenital Heart Disease</a:t>
                      </a:r>
                      <a:endParaRPr kumimoji="0" lang="en-US" sz="2000" b="0" i="0" u="none" strike="noStrike" cap="none" normalizeH="0" baseline="0">
                        <a:ln>
                          <a:noFill/>
                        </a:ln>
                        <a:solidFill>
                          <a:schemeClr val="tx1"/>
                        </a:solidFill>
                        <a:effectLst/>
                        <a:latin typeface="Calibri" panose="020F0502020204030204" pitchFamily="34" charset="0"/>
                        <a:ea typeface="ＭＳ Ｐゴシック" charset="0"/>
                        <a:cs typeface="Calibri" panose="020F050202020403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08000">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Calibri" panose="020F0502020204030204" pitchFamily="34" charset="0"/>
                          <a:ea typeface="ＭＳ Ｐゴシック" charset="0"/>
                          <a:cs typeface="Calibri" panose="020F0502020204030204" pitchFamily="34" charset="0"/>
                        </a:rPr>
                        <a:t>COR</a:t>
                      </a:r>
                      <a:endParaRPr kumimoji="0" lang="en-US" sz="2000" b="0" i="0" u="none" strike="noStrike" cap="none" normalizeH="0" baseline="0">
                        <a:ln>
                          <a:noFill/>
                        </a:ln>
                        <a:solidFill>
                          <a:schemeClr val="tx1"/>
                        </a:solidFill>
                        <a:effectLst/>
                        <a:latin typeface="Calibri" panose="020F0502020204030204" pitchFamily="34" charset="0"/>
                        <a:ea typeface="ＭＳ Ｐゴシック" charset="0"/>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Calibri" panose="020F0502020204030204" pitchFamily="34" charset="0"/>
                          <a:ea typeface="ＭＳ Ｐゴシック" charset="0"/>
                          <a:cs typeface="Calibri" panose="020F0502020204030204" pitchFamily="34" charset="0"/>
                        </a:rPr>
                        <a:t>LOE</a:t>
                      </a:r>
                      <a:endParaRPr kumimoji="0" lang="en-US" sz="2000" b="0" i="0" u="none" strike="noStrike" cap="none" normalizeH="0" baseline="0">
                        <a:ln>
                          <a:noFill/>
                        </a:ln>
                        <a:solidFill>
                          <a:schemeClr val="tx1"/>
                        </a:solidFill>
                        <a:effectLst/>
                        <a:latin typeface="Calibri" panose="020F0502020204030204" pitchFamily="34" charset="0"/>
                        <a:ea typeface="ＭＳ Ｐゴシック" charset="0"/>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Calibri" panose="020F0502020204030204" pitchFamily="34" charset="0"/>
                          <a:ea typeface="ＭＳ Ｐゴシック" charset="0"/>
                          <a:cs typeface="Calibri" panose="020F0502020204030204" pitchFamily="34" charset="0"/>
                        </a:rPr>
                        <a:t>Recommendation</a:t>
                      </a:r>
                      <a:endParaRPr kumimoji="0" lang="en-US" sz="2000" b="0" i="0" u="none" strike="noStrike" cap="none" normalizeH="0" baseline="0">
                        <a:ln>
                          <a:noFill/>
                        </a:ln>
                        <a:solidFill>
                          <a:schemeClr val="tx1"/>
                        </a:solidFill>
                        <a:effectLst/>
                        <a:latin typeface="Calibri" panose="020F0502020204030204" pitchFamily="34" charset="0"/>
                        <a:ea typeface="ＭＳ Ｐゴシック" charset="0"/>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77850">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Calibri" panose="020F0502020204030204" pitchFamily="34" charset="0"/>
                          <a:ea typeface="ＭＳ Ｐゴシック" charset="0"/>
                          <a:cs typeface="Calibri" panose="020F0502020204030204" pitchFamily="34" charset="0"/>
                        </a:rPr>
                        <a:t>IIa</a:t>
                      </a:r>
                      <a:endParaRPr kumimoji="0" lang="en-US" sz="2000" b="0" i="0" u="none" strike="noStrike" cap="none" normalizeH="0" baseline="0">
                        <a:ln>
                          <a:noFill/>
                        </a:ln>
                        <a:solidFill>
                          <a:schemeClr val="tx1"/>
                        </a:solidFill>
                        <a:effectLst/>
                        <a:latin typeface="Calibri" panose="020F0502020204030204" pitchFamily="34" charset="0"/>
                        <a:ea typeface="ＭＳ Ｐゴシック" charset="0"/>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D54F"/>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Calibri" panose="020F0502020204030204" pitchFamily="34" charset="0"/>
                          <a:ea typeface="ＭＳ Ｐゴシック" charset="0"/>
                          <a:cs typeface="Calibri" panose="020F0502020204030204" pitchFamily="34" charset="0"/>
                        </a:rPr>
                        <a:t>B-NR</a:t>
                      </a:r>
                      <a:endParaRPr kumimoji="0" lang="en-US" sz="2000" b="0" i="0" u="none" strike="noStrike" cap="none" normalizeH="0" baseline="0">
                        <a:ln>
                          <a:noFill/>
                        </a:ln>
                        <a:solidFill>
                          <a:schemeClr val="tx1"/>
                        </a:solidFill>
                        <a:effectLst/>
                        <a:latin typeface="Calibri" panose="020F0502020204030204" pitchFamily="34" charset="0"/>
                        <a:ea typeface="ＭＳ Ｐゴシック" charset="0"/>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49DD4"/>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mj-lt" charset="0"/>
                        <a:buNone/>
                        <a:tabLst/>
                      </a:pPr>
                      <a:r>
                        <a:rPr kumimoji="0" lang="en-US" sz="2000" b="1" i="0" u="none" strike="noStrike" cap="none" normalizeH="0" baseline="0">
                          <a:ln>
                            <a:noFill/>
                          </a:ln>
                          <a:solidFill>
                            <a:schemeClr val="tx1"/>
                          </a:solidFill>
                          <a:effectLst/>
                          <a:latin typeface="Calibri" panose="020F0502020204030204" pitchFamily="34" charset="0"/>
                          <a:ea typeface="ＭＳ Ｐゴシック" charset="0"/>
                          <a:cs typeface="Calibri" panose="020F0502020204030204" pitchFamily="34" charset="0"/>
                        </a:rPr>
                        <a:t>In asymptomatic adults with congenital complete atrioventricular block, permanent pacing is reasonable. </a:t>
                      </a:r>
                      <a:endParaRPr kumimoji="0" lang="en-US" sz="2000" b="0" i="0" u="none" strike="noStrike" cap="none" normalizeH="0" baseline="0">
                        <a:ln>
                          <a:noFill/>
                        </a:ln>
                        <a:solidFill>
                          <a:schemeClr val="tx1"/>
                        </a:solidFill>
                        <a:effectLst/>
                        <a:latin typeface="Calibri" panose="020F0502020204030204" pitchFamily="34" charset="0"/>
                        <a:ea typeface="ＭＳ Ｐゴシック" charset="0"/>
                        <a:cs typeface="Calibri" panose="020F050202020403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47725">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Calibri" panose="020F0502020204030204" pitchFamily="34" charset="0"/>
                          <a:ea typeface="ＭＳ Ｐゴシック" charset="0"/>
                          <a:cs typeface="Calibri" panose="020F0502020204030204" pitchFamily="34" charset="0"/>
                        </a:rPr>
                        <a:t>IIa</a:t>
                      </a:r>
                      <a:endParaRPr kumimoji="0" lang="en-US" sz="2000" b="0" i="0" u="none" strike="noStrike" cap="none" normalizeH="0" baseline="0">
                        <a:ln>
                          <a:noFill/>
                        </a:ln>
                        <a:solidFill>
                          <a:schemeClr val="tx1"/>
                        </a:solidFill>
                        <a:effectLst/>
                        <a:latin typeface="Calibri" panose="020F0502020204030204" pitchFamily="34" charset="0"/>
                        <a:ea typeface="ＭＳ Ｐゴシック" charset="0"/>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D54F"/>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Calibri" panose="020F0502020204030204" pitchFamily="34" charset="0"/>
                          <a:ea typeface="ＭＳ Ｐゴシック" charset="0"/>
                          <a:cs typeface="Calibri" panose="020F0502020204030204" pitchFamily="34" charset="0"/>
                        </a:rPr>
                        <a:t>B-NR</a:t>
                      </a:r>
                      <a:endParaRPr kumimoji="0" lang="en-US" sz="2000" b="0" i="0" u="none" strike="noStrike" cap="none" normalizeH="0" baseline="0">
                        <a:ln>
                          <a:noFill/>
                        </a:ln>
                        <a:solidFill>
                          <a:schemeClr val="tx1"/>
                        </a:solidFill>
                        <a:effectLst/>
                        <a:latin typeface="Calibri" panose="020F0502020204030204" pitchFamily="34" charset="0"/>
                        <a:ea typeface="ＭＳ Ｐゴシック" charset="0"/>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49DD4"/>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mj-lt" charset="0"/>
                        <a:buNone/>
                        <a:tabLst/>
                      </a:pPr>
                      <a:r>
                        <a:rPr kumimoji="0" lang="en-US" sz="2000" b="1" i="0" u="none" strike="noStrike" cap="none" normalizeH="0" baseline="0" dirty="0">
                          <a:ln>
                            <a:noFill/>
                          </a:ln>
                          <a:solidFill>
                            <a:schemeClr val="tx1"/>
                          </a:solidFill>
                          <a:effectLst/>
                          <a:latin typeface="Calibri" panose="020F0502020204030204" pitchFamily="34" charset="0"/>
                          <a:ea typeface="ＭＳ Ｐゴシック" charset="0"/>
                          <a:cs typeface="Calibri" panose="020F0502020204030204" pitchFamily="34" charset="0"/>
                        </a:rPr>
                        <a:t>In adults with repaired ACHD who require permanent pacing for bradycardic indications, a bradycardia device with atrial antitachycardia pacing capabilities is reasonable. </a:t>
                      </a:r>
                      <a:endParaRPr kumimoji="0" lang="en-US" sz="2000" b="0" i="0" u="none" strike="noStrike" cap="none" normalizeH="0" baseline="0" dirty="0">
                        <a:ln>
                          <a:noFill/>
                        </a:ln>
                        <a:solidFill>
                          <a:schemeClr val="tx1"/>
                        </a:solidFill>
                        <a:effectLst/>
                        <a:latin typeface="Calibri" panose="020F0502020204030204" pitchFamily="34" charset="0"/>
                        <a:ea typeface="ＭＳ Ｐゴシック" charset="0"/>
                        <a:cs typeface="Calibri" panose="020F050202020403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a:extLst>
              <a:ext uri="{FF2B5EF4-FFF2-40B4-BE49-F238E27FC236}">
                <a16:creationId xmlns:a16="http://schemas.microsoft.com/office/drawing/2014/main" id="{52EE6553-7E6F-4C8B-A193-620999F24A28}"/>
              </a:ext>
            </a:extLst>
          </p:cNvPr>
          <p:cNvSpPr>
            <a:spLocks noChangeArrowheads="1"/>
          </p:cNvSpPr>
          <p:nvPr/>
        </p:nvSpPr>
        <p:spPr bwMode="auto">
          <a:xfrm>
            <a:off x="0" y="381000"/>
            <a:ext cx="9144000" cy="879475"/>
          </a:xfrm>
          <a:prstGeom prst="rect">
            <a:avLst/>
          </a:prstGeom>
          <a:solidFill>
            <a:schemeClr val="accent2"/>
          </a:solidFill>
          <a:ln>
            <a:noFill/>
          </a:ln>
          <a:extLst/>
        </p:spPr>
        <p:txBody>
          <a:bodyPr>
            <a:spAutoFit/>
          </a:bodyPr>
          <a:lstStyle>
            <a:lvl1pPr eaLnBrk="0" hangingPunct="0">
              <a:spcBef>
                <a:spcPct val="20000"/>
              </a:spcBef>
              <a:buChar char="•"/>
              <a:defRPr sz="3200">
                <a:solidFill>
                  <a:schemeClr val="tx1"/>
                </a:solidFill>
                <a:latin typeface="Arial" pitchFamily="34" charset="0"/>
                <a:ea typeface="MS PGothic" pitchFamily="34" charset="-128"/>
                <a:cs typeface="Geneva" charset="0"/>
              </a:defRPr>
            </a:lvl1pPr>
            <a:lvl2pPr marL="742950" indent="-285750" eaLnBrk="0" hangingPunct="0">
              <a:spcBef>
                <a:spcPct val="20000"/>
              </a:spcBef>
              <a:buChar char="–"/>
              <a:defRPr sz="2800">
                <a:solidFill>
                  <a:schemeClr val="tx1"/>
                </a:solidFill>
                <a:latin typeface="Arial" pitchFamily="34" charset="0"/>
                <a:ea typeface="Geneva" charset="0"/>
                <a:cs typeface="Geneva" charset="0"/>
              </a:defRPr>
            </a:lvl2pPr>
            <a:lvl3pPr marL="1143000" indent="-228600" eaLnBrk="0" hangingPunct="0">
              <a:spcBef>
                <a:spcPct val="20000"/>
              </a:spcBef>
              <a:buChar char="•"/>
              <a:defRPr sz="2400">
                <a:solidFill>
                  <a:schemeClr val="tx1"/>
                </a:solidFill>
                <a:latin typeface="Arial" pitchFamily="34" charset="0"/>
                <a:ea typeface="Geneva" charset="0"/>
                <a:cs typeface="Geneva" charset="0"/>
              </a:defRPr>
            </a:lvl3pPr>
            <a:lvl4pPr marL="1600200" indent="-228600" eaLnBrk="0" hangingPunct="0">
              <a:spcBef>
                <a:spcPct val="20000"/>
              </a:spcBef>
              <a:buChar char="–"/>
              <a:defRPr sz="2000">
                <a:solidFill>
                  <a:schemeClr val="tx1"/>
                </a:solidFill>
                <a:latin typeface="Arial" pitchFamily="34" charset="0"/>
                <a:ea typeface="Geneva" charset="0"/>
                <a:cs typeface="Geneva" charset="0"/>
              </a:defRPr>
            </a:lvl4pPr>
            <a:lvl5pPr marL="2057400" indent="-228600" eaLnBrk="0" hangingPunct="0">
              <a:spcBef>
                <a:spcPct val="20000"/>
              </a:spcBef>
              <a:buChar char="»"/>
              <a:defRPr sz="2000">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9pPr>
          </a:lstStyle>
          <a:p>
            <a:pPr algn="ctr" eaLnBrk="1" hangingPunct="1">
              <a:lnSpc>
                <a:spcPct val="80000"/>
              </a:lnSpc>
              <a:spcBef>
                <a:spcPct val="0"/>
              </a:spcBef>
              <a:buFontTx/>
              <a:buNone/>
              <a:defRPr/>
            </a:pPr>
            <a:r>
              <a:rPr lang="en-US" dirty="0">
                <a:solidFill>
                  <a:schemeClr val="bg1"/>
                </a:solidFill>
              </a:rPr>
              <a:t>Bradycardia Management for Adult Congenital Heart Disease (continued)</a:t>
            </a:r>
            <a:endParaRPr lang="en-US" altLang="en-US" sz="2400" b="1" dirty="0">
              <a:solidFill>
                <a:schemeClr val="bg1"/>
              </a:solidFill>
              <a:latin typeface="+mn-lt"/>
            </a:endParaRPr>
          </a:p>
        </p:txBody>
      </p:sp>
      <p:graphicFrame>
        <p:nvGraphicFramePr>
          <p:cNvPr id="3" name="Table 2">
            <a:extLst>
              <a:ext uri="{FF2B5EF4-FFF2-40B4-BE49-F238E27FC236}">
                <a16:creationId xmlns:a16="http://schemas.microsoft.com/office/drawing/2014/main" id="{64422829-CD88-42DA-B1C7-A3110F9E9709}"/>
              </a:ext>
            </a:extLst>
          </p:cNvPr>
          <p:cNvGraphicFramePr>
            <a:graphicFrameLocks noGrp="1"/>
          </p:cNvGraphicFramePr>
          <p:nvPr/>
        </p:nvGraphicFramePr>
        <p:xfrm>
          <a:off x="457200" y="1447800"/>
          <a:ext cx="8229600" cy="3876675"/>
        </p:xfrm>
        <a:graphic>
          <a:graphicData uri="http://schemas.openxmlformats.org/drawingml/2006/table">
            <a:tbl>
              <a:tblPr/>
              <a:tblGrid>
                <a:gridCol w="952500">
                  <a:extLst>
                    <a:ext uri="{9D8B030D-6E8A-4147-A177-3AD203B41FA5}">
                      <a16:colId xmlns:a16="http://schemas.microsoft.com/office/drawing/2014/main" val="20000"/>
                    </a:ext>
                  </a:extLst>
                </a:gridCol>
                <a:gridCol w="887413">
                  <a:extLst>
                    <a:ext uri="{9D8B030D-6E8A-4147-A177-3AD203B41FA5}">
                      <a16:colId xmlns:a16="http://schemas.microsoft.com/office/drawing/2014/main" val="20001"/>
                    </a:ext>
                  </a:extLst>
                </a:gridCol>
                <a:gridCol w="6389687">
                  <a:extLst>
                    <a:ext uri="{9D8B030D-6E8A-4147-A177-3AD203B41FA5}">
                      <a16:colId xmlns:a16="http://schemas.microsoft.com/office/drawing/2014/main" val="20002"/>
                    </a:ext>
                  </a:extLst>
                </a:gridCol>
              </a:tblGrid>
              <a:tr h="600173">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Calibri" panose="020F0502020204030204" pitchFamily="34" charset="0"/>
                          <a:ea typeface="ＭＳ Ｐゴシック" charset="0"/>
                          <a:cs typeface="Calibri" panose="020F0502020204030204" pitchFamily="34" charset="0"/>
                        </a:rPr>
                        <a:t>Recommendations for Management of Bradycardia in Adults With Adult Congenital Heart Disease</a:t>
                      </a:r>
                      <a:endParaRPr kumimoji="0" lang="en-US" sz="1800" b="0" i="0" u="none" strike="noStrike" cap="none" normalizeH="0" baseline="0">
                        <a:ln>
                          <a:noFill/>
                        </a:ln>
                        <a:solidFill>
                          <a:schemeClr val="tx1"/>
                        </a:solidFill>
                        <a:effectLst/>
                        <a:latin typeface="Calibri" panose="020F0502020204030204" pitchFamily="34" charset="0"/>
                        <a:ea typeface="ＭＳ Ｐゴシック" charset="0"/>
                        <a:cs typeface="Calibri" panose="020F050202020403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08083">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Calibri" panose="020F0502020204030204" pitchFamily="34" charset="0"/>
                          <a:ea typeface="ＭＳ Ｐゴシック" charset="0"/>
                          <a:cs typeface="Calibri" panose="020F0502020204030204" pitchFamily="34" charset="0"/>
                        </a:rPr>
                        <a:t>COR</a:t>
                      </a:r>
                      <a:endParaRPr kumimoji="0" lang="en-US" sz="1800" b="0" i="0" u="none" strike="noStrike" cap="none" normalizeH="0" baseline="0">
                        <a:ln>
                          <a:noFill/>
                        </a:ln>
                        <a:solidFill>
                          <a:schemeClr val="tx1"/>
                        </a:solidFill>
                        <a:effectLst/>
                        <a:latin typeface="Calibri" panose="020F0502020204030204" pitchFamily="34" charset="0"/>
                        <a:ea typeface="ＭＳ Ｐゴシック" charset="0"/>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Calibri" panose="020F0502020204030204" pitchFamily="34" charset="0"/>
                          <a:ea typeface="ＭＳ Ｐゴシック" charset="0"/>
                          <a:cs typeface="Calibri" panose="020F0502020204030204" pitchFamily="34" charset="0"/>
                        </a:rPr>
                        <a:t>LOE</a:t>
                      </a:r>
                      <a:endParaRPr kumimoji="0" lang="en-US" sz="1800" b="0" i="0" u="none" strike="noStrike" cap="none" normalizeH="0" baseline="0">
                        <a:ln>
                          <a:noFill/>
                        </a:ln>
                        <a:solidFill>
                          <a:schemeClr val="tx1"/>
                        </a:solidFill>
                        <a:effectLst/>
                        <a:latin typeface="Calibri" panose="020F0502020204030204" pitchFamily="34" charset="0"/>
                        <a:ea typeface="ＭＳ Ｐゴシック" charset="0"/>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Calibri" panose="020F0502020204030204" pitchFamily="34" charset="0"/>
                          <a:ea typeface="ＭＳ Ｐゴシック" charset="0"/>
                          <a:cs typeface="Calibri" panose="020F0502020204030204" pitchFamily="34" charset="0"/>
                        </a:rPr>
                        <a:t>Recommendation</a:t>
                      </a:r>
                      <a:endParaRPr kumimoji="0" lang="en-US" sz="1800" b="0" i="0" u="none" strike="noStrike" cap="none" normalizeH="0" baseline="0">
                        <a:ln>
                          <a:noFill/>
                        </a:ln>
                        <a:solidFill>
                          <a:schemeClr val="tx1"/>
                        </a:solidFill>
                        <a:effectLst/>
                        <a:latin typeface="Calibri" panose="020F0502020204030204" pitchFamily="34" charset="0"/>
                        <a:ea typeface="ＭＳ Ｐゴシック" charset="0"/>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97460">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Calibri" panose="020F0502020204030204" pitchFamily="34" charset="0"/>
                          <a:ea typeface="ＭＳ Ｐゴシック" charset="0"/>
                          <a:cs typeface="Calibri" panose="020F0502020204030204" pitchFamily="34" charset="0"/>
                        </a:rPr>
                        <a:t>IIa</a:t>
                      </a:r>
                      <a:endParaRPr kumimoji="0" lang="en-US" sz="1800" b="0" i="0" u="none" strike="noStrike" cap="none" normalizeH="0" baseline="0" dirty="0">
                        <a:ln>
                          <a:noFill/>
                        </a:ln>
                        <a:solidFill>
                          <a:schemeClr val="tx1"/>
                        </a:solidFill>
                        <a:effectLst/>
                        <a:latin typeface="Calibri" panose="020F0502020204030204" pitchFamily="34" charset="0"/>
                        <a:ea typeface="ＭＳ Ｐゴシック" charset="0"/>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D54F"/>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Calibri" panose="020F0502020204030204" pitchFamily="34" charset="0"/>
                          <a:ea typeface="ＭＳ Ｐゴシック" charset="0"/>
                          <a:cs typeface="Calibri" panose="020F0502020204030204" pitchFamily="34" charset="0"/>
                        </a:rPr>
                        <a:t>C-EO</a:t>
                      </a:r>
                      <a:endParaRPr kumimoji="0" lang="en-US" sz="1800" b="0" i="0" u="none" strike="noStrike" cap="none" normalizeH="0" baseline="0">
                        <a:ln>
                          <a:noFill/>
                        </a:ln>
                        <a:solidFill>
                          <a:schemeClr val="tx1"/>
                        </a:solidFill>
                        <a:effectLst/>
                        <a:latin typeface="Calibri" panose="020F0502020204030204" pitchFamily="34" charset="0"/>
                        <a:ea typeface="ＭＳ Ｐゴシック" charset="0"/>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1C1E7"/>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mj-lt" charset="0"/>
                        <a:buNone/>
                        <a:tabLst/>
                      </a:pPr>
                      <a:r>
                        <a:rPr kumimoji="0" lang="en-US" sz="1800" b="1" i="0" u="none" strike="noStrike" cap="none" normalizeH="0" baseline="0">
                          <a:ln>
                            <a:noFill/>
                          </a:ln>
                          <a:solidFill>
                            <a:schemeClr val="tx1"/>
                          </a:solidFill>
                          <a:effectLst/>
                          <a:latin typeface="Calibri" panose="020F0502020204030204" pitchFamily="34" charset="0"/>
                          <a:ea typeface="ＭＳ Ｐゴシック" charset="0"/>
                          <a:cs typeface="Calibri" panose="020F0502020204030204" pitchFamily="34" charset="0"/>
                        </a:rPr>
                        <a:t>In adults with ACHD with preexisting sinus node and/or atrioventricular conduction disease who are undergoing cardiac surgery, intraoperative placement of epicardial permanent pacing leads is reasonable.</a:t>
                      </a:r>
                      <a:endParaRPr kumimoji="0" lang="en-US" sz="1800" b="0" i="0" u="none" strike="noStrike" cap="none" normalizeH="0" baseline="0">
                        <a:ln>
                          <a:noFill/>
                        </a:ln>
                        <a:solidFill>
                          <a:schemeClr val="tx1"/>
                        </a:solidFill>
                        <a:effectLst/>
                        <a:latin typeface="Calibri" panose="020F0502020204030204" pitchFamily="34" charset="0"/>
                        <a:ea typeface="ＭＳ Ｐゴシック" charset="0"/>
                        <a:cs typeface="Calibri" panose="020F050202020403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823095">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Calibri" panose="020F0502020204030204" pitchFamily="34" charset="0"/>
                          <a:ea typeface="ＭＳ Ｐゴシック" charset="0"/>
                          <a:cs typeface="Calibri" panose="020F0502020204030204" pitchFamily="34" charset="0"/>
                        </a:rPr>
                        <a:t>IIb</a:t>
                      </a:r>
                      <a:endParaRPr kumimoji="0" lang="en-US" sz="1800" b="0" i="0" u="none" strike="noStrike" cap="none" normalizeH="0" baseline="0">
                        <a:ln>
                          <a:noFill/>
                        </a:ln>
                        <a:solidFill>
                          <a:schemeClr val="tx1"/>
                        </a:solidFill>
                        <a:effectLst/>
                        <a:latin typeface="Calibri" panose="020F0502020204030204" pitchFamily="34" charset="0"/>
                        <a:ea typeface="ＭＳ Ｐゴシック" charset="0"/>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A74B"/>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Calibri" panose="020F0502020204030204" pitchFamily="34" charset="0"/>
                          <a:ea typeface="ＭＳ Ｐゴシック" charset="0"/>
                          <a:cs typeface="Calibri" panose="020F0502020204030204" pitchFamily="34" charset="0"/>
                        </a:rPr>
                        <a:t>B-NR</a:t>
                      </a:r>
                      <a:endParaRPr kumimoji="0" lang="en-US" sz="1800" b="0" i="0" u="none" strike="noStrike" cap="none" normalizeH="0" baseline="0">
                        <a:ln>
                          <a:noFill/>
                        </a:ln>
                        <a:solidFill>
                          <a:schemeClr val="tx1"/>
                        </a:solidFill>
                        <a:effectLst/>
                        <a:latin typeface="Calibri" panose="020F0502020204030204" pitchFamily="34" charset="0"/>
                        <a:ea typeface="ＭＳ Ｐゴシック" charset="0"/>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49DD4"/>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mj-lt" charset="0"/>
                        <a:buNone/>
                        <a:tabLst/>
                      </a:pPr>
                      <a:r>
                        <a:rPr kumimoji="0" lang="en-US" sz="1800" b="1" i="0" u="none" strike="noStrike" cap="none" normalizeH="0" baseline="0">
                          <a:ln>
                            <a:noFill/>
                          </a:ln>
                          <a:solidFill>
                            <a:schemeClr val="tx1"/>
                          </a:solidFill>
                          <a:effectLst/>
                          <a:latin typeface="Calibri" panose="020F0502020204030204" pitchFamily="34" charset="0"/>
                          <a:ea typeface="Batang" charset="0"/>
                          <a:cs typeface="Calibri" panose="020F0502020204030204" pitchFamily="34" charset="0"/>
                        </a:rPr>
                        <a:t>In adults with ACHD and pacemakers, atrial-based permanent pacing for the prevention of atrial arrhythmias may be considered.</a:t>
                      </a:r>
                      <a:endParaRPr kumimoji="0" lang="en-US" sz="1800" b="0" i="0" u="none" strike="noStrike" cap="none" normalizeH="0" baseline="0">
                        <a:ln>
                          <a:noFill/>
                        </a:ln>
                        <a:solidFill>
                          <a:schemeClr val="tx1"/>
                        </a:solidFill>
                        <a:effectLst/>
                        <a:latin typeface="Calibri" panose="020F0502020204030204" pitchFamily="34" charset="0"/>
                        <a:ea typeface="Batang" charset="0"/>
                        <a:cs typeface="Calibri" panose="020F050202020403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847864">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Calibri" panose="020F0502020204030204" pitchFamily="34" charset="0"/>
                          <a:ea typeface="ＭＳ Ｐゴシック" charset="0"/>
                          <a:cs typeface="Calibri" panose="020F0502020204030204" pitchFamily="34" charset="0"/>
                        </a:rPr>
                        <a:t>III: Harm</a:t>
                      </a:r>
                      <a:endParaRPr kumimoji="0" lang="en-US" sz="1800" b="0" i="0" u="none" strike="noStrike" cap="none" normalizeH="0" baseline="0">
                        <a:ln>
                          <a:noFill/>
                        </a:ln>
                        <a:solidFill>
                          <a:schemeClr val="tx1"/>
                        </a:solidFill>
                        <a:effectLst/>
                        <a:latin typeface="Calibri" panose="020F0502020204030204" pitchFamily="34" charset="0"/>
                        <a:ea typeface="ＭＳ Ｐゴシック" charset="0"/>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1C24"/>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Calibri" panose="020F0502020204030204" pitchFamily="34" charset="0"/>
                          <a:ea typeface="ＭＳ Ｐゴシック" charset="0"/>
                          <a:cs typeface="Calibri" panose="020F0502020204030204" pitchFamily="34" charset="0"/>
                        </a:rPr>
                        <a:t>B-NR</a:t>
                      </a:r>
                      <a:endParaRPr kumimoji="0" lang="en-US" sz="1800" b="0" i="0" u="none" strike="noStrike" cap="none" normalizeH="0" baseline="0">
                        <a:ln>
                          <a:noFill/>
                        </a:ln>
                        <a:solidFill>
                          <a:schemeClr val="tx1"/>
                        </a:solidFill>
                        <a:effectLst/>
                        <a:latin typeface="Calibri" panose="020F0502020204030204" pitchFamily="34" charset="0"/>
                        <a:ea typeface="ＭＳ Ｐゴシック" charset="0"/>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49DD4"/>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mj-lt" charset="0"/>
                        <a:buNone/>
                        <a:tabLst/>
                      </a:pPr>
                      <a:r>
                        <a:rPr kumimoji="0" lang="en-US" sz="1800" b="1" i="0" u="none" strike="noStrike" cap="none" normalizeH="0" baseline="0" dirty="0">
                          <a:ln>
                            <a:noFill/>
                          </a:ln>
                          <a:solidFill>
                            <a:schemeClr val="tx1"/>
                          </a:solidFill>
                          <a:effectLst/>
                          <a:latin typeface="Calibri" panose="020F0502020204030204" pitchFamily="34" charset="0"/>
                          <a:ea typeface="ＭＳ Ｐゴシック" charset="0"/>
                          <a:cs typeface="Calibri" panose="020F0502020204030204" pitchFamily="34" charset="0"/>
                        </a:rPr>
                        <a:t>In selected adults with ACHD and venous to systemic intracardiac shunts, placement of endocardial pacing leads is potentially harmful.</a:t>
                      </a:r>
                      <a:endParaRPr kumimoji="0" lang="en-US" sz="1800" b="0" i="0" u="none" strike="noStrike" cap="none" normalizeH="0" baseline="0" dirty="0">
                        <a:ln>
                          <a:noFill/>
                        </a:ln>
                        <a:solidFill>
                          <a:schemeClr val="tx1"/>
                        </a:solidFill>
                        <a:effectLst/>
                        <a:latin typeface="Calibri" panose="020F0502020204030204" pitchFamily="34" charset="0"/>
                        <a:ea typeface="ＭＳ Ｐゴシック" charset="0"/>
                        <a:cs typeface="Calibri" panose="020F050202020403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a:extLst>
              <a:ext uri="{FF2B5EF4-FFF2-40B4-BE49-F238E27FC236}">
                <a16:creationId xmlns:a16="http://schemas.microsoft.com/office/drawing/2014/main" id="{06AA49F1-66C0-4257-A76D-5D8711EDCA28}"/>
              </a:ext>
            </a:extLst>
          </p:cNvPr>
          <p:cNvSpPr>
            <a:spLocks noChangeArrowheads="1"/>
          </p:cNvSpPr>
          <p:nvPr/>
        </p:nvSpPr>
        <p:spPr bwMode="auto">
          <a:xfrm>
            <a:off x="0" y="381000"/>
            <a:ext cx="9144000" cy="879475"/>
          </a:xfrm>
          <a:prstGeom prst="rect">
            <a:avLst/>
          </a:prstGeom>
          <a:solidFill>
            <a:schemeClr val="accent2"/>
          </a:solidFill>
          <a:ln>
            <a:noFill/>
          </a:ln>
          <a:extLst/>
        </p:spPr>
        <p:txBody>
          <a:bodyPr>
            <a:spAutoFit/>
          </a:bodyPr>
          <a:lstStyle>
            <a:lvl1pPr eaLnBrk="0" hangingPunct="0">
              <a:spcBef>
                <a:spcPct val="20000"/>
              </a:spcBef>
              <a:buChar char="•"/>
              <a:defRPr sz="3200">
                <a:solidFill>
                  <a:schemeClr val="tx1"/>
                </a:solidFill>
                <a:latin typeface="Arial" pitchFamily="34" charset="0"/>
                <a:ea typeface="MS PGothic" pitchFamily="34" charset="-128"/>
                <a:cs typeface="Geneva" charset="0"/>
              </a:defRPr>
            </a:lvl1pPr>
            <a:lvl2pPr marL="742950" indent="-285750" eaLnBrk="0" hangingPunct="0">
              <a:spcBef>
                <a:spcPct val="20000"/>
              </a:spcBef>
              <a:buChar char="–"/>
              <a:defRPr sz="2800">
                <a:solidFill>
                  <a:schemeClr val="tx1"/>
                </a:solidFill>
                <a:latin typeface="Arial" pitchFamily="34" charset="0"/>
                <a:ea typeface="Geneva" charset="0"/>
                <a:cs typeface="Geneva" charset="0"/>
              </a:defRPr>
            </a:lvl2pPr>
            <a:lvl3pPr marL="1143000" indent="-228600" eaLnBrk="0" hangingPunct="0">
              <a:spcBef>
                <a:spcPct val="20000"/>
              </a:spcBef>
              <a:buChar char="•"/>
              <a:defRPr sz="2400">
                <a:solidFill>
                  <a:schemeClr val="tx1"/>
                </a:solidFill>
                <a:latin typeface="Arial" pitchFamily="34" charset="0"/>
                <a:ea typeface="Geneva" charset="0"/>
                <a:cs typeface="Geneva" charset="0"/>
              </a:defRPr>
            </a:lvl3pPr>
            <a:lvl4pPr marL="1600200" indent="-228600" eaLnBrk="0" hangingPunct="0">
              <a:spcBef>
                <a:spcPct val="20000"/>
              </a:spcBef>
              <a:buChar char="–"/>
              <a:defRPr sz="2000">
                <a:solidFill>
                  <a:schemeClr val="tx1"/>
                </a:solidFill>
                <a:latin typeface="Arial" pitchFamily="34" charset="0"/>
                <a:ea typeface="Geneva" charset="0"/>
                <a:cs typeface="Geneva" charset="0"/>
              </a:defRPr>
            </a:lvl4pPr>
            <a:lvl5pPr marL="2057400" indent="-228600" eaLnBrk="0" hangingPunct="0">
              <a:spcBef>
                <a:spcPct val="20000"/>
              </a:spcBef>
              <a:buChar char="»"/>
              <a:defRPr sz="2000">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9pPr>
          </a:lstStyle>
          <a:p>
            <a:pPr algn="ctr" eaLnBrk="1" hangingPunct="1">
              <a:lnSpc>
                <a:spcPct val="80000"/>
              </a:lnSpc>
              <a:spcBef>
                <a:spcPct val="0"/>
              </a:spcBef>
              <a:buFontTx/>
              <a:buNone/>
              <a:defRPr/>
            </a:pPr>
            <a:r>
              <a:rPr lang="en-US" dirty="0">
                <a:solidFill>
                  <a:schemeClr val="bg1"/>
                </a:solidFill>
              </a:rPr>
              <a:t>Management of Bradycardia in Patients With an Acute MI </a:t>
            </a:r>
            <a:endParaRPr lang="en-US" altLang="en-US" sz="2400" b="1" dirty="0">
              <a:solidFill>
                <a:schemeClr val="bg1"/>
              </a:solidFill>
              <a:latin typeface="+mn-lt"/>
            </a:endParaRPr>
          </a:p>
        </p:txBody>
      </p:sp>
      <p:graphicFrame>
        <p:nvGraphicFramePr>
          <p:cNvPr id="3" name="Table 2">
            <a:extLst>
              <a:ext uri="{FF2B5EF4-FFF2-40B4-BE49-F238E27FC236}">
                <a16:creationId xmlns:a16="http://schemas.microsoft.com/office/drawing/2014/main" id="{67B5A55D-F3F9-440E-BCC3-B2EE3ECA43DB}"/>
              </a:ext>
            </a:extLst>
          </p:cNvPr>
          <p:cNvGraphicFramePr>
            <a:graphicFrameLocks noGrp="1"/>
          </p:cNvGraphicFramePr>
          <p:nvPr/>
        </p:nvGraphicFramePr>
        <p:xfrm>
          <a:off x="457200" y="1371600"/>
          <a:ext cx="8229600" cy="4627563"/>
        </p:xfrm>
        <a:graphic>
          <a:graphicData uri="http://schemas.openxmlformats.org/drawingml/2006/table">
            <a:tbl>
              <a:tblPr/>
              <a:tblGrid>
                <a:gridCol w="952500">
                  <a:extLst>
                    <a:ext uri="{9D8B030D-6E8A-4147-A177-3AD203B41FA5}">
                      <a16:colId xmlns:a16="http://schemas.microsoft.com/office/drawing/2014/main" val="1719556264"/>
                    </a:ext>
                  </a:extLst>
                </a:gridCol>
                <a:gridCol w="887413">
                  <a:extLst>
                    <a:ext uri="{9D8B030D-6E8A-4147-A177-3AD203B41FA5}">
                      <a16:colId xmlns:a16="http://schemas.microsoft.com/office/drawing/2014/main" val="2348258385"/>
                    </a:ext>
                  </a:extLst>
                </a:gridCol>
                <a:gridCol w="6389687">
                  <a:extLst>
                    <a:ext uri="{9D8B030D-6E8A-4147-A177-3AD203B41FA5}">
                      <a16:colId xmlns:a16="http://schemas.microsoft.com/office/drawing/2014/main" val="497828226"/>
                    </a:ext>
                  </a:extLst>
                </a:gridCol>
              </a:tblGrid>
              <a:tr h="381000">
                <a:tc gridSpan="3">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Recommendations for Management of Bradycardia in the Context of Acute MI</a:t>
                      </a:r>
                      <a:endParaRPr kumimoji="0" lang="en-US" altLang="en-US" sz="18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53074632"/>
                  </a:ext>
                </a:extLst>
              </a:tr>
              <a:tr h="601663">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COR</a:t>
                      </a:r>
                      <a:endParaRPr kumimoji="0" lang="en-US" altLang="en-US" sz="18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LOE</a:t>
                      </a:r>
                      <a:endParaRPr kumimoji="0" lang="en-US" altLang="en-US" sz="1800" b="0"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Recommendation</a:t>
                      </a:r>
                      <a:endParaRPr kumimoji="0" lang="en-US" altLang="en-US" sz="1800" b="0"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39080106"/>
                  </a:ext>
                </a:extLst>
              </a:tr>
              <a:tr h="1174750">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I</a:t>
                      </a:r>
                      <a:endParaRPr kumimoji="0" lang="en-US" altLang="en-US" sz="1800" b="0"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FC284"/>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B-NR</a:t>
                      </a:r>
                      <a:endParaRPr kumimoji="0" lang="en-US" altLang="en-US" sz="1800" b="0"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49DD4"/>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l" defTabSz="914400" rtl="0" eaLnBrk="1" fontAlgn="base" latinLnBrk="0" hangingPunct="1">
                        <a:lnSpc>
                          <a:spcPct val="100000"/>
                        </a:lnSpc>
                        <a:spcBef>
                          <a:spcPct val="0"/>
                        </a:spcBef>
                        <a:spcAft>
                          <a:spcPct val="0"/>
                        </a:spcAft>
                        <a:buClrTx/>
                        <a:buSzTx/>
                        <a:buFont typeface="+mj-lt" charset="0"/>
                        <a:buNone/>
                        <a:tabLst/>
                      </a:pPr>
                      <a:r>
                        <a:rPr kumimoji="0" lang="en-US" altLang="en-US" sz="1800" b="1" i="0" u="none" strike="noStrike" cap="none" normalizeH="0" baseline="0">
                          <a:ln>
                            <a:noFill/>
                          </a:ln>
                          <a:solidFill>
                            <a:schemeClr val="tx1"/>
                          </a:solidFill>
                          <a:effectLst/>
                          <a:latin typeface="Calibri" panose="020F0502020204030204" pitchFamily="34" charset="0"/>
                          <a:ea typeface="Batang" panose="02030600000101010101" pitchFamily="18" charset="-127"/>
                          <a:cs typeface="Calibri" panose="020F0502020204030204" pitchFamily="34" charset="0"/>
                        </a:rPr>
                        <a:t>In patients presenting with an acute MI, temporary pacing is indicated for medically refractory symptomatic or hemodynamically significant bradycardia related to SND or atrioventricular block. </a:t>
                      </a:r>
                      <a:endParaRPr kumimoji="0" lang="en-US" altLang="en-US" sz="1800" b="0" i="0" u="none" strike="noStrike" cap="none" normalizeH="0" baseline="0">
                        <a:ln>
                          <a:noFill/>
                        </a:ln>
                        <a:solidFill>
                          <a:schemeClr val="tx1"/>
                        </a:solidFill>
                        <a:effectLst/>
                        <a:latin typeface="Calibri" panose="020F0502020204030204" pitchFamily="34" charset="0"/>
                        <a:ea typeface="Batang" panose="02030600000101010101" pitchFamily="18" charset="-127"/>
                        <a:cs typeface="Calibri" panose="020F050202020403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2528215"/>
                  </a:ext>
                </a:extLst>
              </a:tr>
              <a:tr h="1003300">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I</a:t>
                      </a:r>
                      <a:endParaRPr kumimoji="0" lang="en-US" altLang="en-US" sz="1800" b="0"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FC284"/>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B-NR</a:t>
                      </a:r>
                      <a:endParaRPr kumimoji="0" lang="en-US" altLang="en-US" sz="1800" b="0"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49DD4"/>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l" defTabSz="914400" rtl="0" eaLnBrk="1" fontAlgn="base" latinLnBrk="0" hangingPunct="1">
                        <a:lnSpc>
                          <a:spcPct val="100000"/>
                        </a:lnSpc>
                        <a:spcBef>
                          <a:spcPct val="0"/>
                        </a:spcBef>
                        <a:spcAft>
                          <a:spcPct val="0"/>
                        </a:spcAft>
                        <a:buClrTx/>
                        <a:buSzTx/>
                        <a:buFont typeface="+mj-lt" charset="0"/>
                        <a:buNone/>
                        <a:tabLst/>
                      </a:pPr>
                      <a:r>
                        <a:rPr kumimoji="0" lang="en-US" altLang="en-US" sz="1800" b="1"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Patients who present with SND or atrioventricular block in the setting of an acute </a:t>
                      </a:r>
                      <a:r>
                        <a:rPr kumimoji="0" lang="en-US" altLang="en-US" sz="1800" b="1" i="0" u="none" strike="noStrike" cap="none" normalizeH="0" baseline="0">
                          <a:ln>
                            <a:noFill/>
                          </a:ln>
                          <a:solidFill>
                            <a:schemeClr val="tx1"/>
                          </a:solidFill>
                          <a:effectLst/>
                          <a:latin typeface="Calibri" panose="020F0502020204030204" pitchFamily="34" charset="0"/>
                          <a:ea typeface="Batang" panose="02030600000101010101" pitchFamily="18" charset="-127"/>
                          <a:cs typeface="Calibri" panose="020F0502020204030204" pitchFamily="34" charset="0"/>
                        </a:rPr>
                        <a:t>MI</a:t>
                      </a:r>
                      <a:r>
                        <a:rPr kumimoji="0" lang="en-US" altLang="en-US" sz="1800" b="1"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 should undergo a waiting period before determining the need for permanent pacing.</a:t>
                      </a:r>
                      <a:endParaRPr kumimoji="0" lang="en-US" altLang="en-US" sz="1800" b="0"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65891745"/>
                  </a:ext>
                </a:extLst>
              </a:tr>
              <a:tr h="1466850">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I</a:t>
                      </a:r>
                      <a:endParaRPr kumimoji="0" lang="en-US" altLang="en-US" sz="1800" b="0"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FC284"/>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B-NR</a:t>
                      </a:r>
                      <a:endParaRPr kumimoji="0" lang="en-US" altLang="en-US" sz="1800" b="0" i="0"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49DD4"/>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Geneva" pitchFamily="-65" charset="0"/>
                          <a:cs typeface="Geneva" pitchFamily="-65" charset="0"/>
                        </a:defRPr>
                      </a:lvl2pPr>
                      <a:lvl3pPr marL="1143000" indent="-228600">
                        <a:spcBef>
                          <a:spcPct val="20000"/>
                        </a:spcBef>
                        <a:defRPr sz="2000">
                          <a:solidFill>
                            <a:schemeClr val="tx1"/>
                          </a:solidFill>
                          <a:latin typeface="Arial" panose="020B0604020202020204" pitchFamily="34" charset="0"/>
                          <a:ea typeface="Geneva" pitchFamily="-65" charset="0"/>
                          <a:cs typeface="Geneva" pitchFamily="-65" charset="0"/>
                        </a:defRPr>
                      </a:lvl3pPr>
                      <a:lvl4pPr marL="1600200" indent="-228600">
                        <a:spcBef>
                          <a:spcPct val="20000"/>
                        </a:spcBef>
                        <a:defRPr>
                          <a:solidFill>
                            <a:schemeClr val="tx1"/>
                          </a:solidFill>
                          <a:latin typeface="Arial" panose="020B0604020202020204" pitchFamily="34" charset="0"/>
                          <a:ea typeface="Geneva" pitchFamily="-65" charset="0"/>
                          <a:cs typeface="Geneva" pitchFamily="-65" charset="0"/>
                        </a:defRPr>
                      </a:lvl4pPr>
                      <a:lvl5pPr marL="2057400" indent="-228600">
                        <a:spcBef>
                          <a:spcPct val="20000"/>
                        </a:spcBef>
                        <a:defRPr>
                          <a:solidFill>
                            <a:schemeClr val="tx1"/>
                          </a:solidFill>
                          <a:latin typeface="Arial" panose="020B0604020202020204" pitchFamily="34" charset="0"/>
                          <a:ea typeface="Geneva" pitchFamily="-65" charset="0"/>
                          <a:cs typeface="Geneva" pitchFamily="-65"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pitchFamily="-65" charset="0"/>
                          <a:cs typeface="Geneva" pitchFamily="-65" charset="0"/>
                        </a:defRPr>
                      </a:lvl9pPr>
                    </a:lstStyle>
                    <a:p>
                      <a:pPr marL="0" marR="0" lvl="0" indent="0" algn="l" defTabSz="914400" rtl="0" eaLnBrk="1" fontAlgn="base" latinLnBrk="0" hangingPunct="1">
                        <a:lnSpc>
                          <a:spcPct val="100000"/>
                        </a:lnSpc>
                        <a:spcBef>
                          <a:spcPct val="0"/>
                        </a:spcBef>
                        <a:spcAft>
                          <a:spcPct val="0"/>
                        </a:spcAft>
                        <a:buClrTx/>
                        <a:buSzTx/>
                        <a:buFont typeface="+mj-lt" charset="0"/>
                        <a:buNone/>
                        <a:tabLst/>
                      </a:pPr>
                      <a:r>
                        <a:rPr kumimoji="0" lang="en-US" altLang="en-US" sz="1800" b="1" i="0" u="none" strike="noStrike" cap="none" normalizeH="0" baseline="0" dirty="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In patients presenting with an acute MI with second-degree Mobitz type II atrioventricular block, high-grade atrioventricular block, alternating bundle-branch block, or third-degree atrioventricular block (persistent or infranodal), permanent pacing is indicated after a waiting period.</a:t>
                      </a:r>
                      <a:endParaRPr kumimoji="0" lang="en-US" altLang="en-US" sz="18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9283410"/>
                  </a:ext>
                </a:extLst>
              </a:tr>
            </a:tbl>
          </a:graphicData>
        </a:graphic>
      </p:graphicFrame>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a:extLst>
              <a:ext uri="{FF2B5EF4-FFF2-40B4-BE49-F238E27FC236}">
                <a16:creationId xmlns:a16="http://schemas.microsoft.com/office/drawing/2014/main" id="{C2038D12-2BC3-407B-94E5-24AC84D69D3F}"/>
              </a:ext>
            </a:extLst>
          </p:cNvPr>
          <p:cNvSpPr>
            <a:spLocks noChangeArrowheads="1"/>
          </p:cNvSpPr>
          <p:nvPr/>
        </p:nvSpPr>
        <p:spPr bwMode="auto">
          <a:xfrm>
            <a:off x="0" y="381000"/>
            <a:ext cx="9144000" cy="879475"/>
          </a:xfrm>
          <a:prstGeom prst="rect">
            <a:avLst/>
          </a:prstGeom>
          <a:solidFill>
            <a:schemeClr val="accent2"/>
          </a:solidFill>
          <a:ln>
            <a:noFill/>
          </a:ln>
          <a:extLst/>
        </p:spPr>
        <p:txBody>
          <a:bodyPr>
            <a:spAutoFit/>
          </a:bodyPr>
          <a:lstStyle>
            <a:lvl1pPr eaLnBrk="0" hangingPunct="0">
              <a:spcBef>
                <a:spcPct val="20000"/>
              </a:spcBef>
              <a:buChar char="•"/>
              <a:defRPr sz="3200">
                <a:solidFill>
                  <a:schemeClr val="tx1"/>
                </a:solidFill>
                <a:latin typeface="Arial" pitchFamily="34" charset="0"/>
                <a:ea typeface="MS PGothic" pitchFamily="34" charset="-128"/>
                <a:cs typeface="Geneva" charset="0"/>
              </a:defRPr>
            </a:lvl1pPr>
            <a:lvl2pPr marL="742950" indent="-285750" eaLnBrk="0" hangingPunct="0">
              <a:spcBef>
                <a:spcPct val="20000"/>
              </a:spcBef>
              <a:buChar char="–"/>
              <a:defRPr sz="2800">
                <a:solidFill>
                  <a:schemeClr val="tx1"/>
                </a:solidFill>
                <a:latin typeface="Arial" pitchFamily="34" charset="0"/>
                <a:ea typeface="Geneva" charset="0"/>
                <a:cs typeface="Geneva" charset="0"/>
              </a:defRPr>
            </a:lvl2pPr>
            <a:lvl3pPr marL="1143000" indent="-228600" eaLnBrk="0" hangingPunct="0">
              <a:spcBef>
                <a:spcPct val="20000"/>
              </a:spcBef>
              <a:buChar char="•"/>
              <a:defRPr sz="2400">
                <a:solidFill>
                  <a:schemeClr val="tx1"/>
                </a:solidFill>
                <a:latin typeface="Arial" pitchFamily="34" charset="0"/>
                <a:ea typeface="Geneva" charset="0"/>
                <a:cs typeface="Geneva" charset="0"/>
              </a:defRPr>
            </a:lvl3pPr>
            <a:lvl4pPr marL="1600200" indent="-228600" eaLnBrk="0" hangingPunct="0">
              <a:spcBef>
                <a:spcPct val="20000"/>
              </a:spcBef>
              <a:buChar char="–"/>
              <a:defRPr sz="2000">
                <a:solidFill>
                  <a:schemeClr val="tx1"/>
                </a:solidFill>
                <a:latin typeface="Arial" pitchFamily="34" charset="0"/>
                <a:ea typeface="Geneva" charset="0"/>
                <a:cs typeface="Geneva" charset="0"/>
              </a:defRPr>
            </a:lvl4pPr>
            <a:lvl5pPr marL="2057400" indent="-228600" eaLnBrk="0" hangingPunct="0">
              <a:spcBef>
                <a:spcPct val="20000"/>
              </a:spcBef>
              <a:buChar char="»"/>
              <a:defRPr sz="2000">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9pPr>
          </a:lstStyle>
          <a:p>
            <a:pPr algn="ctr" eaLnBrk="1" hangingPunct="1">
              <a:lnSpc>
                <a:spcPct val="80000"/>
              </a:lnSpc>
              <a:spcBef>
                <a:spcPct val="0"/>
              </a:spcBef>
              <a:buFontTx/>
              <a:buNone/>
              <a:defRPr/>
            </a:pPr>
            <a:r>
              <a:rPr lang="en-US" dirty="0">
                <a:solidFill>
                  <a:schemeClr val="bg1"/>
                </a:solidFill>
              </a:rPr>
              <a:t>Management of Bradycardia in Patients With an Acute MI (continued)</a:t>
            </a:r>
            <a:endParaRPr lang="en-US" altLang="en-US" sz="2400" b="1" dirty="0">
              <a:solidFill>
                <a:schemeClr val="bg1"/>
              </a:solidFill>
              <a:latin typeface="+mn-lt"/>
            </a:endParaRPr>
          </a:p>
        </p:txBody>
      </p:sp>
      <p:graphicFrame>
        <p:nvGraphicFramePr>
          <p:cNvPr id="3" name="Table 2">
            <a:extLst>
              <a:ext uri="{FF2B5EF4-FFF2-40B4-BE49-F238E27FC236}">
                <a16:creationId xmlns:a16="http://schemas.microsoft.com/office/drawing/2014/main" id="{90FB3E0D-47EB-4C3F-BAE2-4C19E9A16179}"/>
              </a:ext>
            </a:extLst>
          </p:cNvPr>
          <p:cNvGraphicFramePr>
            <a:graphicFrameLocks noGrp="1"/>
          </p:cNvGraphicFramePr>
          <p:nvPr/>
        </p:nvGraphicFramePr>
        <p:xfrm>
          <a:off x="457200" y="1371600"/>
          <a:ext cx="8229600" cy="4445000"/>
        </p:xfrm>
        <a:graphic>
          <a:graphicData uri="http://schemas.openxmlformats.org/drawingml/2006/table">
            <a:tbl>
              <a:tblPr firstRow="1" firstCol="1" bandRow="1"/>
              <a:tblGrid>
                <a:gridCol w="952988">
                  <a:extLst>
                    <a:ext uri="{9D8B030D-6E8A-4147-A177-3AD203B41FA5}">
                      <a16:colId xmlns:a16="http://schemas.microsoft.com/office/drawing/2014/main" val="20000"/>
                    </a:ext>
                  </a:extLst>
                </a:gridCol>
                <a:gridCol w="887151">
                  <a:extLst>
                    <a:ext uri="{9D8B030D-6E8A-4147-A177-3AD203B41FA5}">
                      <a16:colId xmlns:a16="http://schemas.microsoft.com/office/drawing/2014/main" val="20001"/>
                    </a:ext>
                  </a:extLst>
                </a:gridCol>
                <a:gridCol w="6389461">
                  <a:extLst>
                    <a:ext uri="{9D8B030D-6E8A-4147-A177-3AD203B41FA5}">
                      <a16:colId xmlns:a16="http://schemas.microsoft.com/office/drawing/2014/main" val="20002"/>
                    </a:ext>
                  </a:extLst>
                </a:gridCol>
              </a:tblGrid>
              <a:tr h="452899">
                <a:tc gridSpan="3">
                  <a:txBody>
                    <a:bodyPr/>
                    <a:lstStyle/>
                    <a:p>
                      <a:r>
                        <a:rPr lang="en-US" sz="1800" b="1" kern="1200" dirty="0">
                          <a:solidFill>
                            <a:schemeClr val="tx1"/>
                          </a:solidFill>
                          <a:effectLst/>
                          <a:latin typeface="Calibri" panose="020F0502020204030204" pitchFamily="34" charset="0"/>
                          <a:ea typeface="+mn-ea"/>
                          <a:cs typeface="Calibri" panose="020F0502020204030204" pitchFamily="34" charset="0"/>
                        </a:rPr>
                        <a:t>Recommendations for Management of Bradycardia in the Context of Acute MI</a:t>
                      </a:r>
                      <a:endParaRPr lang="en-US" sz="1800" kern="1200" dirty="0">
                        <a:solidFill>
                          <a:schemeClr val="tx1"/>
                        </a:solidFill>
                        <a:effectLst/>
                        <a:latin typeface="Calibri" panose="020F0502020204030204" pitchFamily="34" charset="0"/>
                        <a:ea typeface="+mn-ea"/>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92151">
                <a:tc>
                  <a:txBody>
                    <a:bodyPr/>
                    <a:lstStyle/>
                    <a:p>
                      <a:pPr marL="0" marR="0" algn="ctr">
                        <a:lnSpc>
                          <a:spcPct val="115000"/>
                        </a:lnSpc>
                        <a:spcBef>
                          <a:spcPts val="0"/>
                        </a:spcBef>
                        <a:spcAft>
                          <a:spcPts val="0"/>
                        </a:spcAf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COR</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LOE</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Recommendation</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292366">
                <a:tc>
                  <a:txBody>
                    <a:bodyPr/>
                    <a:lstStyle/>
                    <a:p>
                      <a:pPr marL="0" marR="0" algn="ctr">
                        <a:lnSpc>
                          <a:spcPct val="150000"/>
                        </a:lnSpc>
                        <a:spcBef>
                          <a:spcPts val="0"/>
                        </a:spcBef>
                        <a:spcAft>
                          <a:spcPts val="0"/>
                        </a:spcAf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IIa</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4F"/>
                    </a:solidFill>
                  </a:tcPr>
                </a:tc>
                <a:tc>
                  <a:txBody>
                    <a:bodyPr/>
                    <a:lstStyle/>
                    <a:p>
                      <a:pPr marL="0" marR="0" algn="ctr">
                        <a:lnSpc>
                          <a:spcPct val="150000"/>
                        </a:lnSpc>
                        <a:spcBef>
                          <a:spcPts val="0"/>
                        </a:spcBef>
                        <a:spcAft>
                          <a:spcPts val="0"/>
                        </a:spcAf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B-NR</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49DD4"/>
                    </a:solidFill>
                  </a:tcPr>
                </a:tc>
                <a:tc>
                  <a:txBody>
                    <a:bodyPr/>
                    <a:lstStyle/>
                    <a:p>
                      <a:pPr marL="0" marR="0" lvl="0" indent="0" algn="l">
                        <a:lnSpc>
                          <a:spcPct val="100000"/>
                        </a:lnSpc>
                        <a:spcBef>
                          <a:spcPts val="0"/>
                        </a:spcBef>
                        <a:spcAft>
                          <a:spcPts val="0"/>
                        </a:spcAft>
                        <a:buFont typeface="+mj-lt"/>
                        <a:buNone/>
                      </a:pPr>
                      <a:r>
                        <a:rPr lang="en-US" sz="1800" b="1" dirty="0">
                          <a:effectLst/>
                          <a:latin typeface="Calibri" panose="020F0502020204030204" pitchFamily="34" charset="0"/>
                          <a:ea typeface="Times New Roman" panose="02020603050405020304" pitchFamily="18" charset="0"/>
                          <a:cs typeface="Calibri" panose="020F0502020204030204" pitchFamily="34" charset="0"/>
                        </a:rPr>
                        <a:t>In patients with an acute MI with </a:t>
                      </a:r>
                      <a:r>
                        <a:rPr lang="en-US" sz="1800" b="1" dirty="0">
                          <a:effectLst/>
                          <a:latin typeface="Calibri" panose="020F0502020204030204" pitchFamily="34" charset="0"/>
                          <a:ea typeface="Batang" panose="02030600000101010101" pitchFamily="18" charset="-127"/>
                          <a:cs typeface="Calibri" panose="020F0502020204030204" pitchFamily="34" charset="0"/>
                        </a:rPr>
                        <a:t>symptomatic or hemodynamically significant sinus bradycardia or atrioventricular block at the level of the atrioventricular node, the administration of atropine is reasonable. </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815218">
                <a:tc>
                  <a:txBody>
                    <a:bodyPr/>
                    <a:lstStyle/>
                    <a:p>
                      <a:pPr marL="0" marR="0" algn="ctr">
                        <a:lnSpc>
                          <a:spcPct val="150000"/>
                        </a:lnSpc>
                        <a:spcBef>
                          <a:spcPts val="0"/>
                        </a:spcBef>
                        <a:spcAft>
                          <a:spcPts val="0"/>
                        </a:spcAf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III: Harm</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1C24"/>
                    </a:solidFill>
                  </a:tcPr>
                </a:tc>
                <a:tc>
                  <a:txBody>
                    <a:bodyPr/>
                    <a:lstStyle/>
                    <a:p>
                      <a:pPr marL="0" marR="0" algn="ctr">
                        <a:lnSpc>
                          <a:spcPct val="150000"/>
                        </a:lnSpc>
                        <a:spcBef>
                          <a:spcPts val="0"/>
                        </a:spcBef>
                        <a:spcAft>
                          <a:spcPts val="0"/>
                        </a:spcAf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B-NR</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49DD4"/>
                    </a:solidFill>
                  </a:tcPr>
                </a:tc>
                <a:tc>
                  <a:txBody>
                    <a:bodyPr/>
                    <a:lstStyle/>
                    <a:p>
                      <a:pPr marL="0" marR="0" lvl="0" indent="0" algn="l">
                        <a:lnSpc>
                          <a:spcPct val="100000"/>
                        </a:lnSpc>
                        <a:spcBef>
                          <a:spcPts val="0"/>
                        </a:spcBef>
                        <a:spcAft>
                          <a:spcPts val="0"/>
                        </a:spcAft>
                        <a:buFont typeface="+mj-lt"/>
                        <a:buNone/>
                      </a:pPr>
                      <a:r>
                        <a:rPr lang="en-US" sz="1800" b="1" dirty="0">
                          <a:effectLst/>
                          <a:latin typeface="Calibri" panose="020F0502020204030204" pitchFamily="34" charset="0"/>
                          <a:ea typeface="Times New Roman" panose="02020603050405020304" pitchFamily="18" charset="0"/>
                          <a:cs typeface="Calibri" panose="020F0502020204030204" pitchFamily="34" charset="0"/>
                        </a:rPr>
                        <a:t>In patients with an acute MI and transient atrioventricular block that resolves, permanent pacing should not be performed. </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292366">
                <a:tc>
                  <a:txBody>
                    <a:bodyPr/>
                    <a:lstStyle/>
                    <a:p>
                      <a:pPr marL="0" marR="0" algn="ctr">
                        <a:lnSpc>
                          <a:spcPct val="150000"/>
                        </a:lnSpc>
                        <a:spcBef>
                          <a:spcPts val="0"/>
                        </a:spcBef>
                        <a:spcAft>
                          <a:spcPts val="0"/>
                        </a:spcAf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III: Harm</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1C24"/>
                    </a:solidFill>
                  </a:tcPr>
                </a:tc>
                <a:tc>
                  <a:txBody>
                    <a:bodyPr/>
                    <a:lstStyle/>
                    <a:p>
                      <a:pPr marL="0" marR="0" algn="ctr">
                        <a:lnSpc>
                          <a:spcPct val="150000"/>
                        </a:lnSpc>
                        <a:spcBef>
                          <a:spcPts val="0"/>
                        </a:spcBef>
                        <a:spcAft>
                          <a:spcPts val="0"/>
                        </a:spcAf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B-NR</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49DD4"/>
                    </a:solidFill>
                  </a:tcPr>
                </a:tc>
                <a:tc>
                  <a:txBody>
                    <a:bodyPr/>
                    <a:lstStyle/>
                    <a:p>
                      <a:pPr marL="0" marR="0" lvl="0" indent="0" algn="l">
                        <a:lnSpc>
                          <a:spcPct val="100000"/>
                        </a:lnSpc>
                        <a:spcBef>
                          <a:spcPts val="0"/>
                        </a:spcBef>
                        <a:spcAft>
                          <a:spcPts val="0"/>
                        </a:spcAft>
                        <a:buFont typeface="+mj-lt"/>
                        <a:buNone/>
                      </a:pPr>
                      <a:r>
                        <a:rPr lang="en-US" sz="1800" b="1" dirty="0">
                          <a:effectLst/>
                          <a:latin typeface="Calibri" panose="020F0502020204030204" pitchFamily="34" charset="0"/>
                          <a:ea typeface="Times New Roman" panose="02020603050405020304" pitchFamily="18" charset="0"/>
                          <a:cs typeface="Calibri" panose="020F0502020204030204" pitchFamily="34" charset="0"/>
                        </a:rPr>
                        <a:t>In patients with an acute MI and a new bundle-branch block or isolated fascicular block in the absence of second-degree or third-degree atrioventricular block, permanent pacing should not be performed. </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a:extLst>
              <a:ext uri="{FF2B5EF4-FFF2-40B4-BE49-F238E27FC236}">
                <a16:creationId xmlns:a16="http://schemas.microsoft.com/office/drawing/2014/main" id="{DA7B140C-9DF9-478B-B0F5-2306364F08E4}"/>
              </a:ext>
            </a:extLst>
          </p:cNvPr>
          <p:cNvSpPr>
            <a:spLocks noChangeArrowheads="1"/>
          </p:cNvSpPr>
          <p:nvPr/>
        </p:nvSpPr>
        <p:spPr bwMode="auto">
          <a:xfrm>
            <a:off x="0" y="381000"/>
            <a:ext cx="9144000" cy="485775"/>
          </a:xfrm>
          <a:prstGeom prst="rect">
            <a:avLst/>
          </a:prstGeom>
          <a:solidFill>
            <a:schemeClr val="accent2"/>
          </a:solidFill>
          <a:ln>
            <a:noFill/>
          </a:ln>
          <a:extLst/>
        </p:spPr>
        <p:txBody>
          <a:bodyPr>
            <a:spAutoFit/>
          </a:bodyPr>
          <a:lstStyle>
            <a:lvl1pPr eaLnBrk="0" hangingPunct="0">
              <a:spcBef>
                <a:spcPct val="20000"/>
              </a:spcBef>
              <a:buChar char="•"/>
              <a:defRPr sz="3200">
                <a:solidFill>
                  <a:schemeClr val="tx1"/>
                </a:solidFill>
                <a:latin typeface="Arial" pitchFamily="34" charset="0"/>
                <a:ea typeface="MS PGothic" pitchFamily="34" charset="-128"/>
                <a:cs typeface="Geneva" charset="0"/>
              </a:defRPr>
            </a:lvl1pPr>
            <a:lvl2pPr marL="742950" indent="-285750" eaLnBrk="0" hangingPunct="0">
              <a:spcBef>
                <a:spcPct val="20000"/>
              </a:spcBef>
              <a:buChar char="–"/>
              <a:defRPr sz="2800">
                <a:solidFill>
                  <a:schemeClr val="tx1"/>
                </a:solidFill>
                <a:latin typeface="Arial" pitchFamily="34" charset="0"/>
                <a:ea typeface="Geneva" charset="0"/>
                <a:cs typeface="Geneva" charset="0"/>
              </a:defRPr>
            </a:lvl2pPr>
            <a:lvl3pPr marL="1143000" indent="-228600" eaLnBrk="0" hangingPunct="0">
              <a:spcBef>
                <a:spcPct val="20000"/>
              </a:spcBef>
              <a:buChar char="•"/>
              <a:defRPr sz="2400">
                <a:solidFill>
                  <a:schemeClr val="tx1"/>
                </a:solidFill>
                <a:latin typeface="Arial" pitchFamily="34" charset="0"/>
                <a:ea typeface="Geneva" charset="0"/>
                <a:cs typeface="Geneva" charset="0"/>
              </a:defRPr>
            </a:lvl3pPr>
            <a:lvl4pPr marL="1600200" indent="-228600" eaLnBrk="0" hangingPunct="0">
              <a:spcBef>
                <a:spcPct val="20000"/>
              </a:spcBef>
              <a:buChar char="–"/>
              <a:defRPr sz="2000">
                <a:solidFill>
                  <a:schemeClr val="tx1"/>
                </a:solidFill>
                <a:latin typeface="Arial" pitchFamily="34" charset="0"/>
                <a:ea typeface="Geneva" charset="0"/>
                <a:cs typeface="Geneva" charset="0"/>
              </a:defRPr>
            </a:lvl4pPr>
            <a:lvl5pPr marL="2057400" indent="-228600" eaLnBrk="0" hangingPunct="0">
              <a:spcBef>
                <a:spcPct val="20000"/>
              </a:spcBef>
              <a:buChar char="»"/>
              <a:defRPr sz="2000">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9pPr>
          </a:lstStyle>
          <a:p>
            <a:pPr algn="ctr" eaLnBrk="1" hangingPunct="1">
              <a:lnSpc>
                <a:spcPct val="80000"/>
              </a:lnSpc>
              <a:spcBef>
                <a:spcPct val="0"/>
              </a:spcBef>
              <a:buFontTx/>
              <a:buNone/>
              <a:defRPr/>
            </a:pPr>
            <a:r>
              <a:rPr lang="en-US" dirty="0">
                <a:solidFill>
                  <a:schemeClr val="bg1"/>
                </a:solidFill>
              </a:rPr>
              <a:t>Epilepsy</a:t>
            </a:r>
            <a:endParaRPr lang="en-US" altLang="en-US" sz="2400" b="1" dirty="0">
              <a:solidFill>
                <a:schemeClr val="bg1"/>
              </a:solidFill>
              <a:latin typeface="+mn-lt"/>
            </a:endParaRPr>
          </a:p>
        </p:txBody>
      </p:sp>
      <p:graphicFrame>
        <p:nvGraphicFramePr>
          <p:cNvPr id="3" name="Table 2">
            <a:extLst>
              <a:ext uri="{FF2B5EF4-FFF2-40B4-BE49-F238E27FC236}">
                <a16:creationId xmlns:a16="http://schemas.microsoft.com/office/drawing/2014/main" id="{82B70E9A-C14F-42E3-AD32-5B171725CDCC}"/>
              </a:ext>
            </a:extLst>
          </p:cNvPr>
          <p:cNvGraphicFramePr>
            <a:graphicFrameLocks noGrp="1"/>
          </p:cNvGraphicFramePr>
          <p:nvPr/>
        </p:nvGraphicFramePr>
        <p:xfrm>
          <a:off x="457200" y="1905000"/>
          <a:ext cx="8229600" cy="3379787"/>
        </p:xfrm>
        <a:graphic>
          <a:graphicData uri="http://schemas.openxmlformats.org/drawingml/2006/table">
            <a:tbl>
              <a:tblPr firstRow="1" firstCol="1" bandRow="1"/>
              <a:tblGrid>
                <a:gridCol w="952988">
                  <a:extLst>
                    <a:ext uri="{9D8B030D-6E8A-4147-A177-3AD203B41FA5}">
                      <a16:colId xmlns:a16="http://schemas.microsoft.com/office/drawing/2014/main" val="20000"/>
                    </a:ext>
                  </a:extLst>
                </a:gridCol>
                <a:gridCol w="887151">
                  <a:extLst>
                    <a:ext uri="{9D8B030D-6E8A-4147-A177-3AD203B41FA5}">
                      <a16:colId xmlns:a16="http://schemas.microsoft.com/office/drawing/2014/main" val="20001"/>
                    </a:ext>
                  </a:extLst>
                </a:gridCol>
                <a:gridCol w="6389461">
                  <a:extLst>
                    <a:ext uri="{9D8B030D-6E8A-4147-A177-3AD203B41FA5}">
                      <a16:colId xmlns:a16="http://schemas.microsoft.com/office/drawing/2014/main" val="20002"/>
                    </a:ext>
                  </a:extLst>
                </a:gridCol>
              </a:tblGrid>
              <a:tr h="457127">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kern="1200" dirty="0">
                          <a:solidFill>
                            <a:schemeClr val="tx1"/>
                          </a:solidFill>
                          <a:effectLst/>
                          <a:latin typeface="Calibri" panose="020F0502020204030204" pitchFamily="34" charset="0"/>
                          <a:ea typeface="+mn-ea"/>
                          <a:cs typeface="Calibri" panose="020F0502020204030204" pitchFamily="34" charset="0"/>
                        </a:rPr>
                        <a:t>Recommendation for Patients With Epilepsy and Symptomatic Bradycardia</a:t>
                      </a:r>
                      <a:endParaRPr lang="en-US" sz="2000" kern="1200" dirty="0">
                        <a:solidFill>
                          <a:schemeClr val="tx1"/>
                        </a:solidFill>
                        <a:effectLst/>
                        <a:latin typeface="Calibri" panose="020F0502020204030204" pitchFamily="34" charset="0"/>
                        <a:ea typeface="+mn-ea"/>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000"/>
                  </a:ext>
                </a:extLst>
              </a:tr>
              <a:tr h="637039">
                <a:tc>
                  <a:txBody>
                    <a:bodyPr/>
                    <a:lstStyle/>
                    <a:p>
                      <a:pPr marL="0" marR="0" algn="ctr">
                        <a:lnSpc>
                          <a:spcPct val="115000"/>
                        </a:lnSpc>
                        <a:spcBef>
                          <a:spcPts val="0"/>
                        </a:spcBef>
                        <a:spcAft>
                          <a:spcPts val="0"/>
                        </a:spcAft>
                      </a:pPr>
                      <a:r>
                        <a:rPr lang="en-US" sz="2000" b="1" dirty="0">
                          <a:effectLst/>
                          <a:latin typeface="Calibri" panose="020F0502020204030204" pitchFamily="34" charset="0"/>
                          <a:ea typeface="Times New Roman" panose="02020603050405020304" pitchFamily="18" charset="0"/>
                          <a:cs typeface="Calibri" panose="020F0502020204030204" pitchFamily="34" charset="0"/>
                        </a:rPr>
                        <a:t>COR</a:t>
                      </a:r>
                      <a:endParaRPr lang="en-US" sz="20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a:effectLst/>
                          <a:latin typeface="Calibri" panose="020F0502020204030204" pitchFamily="34" charset="0"/>
                          <a:ea typeface="Times New Roman" panose="02020603050405020304" pitchFamily="18" charset="0"/>
                          <a:cs typeface="Calibri" panose="020F0502020204030204" pitchFamily="34" charset="0"/>
                        </a:rPr>
                        <a:t>LOE</a:t>
                      </a:r>
                      <a:endParaRPr lang="en-US" sz="20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a:effectLst/>
                          <a:latin typeface="Calibri" panose="020F0502020204030204" pitchFamily="34" charset="0"/>
                          <a:ea typeface="Times New Roman" panose="02020603050405020304" pitchFamily="18" charset="0"/>
                          <a:cs typeface="Calibri" panose="020F0502020204030204" pitchFamily="34" charset="0"/>
                        </a:rPr>
                        <a:t>Recommendation</a:t>
                      </a:r>
                      <a:endParaRPr lang="en-US" sz="20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285621">
                <a:tc>
                  <a:txBody>
                    <a:bodyPr/>
                    <a:lstStyle/>
                    <a:p>
                      <a:pPr marL="0" marR="0" algn="ctr">
                        <a:lnSpc>
                          <a:spcPct val="150000"/>
                        </a:lnSpc>
                        <a:spcBef>
                          <a:spcPts val="0"/>
                        </a:spcBef>
                        <a:spcAft>
                          <a:spcPts val="0"/>
                        </a:spcAft>
                      </a:pPr>
                      <a:r>
                        <a:rPr lang="en-US" sz="2000" b="1" dirty="0">
                          <a:effectLst/>
                          <a:latin typeface="Calibri" panose="020F0502020204030204" pitchFamily="34" charset="0"/>
                          <a:ea typeface="Times New Roman" panose="02020603050405020304" pitchFamily="18" charset="0"/>
                          <a:cs typeface="Calibri" panose="020F0502020204030204" pitchFamily="34" charset="0"/>
                        </a:rPr>
                        <a:t>IIa</a:t>
                      </a:r>
                      <a:endParaRPr lang="en-US" sz="20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4F"/>
                    </a:solidFill>
                  </a:tcPr>
                </a:tc>
                <a:tc>
                  <a:txBody>
                    <a:bodyPr/>
                    <a:lstStyle/>
                    <a:p>
                      <a:pPr marL="0" marR="0" algn="ctr">
                        <a:lnSpc>
                          <a:spcPct val="150000"/>
                        </a:lnSpc>
                        <a:spcBef>
                          <a:spcPts val="0"/>
                        </a:spcBef>
                        <a:spcAft>
                          <a:spcPts val="0"/>
                        </a:spcAft>
                      </a:pPr>
                      <a:r>
                        <a:rPr lang="en-US" sz="2000" b="1" dirty="0">
                          <a:effectLst/>
                          <a:latin typeface="Calibri" panose="020F0502020204030204" pitchFamily="34" charset="0"/>
                          <a:ea typeface="Times New Roman" panose="02020603050405020304" pitchFamily="18" charset="0"/>
                          <a:cs typeface="Calibri" panose="020F0502020204030204" pitchFamily="34" charset="0"/>
                        </a:rPr>
                        <a:t>C-LD</a:t>
                      </a:r>
                      <a:endParaRPr lang="en-US" sz="20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1C1E7"/>
                    </a:solidFill>
                  </a:tcPr>
                </a:tc>
                <a:tc>
                  <a:txBody>
                    <a:bodyPr/>
                    <a:lstStyle/>
                    <a:p>
                      <a:pPr marL="0" marR="0" indent="0" algn="l">
                        <a:lnSpc>
                          <a:spcPct val="100000"/>
                        </a:lnSpc>
                        <a:spcBef>
                          <a:spcPts val="0"/>
                        </a:spcBef>
                        <a:spcAft>
                          <a:spcPts val="0"/>
                        </a:spcAft>
                      </a:pPr>
                      <a:r>
                        <a:rPr lang="en-US" sz="2000" b="1" dirty="0">
                          <a:effectLst/>
                          <a:latin typeface="Calibri" panose="020F0502020204030204" pitchFamily="34" charset="0"/>
                          <a:ea typeface="Times New Roman" panose="02020603050405020304" pitchFamily="18" charset="0"/>
                          <a:cs typeface="Calibri" panose="020F0502020204030204" pitchFamily="34" charset="0"/>
                        </a:rPr>
                        <a:t>In patients with epilepsy associated with severe symptomatic bradycardia (ictal bradycardia) where antiepileptic medications are ineffective, permanent pacing is reasonable for reducing the severity of symptoms.</a:t>
                      </a:r>
                      <a:endParaRPr lang="en-US" sz="20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A8831BF62A3E34590989F9AED71B787" ma:contentTypeVersion="0" ma:contentTypeDescription="Create a new document." ma:contentTypeScope="" ma:versionID="a7dd0d92c92007002c7f6ae141c96f1e">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C472551-E000-4538-B665-03A0D51B24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5A0D53A6-45BA-4683-8D3E-3DD024629AC4}">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F947714A-BA16-45F5-88EA-93ED0309FC2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1120</TotalTime>
  <Words>9999</Words>
  <Application>Microsoft Office PowerPoint</Application>
  <PresentationFormat>On-screen Show (4:3)</PresentationFormat>
  <Paragraphs>1160</Paragraphs>
  <Slides>108</Slides>
  <Notes>39</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108</vt:i4>
      </vt:variant>
    </vt:vector>
  </HeadingPairs>
  <TitlesOfParts>
    <vt:vector size="120" baseType="lpstr">
      <vt:lpstr>Batang</vt:lpstr>
      <vt:lpstr>MS PGothic</vt:lpstr>
      <vt:lpstr>MS PGothic</vt:lpstr>
      <vt:lpstr>Arial</vt:lpstr>
      <vt:lpstr>Calibri</vt:lpstr>
      <vt:lpstr>Courier New</vt:lpstr>
      <vt:lpstr>Geneva</vt:lpstr>
      <vt:lpstr>Helvetica</vt:lpstr>
      <vt:lpstr>Symbol</vt:lpstr>
      <vt:lpstr>Times New Roman</vt:lpstr>
      <vt:lpstr>Default Design</vt:lpstr>
      <vt:lpstr>Visio</vt:lpstr>
      <vt:lpstr>2018 ACC/AHA/HRS Guideline on the Evaluation and Management of Patients With Bradycardia and Cardiac Conduction Delay</vt:lpstr>
      <vt:lpstr>Citation</vt:lpstr>
      <vt:lpstr>PowerPoint Presentation</vt:lpstr>
      <vt:lpstr>PowerPoint Presentation</vt:lpstr>
      <vt:lpstr>Top 10 Take-Home Messages</vt:lpstr>
      <vt:lpstr>Top 10 Take Home Messages</vt:lpstr>
      <vt:lpstr>Top 10 Take Home Messages</vt:lpstr>
      <vt:lpstr>Top 10 Take Home Messages</vt:lpstr>
      <vt:lpstr>Top 10 Take Home Messages</vt:lpstr>
      <vt:lpstr>Top 10 Take Home Messages</vt:lpstr>
      <vt:lpstr>Top 10 Take Home Messages</vt:lpstr>
      <vt:lpstr>Top 10 Take Home Messages</vt:lpstr>
      <vt:lpstr>Top 10 Take Home Messages</vt:lpstr>
      <vt:lpstr>Top 10 Take Home Messages</vt:lpstr>
      <vt:lpstr>Top 10 Take Home Messages</vt:lpstr>
      <vt:lpstr>PowerPoint Presentation</vt:lpstr>
      <vt:lpstr>PowerPoint Presentation</vt:lpstr>
      <vt:lpstr>Figure 1. Evaluation of Bradycardia and Conduction Disease Algorithm </vt:lpstr>
      <vt:lpstr>Figure 2. Initial Evaluation of Suspected or Documented SND Algorithm</vt:lpstr>
      <vt:lpstr>Figure 3. Initial Evaluation of Suspected Atrioventricular Block Algorithm</vt:lpstr>
      <vt:lpstr>Table 4. Medications That Can Induce/Exacerbate Bradycardia or Conduction Disorders</vt:lpstr>
      <vt:lpstr>Table 5. Conditions Associated With Bradycardia and Conduction Disorders</vt:lpstr>
      <vt:lpstr>PowerPoint Presentation</vt:lpstr>
      <vt:lpstr>PowerPoint Presentation</vt:lpstr>
      <vt:lpstr>PowerPoint Presentation</vt:lpstr>
      <vt:lpstr>PowerPoint Presentation</vt:lpstr>
      <vt:lpstr>Table 6. Cardiac Rhythm Monitors (adapted)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Figure 4. Acute Bradycardia Algorithm</vt:lpstr>
      <vt:lpstr>PowerPoint Presentation</vt:lpstr>
      <vt:lpstr>Table 7. Common Potentially Reversible or Treatable Causes of SND</vt:lpstr>
      <vt:lpstr>PowerPoint Presentation</vt:lpstr>
      <vt:lpstr>Table 8. Acute Medical Management of Bradycardia Attributable to SND or Atrioventricular Block</vt:lpstr>
      <vt:lpstr>Table 8. Acute Medical Management with Theophylline or Aminophylline for Bradycardia Attributable to SND or Atrioventricular Block</vt:lpstr>
      <vt:lpstr>PowerPoint Presentation</vt:lpstr>
      <vt:lpstr>PowerPoint Presentation</vt:lpstr>
      <vt:lpstr>PowerPoint Presentation</vt:lpstr>
      <vt:lpstr>PowerPoint Presentation</vt:lpstr>
      <vt:lpstr>Figure 5. Acute Pacing Algorithm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Figure 6. Chronic SND Management Algorithm</vt:lpstr>
      <vt:lpstr>PowerPoint Presentation</vt:lpstr>
      <vt:lpstr>Table 9. Etiology of Atrioventricular Block</vt:lpstr>
      <vt:lpstr>PowerPoint Presentation</vt:lpstr>
      <vt:lpstr>PowerPoint Presentation</vt:lpstr>
      <vt:lpstr>PowerPoint Presentation</vt:lpstr>
      <vt:lpstr>PowerPoint Presentation</vt:lpstr>
      <vt:lpstr>Figure 7. Management of Bradycardia or Pauses Attributable to Chronic Atrioventricular Block Algorithm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Figure 8. Evaluation of Conduction Disorders Algorithm </vt:lpstr>
      <vt:lpstr>PowerPoint Presentation</vt:lpstr>
      <vt:lpstr>PowerPoint Presentation</vt:lpstr>
      <vt:lpstr>PowerPoint Presentation</vt:lpstr>
      <vt:lpstr>Figure 9. Management of Conduction Disorders Algorithm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autumn strass</dc:creator>
  <cp:lastModifiedBy>Thomas Getchius</cp:lastModifiedBy>
  <cp:revision>112</cp:revision>
  <dcterms:created xsi:type="dcterms:W3CDTF">2011-09-07T13:24:22Z</dcterms:created>
  <dcterms:modified xsi:type="dcterms:W3CDTF">2018-11-27T14:52:15Z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0x0101001A8831BF62A3E34590989F9AED71B787</vt:lpwstr>
  </property>
</Properties>
</file>