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257" r:id="rId5"/>
    <p:sldId id="258" r:id="rId6"/>
    <p:sldId id="259" r:id="rId7"/>
    <p:sldId id="278" r:id="rId8"/>
    <p:sldId id="337" r:id="rId9"/>
    <p:sldId id="338" r:id="rId10"/>
    <p:sldId id="406" r:id="rId11"/>
    <p:sldId id="407" r:id="rId12"/>
    <p:sldId id="408" r:id="rId13"/>
    <p:sldId id="409" r:id="rId14"/>
    <p:sldId id="264" r:id="rId15"/>
    <p:sldId id="266" r:id="rId16"/>
    <p:sldId id="290" r:id="rId17"/>
    <p:sldId id="282" r:id="rId18"/>
    <p:sldId id="298" r:id="rId19"/>
    <p:sldId id="294" r:id="rId20"/>
    <p:sldId id="410" r:id="rId21"/>
    <p:sldId id="411" r:id="rId22"/>
    <p:sldId id="412" r:id="rId23"/>
    <p:sldId id="413" r:id="rId24"/>
    <p:sldId id="414" r:id="rId25"/>
    <p:sldId id="415" r:id="rId26"/>
    <p:sldId id="417" r:id="rId27"/>
    <p:sldId id="416"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2" r:id="rId41"/>
    <p:sldId id="434" r:id="rId42"/>
    <p:sldId id="438" r:id="rId43"/>
    <p:sldId id="435" r:id="rId44"/>
    <p:sldId id="433" r:id="rId45"/>
    <p:sldId id="437" r:id="rId46"/>
    <p:sldId id="439" r:id="rId47"/>
    <p:sldId id="436" r:id="rId48"/>
    <p:sldId id="440" r:id="rId49"/>
    <p:sldId id="441" r:id="rId50"/>
    <p:sldId id="431" r:id="rId51"/>
    <p:sldId id="443" r:id="rId52"/>
    <p:sldId id="444" r:id="rId53"/>
    <p:sldId id="445" r:id="rId54"/>
    <p:sldId id="446" r:id="rId55"/>
    <p:sldId id="447" r:id="rId56"/>
    <p:sldId id="448" r:id="rId57"/>
    <p:sldId id="442" r:id="rId58"/>
    <p:sldId id="449" r:id="rId59"/>
    <p:sldId id="450" r:id="rId60"/>
    <p:sldId id="451" r:id="rId61"/>
    <p:sldId id="452" r:id="rId62"/>
    <p:sldId id="453" r:id="rId63"/>
    <p:sldId id="454" r:id="rId64"/>
    <p:sldId id="455" r:id="rId65"/>
    <p:sldId id="456" r:id="rId66"/>
    <p:sldId id="457" r:id="rId67"/>
    <p:sldId id="430" r:id="rId68"/>
    <p:sldId id="458" r:id="rId69"/>
    <p:sldId id="460" r:id="rId70"/>
    <p:sldId id="461" r:id="rId71"/>
    <p:sldId id="462" r:id="rId72"/>
    <p:sldId id="463" r:id="rId73"/>
    <p:sldId id="464" r:id="rId74"/>
    <p:sldId id="477" r:id="rId75"/>
    <p:sldId id="478" r:id="rId76"/>
    <p:sldId id="465" r:id="rId77"/>
    <p:sldId id="466" r:id="rId78"/>
    <p:sldId id="467" r:id="rId79"/>
    <p:sldId id="468" r:id="rId80"/>
    <p:sldId id="469" r:id="rId81"/>
    <p:sldId id="470" r:id="rId82"/>
    <p:sldId id="471" r:id="rId83"/>
    <p:sldId id="473" r:id="rId84"/>
    <p:sldId id="472" r:id="rId85"/>
    <p:sldId id="474" r:id="rId86"/>
    <p:sldId id="475" r:id="rId87"/>
    <p:sldId id="476" r:id="rId88"/>
    <p:sldId id="479" r:id="rId89"/>
    <p:sldId id="480" r:id="rId90"/>
    <p:sldId id="481" r:id="rId91"/>
    <p:sldId id="482" r:id="rId92"/>
    <p:sldId id="484" r:id="rId93"/>
    <p:sldId id="483" r:id="rId94"/>
    <p:sldId id="485" r:id="rId9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8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Bradfield" initials="" lastIdx="10" clrIdx="0"/>
  <p:cmAuthor id="2" name="Alison Beale" initials="" lastIdx="6" clrIdx="1"/>
  <p:cmAuthor id="3" name="Naira Tahir" initials=""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74A"/>
    <a:srgbClr val="659CD3"/>
    <a:srgbClr val="A1C1E6"/>
    <a:srgbClr val="6FC284"/>
    <a:srgbClr val="FFD54F"/>
    <a:srgbClr val="649CD4"/>
    <a:srgbClr val="6EC284"/>
    <a:srgbClr val="B5D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1" autoAdjust="0"/>
    <p:restoredTop sz="94280" autoAdjust="0"/>
  </p:normalViewPr>
  <p:slideViewPr>
    <p:cSldViewPr>
      <p:cViewPr varScale="1">
        <p:scale>
          <a:sx n="64" d="100"/>
          <a:sy n="64" d="100"/>
        </p:scale>
        <p:origin x="1544" y="36"/>
      </p:cViewPr>
      <p:guideLst>
        <p:guide orient="horz" pos="384"/>
        <p:guide pos="2880"/>
      </p:guideLst>
    </p:cSldViewPr>
  </p:slideViewPr>
  <p:notesTextViewPr>
    <p:cViewPr>
      <p:scale>
        <a:sx n="100" d="100"/>
        <a:sy n="100" d="100"/>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28171F-657B-4704-B24E-8045691F75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pitchFamily="34" charset="-128"/>
              </a:defRPr>
            </a:lvl1pPr>
          </a:lstStyle>
          <a:p>
            <a:pPr>
              <a:defRPr/>
            </a:pPr>
            <a:endParaRPr lang="en-US"/>
          </a:p>
        </p:txBody>
      </p:sp>
      <p:sp>
        <p:nvSpPr>
          <p:cNvPr id="3" name="Date Placeholder 2">
            <a:extLst>
              <a:ext uri="{FF2B5EF4-FFF2-40B4-BE49-F238E27FC236}">
                <a16:creationId xmlns:a16="http://schemas.microsoft.com/office/drawing/2014/main" id="{29F6AADF-595F-4C63-BCAE-B0405C31D4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ＭＳ Ｐゴシック" pitchFamily="34" charset="-128"/>
              </a:defRPr>
            </a:lvl1pPr>
          </a:lstStyle>
          <a:p>
            <a:pPr>
              <a:defRPr/>
            </a:pPr>
            <a:fld id="{1B43B306-5FB4-42C3-A0D0-27C802831F91}" type="datetimeFigureOut">
              <a:rPr lang="en-US"/>
              <a:pPr>
                <a:defRPr/>
              </a:pPr>
              <a:t>8/14/2018</a:t>
            </a:fld>
            <a:endParaRPr lang="en-US"/>
          </a:p>
        </p:txBody>
      </p:sp>
      <p:sp>
        <p:nvSpPr>
          <p:cNvPr id="4" name="Footer Placeholder 3">
            <a:extLst>
              <a:ext uri="{FF2B5EF4-FFF2-40B4-BE49-F238E27FC236}">
                <a16:creationId xmlns:a16="http://schemas.microsoft.com/office/drawing/2014/main" id="{AF5636E2-CB05-48A8-B09F-BF6B19E1C8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B175C4F3-6B98-49A7-B5B1-F3AFDD6E86A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959339D8-4760-4918-8F21-ABE88B6B5B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705F79-A7D9-4F26-9B52-0BD02622F236}"/>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3315" name="Rectangle 3">
            <a:extLst>
              <a:ext uri="{FF2B5EF4-FFF2-40B4-BE49-F238E27FC236}">
                <a16:creationId xmlns:a16="http://schemas.microsoft.com/office/drawing/2014/main" id="{39739AC8-E7F0-4CC8-AE15-C90B8EA75FC9}"/>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A04D02BE-9E44-4F96-9D02-5BD2A50E60A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687E82E0-5045-402F-8538-AAF37FDAFA75}"/>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2E45881C-8767-48FC-AC90-FF6ECA2156B6}"/>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3319" name="Rectangle 7">
            <a:extLst>
              <a:ext uri="{FF2B5EF4-FFF2-40B4-BE49-F238E27FC236}">
                <a16:creationId xmlns:a16="http://schemas.microsoft.com/office/drawing/2014/main" id="{80814C20-71BE-4044-95AE-E08FBBCAD41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292AF7EF-A777-4EE8-9CA2-6EB937AD23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ED07F5C-6426-4A0C-9BB2-41076839B656}"/>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74C95422-EE6E-4F2C-B9B2-B671CDA6C7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MC note: Second formatting option</a:t>
            </a:r>
          </a:p>
        </p:txBody>
      </p:sp>
      <p:sp>
        <p:nvSpPr>
          <p:cNvPr id="9220" name="Slide Number Placeholder 3">
            <a:extLst>
              <a:ext uri="{FF2B5EF4-FFF2-40B4-BE49-F238E27FC236}">
                <a16:creationId xmlns:a16="http://schemas.microsoft.com/office/drawing/2014/main" id="{0676A4CB-06E4-4A97-8F09-40C459C8E58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E4DD200C-53C5-4284-A74F-891A15BDE838}" type="slidenum">
              <a:rPr lang="en-US" altLang="en-US" smtClean="0"/>
              <a:pPr>
                <a:spcBef>
                  <a:spcPct val="0"/>
                </a:spcBef>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78</a:t>
            </a:fld>
            <a:endParaRPr lang="en-US" altLang="en-US"/>
          </a:p>
        </p:txBody>
      </p:sp>
    </p:spTree>
    <p:extLst>
      <p:ext uri="{BB962C8B-B14F-4D97-AF65-F5344CB8AC3E}">
        <p14:creationId xmlns:p14="http://schemas.microsoft.com/office/powerpoint/2010/main" val="213860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79</a:t>
            </a:fld>
            <a:endParaRPr lang="en-US" altLang="en-US"/>
          </a:p>
        </p:txBody>
      </p:sp>
    </p:spTree>
    <p:extLst>
      <p:ext uri="{BB962C8B-B14F-4D97-AF65-F5344CB8AC3E}">
        <p14:creationId xmlns:p14="http://schemas.microsoft.com/office/powerpoint/2010/main" val="145446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81</a:t>
            </a:fld>
            <a:endParaRPr lang="en-US" altLang="en-US"/>
          </a:p>
        </p:txBody>
      </p:sp>
    </p:spTree>
    <p:extLst>
      <p:ext uri="{BB962C8B-B14F-4D97-AF65-F5344CB8AC3E}">
        <p14:creationId xmlns:p14="http://schemas.microsoft.com/office/powerpoint/2010/main" val="199825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82</a:t>
            </a:fld>
            <a:endParaRPr lang="en-US" altLang="en-US"/>
          </a:p>
        </p:txBody>
      </p:sp>
    </p:spTree>
    <p:extLst>
      <p:ext uri="{BB962C8B-B14F-4D97-AF65-F5344CB8AC3E}">
        <p14:creationId xmlns:p14="http://schemas.microsoft.com/office/powerpoint/2010/main" val="214579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83</a:t>
            </a:fld>
            <a:endParaRPr lang="en-US" altLang="en-US"/>
          </a:p>
        </p:txBody>
      </p:sp>
    </p:spTree>
    <p:extLst>
      <p:ext uri="{BB962C8B-B14F-4D97-AF65-F5344CB8AC3E}">
        <p14:creationId xmlns:p14="http://schemas.microsoft.com/office/powerpoint/2010/main" val="322430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85</a:t>
            </a:fld>
            <a:endParaRPr lang="en-US" altLang="en-US"/>
          </a:p>
        </p:txBody>
      </p:sp>
    </p:spTree>
    <p:extLst>
      <p:ext uri="{BB962C8B-B14F-4D97-AF65-F5344CB8AC3E}">
        <p14:creationId xmlns:p14="http://schemas.microsoft.com/office/powerpoint/2010/main" val="417494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86</a:t>
            </a:fld>
            <a:endParaRPr lang="en-US" altLang="en-US"/>
          </a:p>
        </p:txBody>
      </p:sp>
    </p:spTree>
    <p:extLst>
      <p:ext uri="{BB962C8B-B14F-4D97-AF65-F5344CB8AC3E}">
        <p14:creationId xmlns:p14="http://schemas.microsoft.com/office/powerpoint/2010/main" val="228820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88</a:t>
            </a:fld>
            <a:endParaRPr lang="en-US" altLang="en-US"/>
          </a:p>
        </p:txBody>
      </p:sp>
    </p:spTree>
    <p:extLst>
      <p:ext uri="{BB962C8B-B14F-4D97-AF65-F5344CB8AC3E}">
        <p14:creationId xmlns:p14="http://schemas.microsoft.com/office/powerpoint/2010/main" val="60007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89</a:t>
            </a:fld>
            <a:endParaRPr lang="en-US" altLang="en-US"/>
          </a:p>
        </p:txBody>
      </p:sp>
    </p:spTree>
    <p:extLst>
      <p:ext uri="{BB962C8B-B14F-4D97-AF65-F5344CB8AC3E}">
        <p14:creationId xmlns:p14="http://schemas.microsoft.com/office/powerpoint/2010/main" val="3985252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90</a:t>
            </a:fld>
            <a:endParaRPr lang="en-US" altLang="en-US"/>
          </a:p>
        </p:txBody>
      </p:sp>
    </p:spTree>
    <p:extLst>
      <p:ext uri="{BB962C8B-B14F-4D97-AF65-F5344CB8AC3E}">
        <p14:creationId xmlns:p14="http://schemas.microsoft.com/office/powerpoint/2010/main" val="408285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D71E564-FA7D-4143-A5DF-956C4A591B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910FEFA3-E53C-4A5F-AD87-50E9A4EA4513}" type="slidenum">
              <a:rPr lang="en-US" altLang="en-US" smtClean="0"/>
              <a:pPr>
                <a:spcBef>
                  <a:spcPct val="0"/>
                </a:spcBef>
              </a:pPr>
              <a:t>12</a:t>
            </a:fld>
            <a:endParaRPr lang="en-US" altLang="en-US"/>
          </a:p>
        </p:txBody>
      </p:sp>
      <p:sp>
        <p:nvSpPr>
          <p:cNvPr id="14339" name="Rectangle 2">
            <a:extLst>
              <a:ext uri="{FF2B5EF4-FFF2-40B4-BE49-F238E27FC236}">
                <a16:creationId xmlns:a16="http://schemas.microsoft.com/office/drawing/2014/main" id="{AA4D6F99-6332-4A3A-847B-2B8893180DC1}"/>
              </a:ext>
            </a:extLst>
          </p:cNvPr>
          <p:cNvSpPr>
            <a:spLocks noGrp="1" noRot="1" noChangeAspect="1" noChangeArrowheads="1" noTextEdit="1"/>
          </p:cNvSpPr>
          <p:nvPr>
            <p:ph type="sldImg"/>
          </p:nvPr>
        </p:nvSpPr>
        <p:spPr>
          <a:xfrm>
            <a:off x="-1187450" y="609600"/>
            <a:ext cx="9347200" cy="7010400"/>
          </a:xfrm>
          <a:ln/>
        </p:spPr>
      </p:sp>
      <p:sp>
        <p:nvSpPr>
          <p:cNvPr id="14340" name="Rectangle 3">
            <a:extLst>
              <a:ext uri="{FF2B5EF4-FFF2-40B4-BE49-F238E27FC236}">
                <a16:creationId xmlns:a16="http://schemas.microsoft.com/office/drawing/2014/main" id="{01C7989C-47F0-4820-B8E7-22421A09AAF9}"/>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91</a:t>
            </a:fld>
            <a:endParaRPr lang="en-US" altLang="en-US"/>
          </a:p>
        </p:txBody>
      </p:sp>
    </p:spTree>
    <p:extLst>
      <p:ext uri="{BB962C8B-B14F-4D97-AF65-F5344CB8AC3E}">
        <p14:creationId xmlns:p14="http://schemas.microsoft.com/office/powerpoint/2010/main" val="315029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74C1A10-AE72-4DC6-83E7-C86FFEE72E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8E4CC254-6D94-4950-AC6F-FA4F5BDF0C0C}" type="slidenum">
              <a:rPr lang="en-US" altLang="en-US" smtClean="0"/>
              <a:pPr>
                <a:spcBef>
                  <a:spcPct val="0"/>
                </a:spcBef>
              </a:pPr>
              <a:t>14</a:t>
            </a:fld>
            <a:endParaRPr lang="en-US" altLang="en-US"/>
          </a:p>
        </p:txBody>
      </p:sp>
      <p:sp>
        <p:nvSpPr>
          <p:cNvPr id="18435" name="Rectangle 2">
            <a:extLst>
              <a:ext uri="{FF2B5EF4-FFF2-40B4-BE49-F238E27FC236}">
                <a16:creationId xmlns:a16="http://schemas.microsoft.com/office/drawing/2014/main" id="{D4982F70-0A86-4685-A451-9D71FE26D14C}"/>
              </a:ext>
            </a:extLst>
          </p:cNvPr>
          <p:cNvSpPr>
            <a:spLocks noGrp="1" noRot="1" noChangeAspect="1" noChangeArrowheads="1" noTextEdit="1"/>
          </p:cNvSpPr>
          <p:nvPr>
            <p:ph type="sldImg"/>
          </p:nvPr>
        </p:nvSpPr>
        <p:spPr>
          <a:xfrm>
            <a:off x="-1187450" y="609600"/>
            <a:ext cx="9347200" cy="7010400"/>
          </a:xfrm>
          <a:ln/>
        </p:spPr>
      </p:sp>
      <p:sp>
        <p:nvSpPr>
          <p:cNvPr id="18436" name="Rectangle 3">
            <a:extLst>
              <a:ext uri="{FF2B5EF4-FFF2-40B4-BE49-F238E27FC236}">
                <a16:creationId xmlns:a16="http://schemas.microsoft.com/office/drawing/2014/main" id="{05AD6A5D-C5CD-41F6-92DA-F852C46CA47A}"/>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934DDFF-6880-456E-898A-A82762D468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3FDE5D47-15B2-4C15-89CC-3C83A9D0CF59}" type="slidenum">
              <a:rPr lang="en-US" altLang="en-US" smtClean="0"/>
              <a:pPr>
                <a:spcBef>
                  <a:spcPct val="0"/>
                </a:spcBef>
              </a:pPr>
              <a:t>16</a:t>
            </a:fld>
            <a:endParaRPr lang="en-US" altLang="en-US"/>
          </a:p>
        </p:txBody>
      </p:sp>
      <p:sp>
        <p:nvSpPr>
          <p:cNvPr id="23555" name="Rectangle 2">
            <a:extLst>
              <a:ext uri="{FF2B5EF4-FFF2-40B4-BE49-F238E27FC236}">
                <a16:creationId xmlns:a16="http://schemas.microsoft.com/office/drawing/2014/main" id="{FFA6EEDD-4FB5-4545-A758-710EE4DDBF07}"/>
              </a:ext>
            </a:extLst>
          </p:cNvPr>
          <p:cNvSpPr>
            <a:spLocks noGrp="1" noRot="1" noChangeAspect="1" noChangeArrowheads="1" noTextEdit="1"/>
          </p:cNvSpPr>
          <p:nvPr>
            <p:ph type="sldImg"/>
          </p:nvPr>
        </p:nvSpPr>
        <p:spPr>
          <a:xfrm>
            <a:off x="-1187450" y="609600"/>
            <a:ext cx="9347200" cy="7010400"/>
          </a:xfrm>
          <a:ln/>
        </p:spPr>
      </p:sp>
      <p:sp>
        <p:nvSpPr>
          <p:cNvPr id="23556" name="Rectangle 3">
            <a:extLst>
              <a:ext uri="{FF2B5EF4-FFF2-40B4-BE49-F238E27FC236}">
                <a16:creationId xmlns:a16="http://schemas.microsoft.com/office/drawing/2014/main" id="{8B504667-8509-480F-9ABE-BE326C9FB649}"/>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70</a:t>
            </a:fld>
            <a:endParaRPr lang="en-US" altLang="en-US"/>
          </a:p>
        </p:txBody>
      </p:sp>
    </p:spTree>
    <p:extLst>
      <p:ext uri="{BB962C8B-B14F-4D97-AF65-F5344CB8AC3E}">
        <p14:creationId xmlns:p14="http://schemas.microsoft.com/office/powerpoint/2010/main" val="361354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73</a:t>
            </a:fld>
            <a:endParaRPr lang="en-US" altLang="en-US"/>
          </a:p>
        </p:txBody>
      </p:sp>
    </p:spTree>
    <p:extLst>
      <p:ext uri="{BB962C8B-B14F-4D97-AF65-F5344CB8AC3E}">
        <p14:creationId xmlns:p14="http://schemas.microsoft.com/office/powerpoint/2010/main" val="30609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74</a:t>
            </a:fld>
            <a:endParaRPr lang="en-US" altLang="en-US"/>
          </a:p>
        </p:txBody>
      </p:sp>
    </p:spTree>
    <p:extLst>
      <p:ext uri="{BB962C8B-B14F-4D97-AF65-F5344CB8AC3E}">
        <p14:creationId xmlns:p14="http://schemas.microsoft.com/office/powerpoint/2010/main" val="142587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76</a:t>
            </a:fld>
            <a:endParaRPr lang="en-US" altLang="en-US"/>
          </a:p>
        </p:txBody>
      </p:sp>
    </p:spTree>
    <p:extLst>
      <p:ext uri="{BB962C8B-B14F-4D97-AF65-F5344CB8AC3E}">
        <p14:creationId xmlns:p14="http://schemas.microsoft.com/office/powerpoint/2010/main" val="120562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F7EF-A777-4EE8-9CA2-6EB937AD235E}" type="slidenum">
              <a:rPr lang="en-US" altLang="en-US" smtClean="0"/>
              <a:pPr>
                <a:defRPr/>
              </a:pPr>
              <a:t>77</a:t>
            </a:fld>
            <a:endParaRPr lang="en-US" altLang="en-US"/>
          </a:p>
        </p:txBody>
      </p:sp>
    </p:spTree>
    <p:extLst>
      <p:ext uri="{BB962C8B-B14F-4D97-AF65-F5344CB8AC3E}">
        <p14:creationId xmlns:p14="http://schemas.microsoft.com/office/powerpoint/2010/main" val="418467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5280B4E-D818-44CD-81AC-07037F96B1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678FD2-4E0B-4B35-8180-9DF7A15993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5F6AAA-6C50-4EA5-ACCC-4461116241AC}"/>
              </a:ext>
            </a:extLst>
          </p:cNvPr>
          <p:cNvSpPr>
            <a:spLocks noGrp="1" noChangeArrowheads="1"/>
          </p:cNvSpPr>
          <p:nvPr>
            <p:ph type="sldNum" sz="quarter" idx="12"/>
          </p:nvPr>
        </p:nvSpPr>
        <p:spPr>
          <a:ln/>
        </p:spPr>
        <p:txBody>
          <a:bodyPr/>
          <a:lstStyle>
            <a:lvl1pPr>
              <a:defRPr/>
            </a:lvl1pPr>
          </a:lstStyle>
          <a:p>
            <a:pPr>
              <a:defRPr/>
            </a:pPr>
            <a:fld id="{62DE9510-DB10-4364-9D8A-7FB3053BB492}" type="slidenum">
              <a:rPr lang="en-US" altLang="en-US"/>
              <a:pPr>
                <a:defRPr/>
              </a:pPr>
              <a:t>‹#›</a:t>
            </a:fld>
            <a:endParaRPr lang="en-US" altLang="en-US"/>
          </a:p>
        </p:txBody>
      </p:sp>
    </p:spTree>
    <p:extLst>
      <p:ext uri="{BB962C8B-B14F-4D97-AF65-F5344CB8AC3E}">
        <p14:creationId xmlns:p14="http://schemas.microsoft.com/office/powerpoint/2010/main" val="274593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2A647B-EF90-4912-B71B-EECDD16F6D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BCFA22-7864-4101-96E6-B7422254FA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531B1A-2270-4F34-A6A8-DEE8E4B81172}"/>
              </a:ext>
            </a:extLst>
          </p:cNvPr>
          <p:cNvSpPr>
            <a:spLocks noGrp="1" noChangeArrowheads="1"/>
          </p:cNvSpPr>
          <p:nvPr>
            <p:ph type="sldNum" sz="quarter" idx="12"/>
          </p:nvPr>
        </p:nvSpPr>
        <p:spPr>
          <a:ln/>
        </p:spPr>
        <p:txBody>
          <a:bodyPr/>
          <a:lstStyle>
            <a:lvl1pPr>
              <a:defRPr/>
            </a:lvl1pPr>
          </a:lstStyle>
          <a:p>
            <a:pPr>
              <a:defRPr/>
            </a:pPr>
            <a:fld id="{C9763B8F-2731-4B5D-977C-EE8C4915E9E1}" type="slidenum">
              <a:rPr lang="en-US" altLang="en-US"/>
              <a:pPr>
                <a:defRPr/>
              </a:pPr>
              <a:t>‹#›</a:t>
            </a:fld>
            <a:endParaRPr lang="en-US" altLang="en-US"/>
          </a:p>
        </p:txBody>
      </p:sp>
    </p:spTree>
    <p:extLst>
      <p:ext uri="{BB962C8B-B14F-4D97-AF65-F5344CB8AC3E}">
        <p14:creationId xmlns:p14="http://schemas.microsoft.com/office/powerpoint/2010/main" val="292179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5D7138-0FC6-4134-9738-89ABBC5D2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0F8383-6311-48F6-9F8D-29F0D0169D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029C5B-F3EC-4C5E-8C04-C7A1EC74E8B4}"/>
              </a:ext>
            </a:extLst>
          </p:cNvPr>
          <p:cNvSpPr>
            <a:spLocks noGrp="1" noChangeArrowheads="1"/>
          </p:cNvSpPr>
          <p:nvPr>
            <p:ph type="sldNum" sz="quarter" idx="12"/>
          </p:nvPr>
        </p:nvSpPr>
        <p:spPr>
          <a:ln/>
        </p:spPr>
        <p:txBody>
          <a:bodyPr/>
          <a:lstStyle>
            <a:lvl1pPr>
              <a:defRPr/>
            </a:lvl1pPr>
          </a:lstStyle>
          <a:p>
            <a:pPr>
              <a:defRPr/>
            </a:pPr>
            <a:fld id="{E014CE64-6D19-489E-B4C3-574871FF75DE}" type="slidenum">
              <a:rPr lang="en-US" altLang="en-US"/>
              <a:pPr>
                <a:defRPr/>
              </a:pPr>
              <a:t>‹#›</a:t>
            </a:fld>
            <a:endParaRPr lang="en-US" altLang="en-US"/>
          </a:p>
        </p:txBody>
      </p:sp>
    </p:spTree>
    <p:extLst>
      <p:ext uri="{BB962C8B-B14F-4D97-AF65-F5344CB8AC3E}">
        <p14:creationId xmlns:p14="http://schemas.microsoft.com/office/powerpoint/2010/main" val="45388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9E4728-0EEA-4682-8EC8-E1592E228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51D22F-8F1A-4483-93EC-8876F8825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F3FCA2-9BE0-475E-9536-57461426EF0D}"/>
              </a:ext>
            </a:extLst>
          </p:cNvPr>
          <p:cNvSpPr>
            <a:spLocks noGrp="1" noChangeArrowheads="1"/>
          </p:cNvSpPr>
          <p:nvPr>
            <p:ph type="sldNum" sz="quarter" idx="12"/>
          </p:nvPr>
        </p:nvSpPr>
        <p:spPr>
          <a:ln/>
        </p:spPr>
        <p:txBody>
          <a:bodyPr/>
          <a:lstStyle>
            <a:lvl1pPr>
              <a:defRPr/>
            </a:lvl1pPr>
          </a:lstStyle>
          <a:p>
            <a:pPr>
              <a:defRPr/>
            </a:pPr>
            <a:fld id="{6DBDF01F-0719-4427-B473-FF05BD7F34E4}" type="slidenum">
              <a:rPr lang="en-US" altLang="en-US"/>
              <a:pPr>
                <a:defRPr/>
              </a:pPr>
              <a:t>‹#›</a:t>
            </a:fld>
            <a:endParaRPr lang="en-US" altLang="en-US"/>
          </a:p>
        </p:txBody>
      </p:sp>
    </p:spTree>
    <p:extLst>
      <p:ext uri="{BB962C8B-B14F-4D97-AF65-F5344CB8AC3E}">
        <p14:creationId xmlns:p14="http://schemas.microsoft.com/office/powerpoint/2010/main" val="218113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9E291CA-0195-4D5F-A30A-66D7E85093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73D034-226B-480B-86E6-6600FBD6AD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0D61AA-B725-4845-88E8-2DC4FEA8AD8A}"/>
              </a:ext>
            </a:extLst>
          </p:cNvPr>
          <p:cNvSpPr>
            <a:spLocks noGrp="1" noChangeArrowheads="1"/>
          </p:cNvSpPr>
          <p:nvPr>
            <p:ph type="sldNum" sz="quarter" idx="12"/>
          </p:nvPr>
        </p:nvSpPr>
        <p:spPr>
          <a:ln/>
        </p:spPr>
        <p:txBody>
          <a:bodyPr/>
          <a:lstStyle>
            <a:lvl1pPr>
              <a:defRPr/>
            </a:lvl1pPr>
          </a:lstStyle>
          <a:p>
            <a:pPr>
              <a:defRPr/>
            </a:pPr>
            <a:fld id="{A937F56A-3855-4809-8732-A42543C29464}" type="slidenum">
              <a:rPr lang="en-US" altLang="en-US"/>
              <a:pPr>
                <a:defRPr/>
              </a:pPr>
              <a:t>‹#›</a:t>
            </a:fld>
            <a:endParaRPr lang="en-US" altLang="en-US"/>
          </a:p>
        </p:txBody>
      </p:sp>
    </p:spTree>
    <p:extLst>
      <p:ext uri="{BB962C8B-B14F-4D97-AF65-F5344CB8AC3E}">
        <p14:creationId xmlns:p14="http://schemas.microsoft.com/office/powerpoint/2010/main" val="7266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35279BA-8667-44B8-B138-2A65A4747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8A1462-AA06-466C-A3FE-DA027C75B9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AFA854-A3B2-498A-98E6-0958E177715E}"/>
              </a:ext>
            </a:extLst>
          </p:cNvPr>
          <p:cNvSpPr>
            <a:spLocks noGrp="1" noChangeArrowheads="1"/>
          </p:cNvSpPr>
          <p:nvPr>
            <p:ph type="sldNum" sz="quarter" idx="12"/>
          </p:nvPr>
        </p:nvSpPr>
        <p:spPr>
          <a:ln/>
        </p:spPr>
        <p:txBody>
          <a:bodyPr/>
          <a:lstStyle>
            <a:lvl1pPr>
              <a:defRPr/>
            </a:lvl1pPr>
          </a:lstStyle>
          <a:p>
            <a:pPr>
              <a:defRPr/>
            </a:pPr>
            <a:fld id="{96B03153-04B5-482C-AA4A-6F99B6C1E43F}" type="slidenum">
              <a:rPr lang="en-US" altLang="en-US"/>
              <a:pPr>
                <a:defRPr/>
              </a:pPr>
              <a:t>‹#›</a:t>
            </a:fld>
            <a:endParaRPr lang="en-US" altLang="en-US"/>
          </a:p>
        </p:txBody>
      </p:sp>
    </p:spTree>
    <p:extLst>
      <p:ext uri="{BB962C8B-B14F-4D97-AF65-F5344CB8AC3E}">
        <p14:creationId xmlns:p14="http://schemas.microsoft.com/office/powerpoint/2010/main" val="360736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22F8E99-7FB5-41FA-9F29-5794CF7A876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9C7DD3F-F9B3-4F1A-A543-C82CD89E11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98322AD-CBBC-48D0-9AE1-6EA698CF6DE3}"/>
              </a:ext>
            </a:extLst>
          </p:cNvPr>
          <p:cNvSpPr>
            <a:spLocks noGrp="1" noChangeArrowheads="1"/>
          </p:cNvSpPr>
          <p:nvPr>
            <p:ph type="sldNum" sz="quarter" idx="12"/>
          </p:nvPr>
        </p:nvSpPr>
        <p:spPr>
          <a:ln/>
        </p:spPr>
        <p:txBody>
          <a:bodyPr/>
          <a:lstStyle>
            <a:lvl1pPr>
              <a:defRPr/>
            </a:lvl1pPr>
          </a:lstStyle>
          <a:p>
            <a:pPr>
              <a:defRPr/>
            </a:pPr>
            <a:fld id="{FCF8C735-A98F-4A2F-B1B2-6761F45D3CCA}" type="slidenum">
              <a:rPr lang="en-US" altLang="en-US"/>
              <a:pPr>
                <a:defRPr/>
              </a:pPr>
              <a:t>‹#›</a:t>
            </a:fld>
            <a:endParaRPr lang="en-US" altLang="en-US"/>
          </a:p>
        </p:txBody>
      </p:sp>
    </p:spTree>
    <p:extLst>
      <p:ext uri="{BB962C8B-B14F-4D97-AF65-F5344CB8AC3E}">
        <p14:creationId xmlns:p14="http://schemas.microsoft.com/office/powerpoint/2010/main" val="321270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B08CB5-67DE-4D1A-972E-8E625E306D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572A4B8-9FBC-44C3-9352-3F471D11D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09CAEE-CC71-45B0-8D79-B8312C77DC32}"/>
              </a:ext>
            </a:extLst>
          </p:cNvPr>
          <p:cNvSpPr>
            <a:spLocks noGrp="1" noChangeArrowheads="1"/>
          </p:cNvSpPr>
          <p:nvPr>
            <p:ph type="sldNum" sz="quarter" idx="12"/>
          </p:nvPr>
        </p:nvSpPr>
        <p:spPr>
          <a:ln/>
        </p:spPr>
        <p:txBody>
          <a:bodyPr/>
          <a:lstStyle>
            <a:lvl1pPr>
              <a:defRPr/>
            </a:lvl1pPr>
          </a:lstStyle>
          <a:p>
            <a:pPr>
              <a:defRPr/>
            </a:pPr>
            <a:fld id="{7AA7F53D-320D-49BE-9C36-45D7A3914BC8}" type="slidenum">
              <a:rPr lang="en-US" altLang="en-US"/>
              <a:pPr>
                <a:defRPr/>
              </a:pPr>
              <a:t>‹#›</a:t>
            </a:fld>
            <a:endParaRPr lang="en-US" altLang="en-US"/>
          </a:p>
        </p:txBody>
      </p:sp>
    </p:spTree>
    <p:extLst>
      <p:ext uri="{BB962C8B-B14F-4D97-AF65-F5344CB8AC3E}">
        <p14:creationId xmlns:p14="http://schemas.microsoft.com/office/powerpoint/2010/main" val="258022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E3E244F-B887-4D9E-9063-09F011BFDA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132513"/>
            <a:ext cx="18145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2DEEA49E-2EB5-42AB-949C-5CDA22A073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62850" y="5975350"/>
            <a:ext cx="14779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D802516-59F1-4F49-86BB-C87D01D5092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A571E4-7E32-412C-BDAA-B0828A656F1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E70496-100F-41F9-A6E6-BAE735EDEBDA}"/>
              </a:ext>
            </a:extLst>
          </p:cNvPr>
          <p:cNvSpPr>
            <a:spLocks noGrp="1" noChangeArrowheads="1"/>
          </p:cNvSpPr>
          <p:nvPr>
            <p:ph type="sldNum" sz="quarter" idx="12"/>
          </p:nvPr>
        </p:nvSpPr>
        <p:spPr/>
        <p:txBody>
          <a:bodyPr/>
          <a:lstStyle>
            <a:lvl1pPr>
              <a:defRPr/>
            </a:lvl1pPr>
          </a:lstStyle>
          <a:p>
            <a:pPr>
              <a:defRPr/>
            </a:pPr>
            <a:fld id="{2D1D1BD0-07D7-423D-88C6-E7CECE9AE438}" type="slidenum">
              <a:rPr lang="en-US" altLang="en-US"/>
              <a:pPr>
                <a:defRPr/>
              </a:pPr>
              <a:t>‹#›</a:t>
            </a:fld>
            <a:endParaRPr lang="en-US" altLang="en-US"/>
          </a:p>
        </p:txBody>
      </p:sp>
    </p:spTree>
    <p:extLst>
      <p:ext uri="{BB962C8B-B14F-4D97-AF65-F5344CB8AC3E}">
        <p14:creationId xmlns:p14="http://schemas.microsoft.com/office/powerpoint/2010/main" val="387509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114F9F-651D-481D-95D0-6F67BF3F80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57FFB2-8689-4571-B081-71E62CCF2E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E07C8D-7ACE-4ACD-BA75-ABF056F3ABBD}"/>
              </a:ext>
            </a:extLst>
          </p:cNvPr>
          <p:cNvSpPr>
            <a:spLocks noGrp="1" noChangeArrowheads="1"/>
          </p:cNvSpPr>
          <p:nvPr>
            <p:ph type="sldNum" sz="quarter" idx="12"/>
          </p:nvPr>
        </p:nvSpPr>
        <p:spPr>
          <a:ln/>
        </p:spPr>
        <p:txBody>
          <a:bodyPr/>
          <a:lstStyle>
            <a:lvl1pPr>
              <a:defRPr/>
            </a:lvl1pPr>
          </a:lstStyle>
          <a:p>
            <a:pPr>
              <a:defRPr/>
            </a:pPr>
            <a:fld id="{AE1C97BD-8BC0-44DF-BD7C-FA88F5660D00}" type="slidenum">
              <a:rPr lang="en-US" altLang="en-US"/>
              <a:pPr>
                <a:defRPr/>
              </a:pPr>
              <a:t>‹#›</a:t>
            </a:fld>
            <a:endParaRPr lang="en-US" altLang="en-US"/>
          </a:p>
        </p:txBody>
      </p:sp>
    </p:spTree>
    <p:extLst>
      <p:ext uri="{BB962C8B-B14F-4D97-AF65-F5344CB8AC3E}">
        <p14:creationId xmlns:p14="http://schemas.microsoft.com/office/powerpoint/2010/main" val="109151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6F9221-7032-4FB9-B94C-11BC647860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247BF-3F6C-490A-B7A0-F98D9CB9F3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81E373-8F32-445B-9F52-9B321DD1EB45}"/>
              </a:ext>
            </a:extLst>
          </p:cNvPr>
          <p:cNvSpPr>
            <a:spLocks noGrp="1" noChangeArrowheads="1"/>
          </p:cNvSpPr>
          <p:nvPr>
            <p:ph type="sldNum" sz="quarter" idx="12"/>
          </p:nvPr>
        </p:nvSpPr>
        <p:spPr>
          <a:ln/>
        </p:spPr>
        <p:txBody>
          <a:bodyPr/>
          <a:lstStyle>
            <a:lvl1pPr>
              <a:defRPr/>
            </a:lvl1pPr>
          </a:lstStyle>
          <a:p>
            <a:pPr>
              <a:defRPr/>
            </a:pPr>
            <a:fld id="{B4175ACA-FB51-4249-B10A-63D020598F76}" type="slidenum">
              <a:rPr lang="en-US" altLang="en-US"/>
              <a:pPr>
                <a:defRPr/>
              </a:pPr>
              <a:t>‹#›</a:t>
            </a:fld>
            <a:endParaRPr lang="en-US" altLang="en-US"/>
          </a:p>
        </p:txBody>
      </p:sp>
    </p:spTree>
    <p:extLst>
      <p:ext uri="{BB962C8B-B14F-4D97-AF65-F5344CB8AC3E}">
        <p14:creationId xmlns:p14="http://schemas.microsoft.com/office/powerpoint/2010/main" val="34441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E95581-F006-412D-8999-1F6F95E185A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D419C17-81B2-4AB3-9635-B3C9E8F4E53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1B9698-8D9D-40DE-A760-CD8931F3ED71}"/>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1A1362C7-9D98-4845-9912-1FE28C3B9081}"/>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A20B3CF1-1464-46F1-9E25-36F408E37F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A4CCBC26-6506-41F7-B007-93FFF68BAB90}" type="slidenum">
              <a:rPr lang="en-US" altLang="en-US"/>
              <a:pPr>
                <a:defRPr/>
              </a:pPr>
              <a:t>‹#›</a:t>
            </a:fld>
            <a:endParaRPr lang="en-US" altLang="en-US"/>
          </a:p>
        </p:txBody>
      </p:sp>
      <p:pic>
        <p:nvPicPr>
          <p:cNvPr id="1031" name="Picture 6">
            <a:extLst>
              <a:ext uri="{FF2B5EF4-FFF2-40B4-BE49-F238E27FC236}">
                <a16:creationId xmlns:a16="http://schemas.microsoft.com/office/drawing/2014/main" id="{A04D1448-A3F4-45F7-B1AA-4A09397080C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132513"/>
            <a:ext cx="18145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a:extLst>
              <a:ext uri="{FF2B5EF4-FFF2-40B4-BE49-F238E27FC236}">
                <a16:creationId xmlns:a16="http://schemas.microsoft.com/office/drawing/2014/main" id="{7EEBBADD-DB26-4213-8482-F057DE9374C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62850" y="5975350"/>
            <a:ext cx="14779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9" r:id="rId7"/>
    <p:sldLayoutId id="2147484015" r:id="rId8"/>
    <p:sldLayoutId id="2147484016" r:id="rId9"/>
    <p:sldLayoutId id="2147484017" r:id="rId10"/>
    <p:sldLayoutId id="2147484018"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rdiosource.org/" TargetMode="External"/><Relationship Id="rId2" Type="http://schemas.openxmlformats.org/officeDocument/2006/relationships/hyperlink" Target="professional.heart.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a:extLst>
              <a:ext uri="{FF2B5EF4-FFF2-40B4-BE49-F238E27FC236}">
                <a16:creationId xmlns:a16="http://schemas.microsoft.com/office/drawing/2014/main" id="{D893B8FC-D70D-4EDE-83EF-9147DA6A63AF}"/>
              </a:ext>
            </a:extLst>
          </p:cNvPr>
          <p:cNvSpPr>
            <a:spLocks noGrp="1"/>
          </p:cNvSpPr>
          <p:nvPr>
            <p:ph type="title" idx="4294967295"/>
          </p:nvPr>
        </p:nvSpPr>
        <p:spPr>
          <a:xfrm>
            <a:off x="384173" y="838200"/>
            <a:ext cx="8378827" cy="2743200"/>
          </a:xfrm>
        </p:spPr>
        <p:txBody>
          <a:bodyPr/>
          <a:lstStyle/>
          <a:p>
            <a:pPr eaLnBrk="1" hangingPunct="1">
              <a:defRPr/>
            </a:pPr>
            <a:r>
              <a:rPr lang="en-US" altLang="en-US" sz="3200" b="1" dirty="0">
                <a:solidFill>
                  <a:schemeClr val="accent2"/>
                </a:solidFill>
                <a:latin typeface="+mn-lt"/>
                <a:ea typeface="MS PGothic" panose="020B0600070205080204" pitchFamily="34" charset="-128"/>
              </a:rPr>
              <a:t>2018 AHA/ACC Guideline for the Management of Adults With Congenital Heart Disease (ACHD)</a:t>
            </a:r>
          </a:p>
        </p:txBody>
      </p:sp>
      <p:sp>
        <p:nvSpPr>
          <p:cNvPr id="2051" name="Text Box 3">
            <a:extLst>
              <a:ext uri="{FF2B5EF4-FFF2-40B4-BE49-F238E27FC236}">
                <a16:creationId xmlns:a16="http://schemas.microsoft.com/office/drawing/2014/main" id="{C4769921-9448-480F-B2F4-6DB960F0E309}"/>
              </a:ext>
            </a:extLst>
          </p:cNvPr>
          <p:cNvSpPr txBox="1">
            <a:spLocks noChangeArrowheads="1"/>
          </p:cNvSpPr>
          <p:nvPr/>
        </p:nvSpPr>
        <p:spPr bwMode="auto">
          <a:xfrm>
            <a:off x="193675" y="3886200"/>
            <a:ext cx="8763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endParaRPr lang="en-US" altLang="en-US" sz="1800" dirty="0">
              <a:solidFill>
                <a:schemeClr val="accent2"/>
              </a:solidFill>
              <a:latin typeface="+mn-lt"/>
            </a:endParaRPr>
          </a:p>
          <a:p>
            <a:pPr algn="ctr" eaLnBrk="1" hangingPunct="1">
              <a:spcBef>
                <a:spcPct val="0"/>
              </a:spcBef>
              <a:buFontTx/>
              <a:buNone/>
              <a:defRPr/>
            </a:pPr>
            <a:endParaRPr lang="en-US" altLang="en-US" sz="1800" dirty="0">
              <a:solidFill>
                <a:schemeClr val="accent2"/>
              </a:solidFill>
              <a:latin typeface="+mn-lt"/>
            </a:endParaRPr>
          </a:p>
          <a:p>
            <a:pPr algn="ctr" eaLnBrk="1" hangingPunct="1">
              <a:spcBef>
                <a:spcPct val="0"/>
              </a:spcBef>
              <a:buFontTx/>
              <a:buNone/>
              <a:defRPr/>
            </a:pPr>
            <a:r>
              <a:rPr lang="en-US" altLang="en-US" sz="1600" dirty="0">
                <a:latin typeface="+mn-lt"/>
              </a:rPr>
              <a:t>© American College of Cardiology Foundation and American Heart Association, Inc.</a:t>
            </a:r>
          </a:p>
          <a:p>
            <a:pPr eaLnBrk="1" hangingPunct="1">
              <a:spcBef>
                <a:spcPct val="0"/>
              </a:spcBef>
              <a:buFontTx/>
              <a:buNone/>
              <a:defRPr/>
            </a:pPr>
            <a:endParaRPr lang="en-US" altLang="en-US" sz="1800" dirty="0">
              <a:solidFill>
                <a:schemeClr val="accent2"/>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1FFF-D2FF-40E0-9D4C-F077E297146A}"/>
              </a:ext>
            </a:extLst>
          </p:cNvPr>
          <p:cNvSpPr>
            <a:spLocks noGrp="1"/>
          </p:cNvSpPr>
          <p:nvPr>
            <p:ph type="title"/>
          </p:nvPr>
        </p:nvSpPr>
        <p:spPr>
          <a:xfrm>
            <a:off x="457200" y="0"/>
            <a:ext cx="8229600" cy="457199"/>
          </a:xfrm>
        </p:spPr>
        <p:txBody>
          <a:bodyPr/>
          <a:lstStyle/>
          <a:p>
            <a:r>
              <a:rPr lang="en-US" altLang="en-US" sz="2400" b="1" dirty="0">
                <a:solidFill>
                  <a:srgbClr val="333399"/>
                </a:solidFill>
              </a:rPr>
              <a:t>ACHD AP CLASSIFICATION</a:t>
            </a:r>
            <a:endParaRPr lang="en-US" dirty="0"/>
          </a:p>
        </p:txBody>
      </p:sp>
      <p:sp>
        <p:nvSpPr>
          <p:cNvPr id="3" name="Content Placeholder 2">
            <a:extLst>
              <a:ext uri="{FF2B5EF4-FFF2-40B4-BE49-F238E27FC236}">
                <a16:creationId xmlns:a16="http://schemas.microsoft.com/office/drawing/2014/main" id="{CC614F24-6857-4459-8A89-6C51E469D621}"/>
              </a:ext>
            </a:extLst>
          </p:cNvPr>
          <p:cNvSpPr>
            <a:spLocks noGrp="1"/>
          </p:cNvSpPr>
          <p:nvPr>
            <p:ph idx="1"/>
          </p:nvPr>
        </p:nvSpPr>
        <p:spPr>
          <a:xfrm>
            <a:off x="533400" y="457199"/>
            <a:ext cx="8229600" cy="4525963"/>
          </a:xfrm>
        </p:spPr>
        <p:txBody>
          <a:bodyPr/>
          <a:lstStyle/>
          <a:p>
            <a:r>
              <a:rPr lang="en-US" sz="2800" dirty="0"/>
              <a:t>Physiological Stage</a:t>
            </a:r>
          </a:p>
          <a:p>
            <a:pPr marL="0" indent="0">
              <a:buNone/>
            </a:pPr>
            <a:endParaRPr lang="en-US" sz="2800" dirty="0"/>
          </a:p>
        </p:txBody>
      </p:sp>
      <p:graphicFrame>
        <p:nvGraphicFramePr>
          <p:cNvPr id="4" name="Table 3">
            <a:extLst>
              <a:ext uri="{FF2B5EF4-FFF2-40B4-BE49-F238E27FC236}">
                <a16:creationId xmlns:a16="http://schemas.microsoft.com/office/drawing/2014/main" id="{F39978DA-F803-4849-9D22-475F2DD437B7}"/>
              </a:ext>
            </a:extLst>
          </p:cNvPr>
          <p:cNvGraphicFramePr>
            <a:graphicFrameLocks noGrp="1"/>
          </p:cNvGraphicFramePr>
          <p:nvPr>
            <p:extLst>
              <p:ext uri="{D42A27DB-BD31-4B8C-83A1-F6EECF244321}">
                <p14:modId xmlns:p14="http://schemas.microsoft.com/office/powerpoint/2010/main" val="693550223"/>
              </p:ext>
            </p:extLst>
          </p:nvPr>
        </p:nvGraphicFramePr>
        <p:xfrm>
          <a:off x="990600" y="1110708"/>
          <a:ext cx="7010400" cy="4578352"/>
        </p:xfrm>
        <a:graphic>
          <a:graphicData uri="http://schemas.openxmlformats.org/drawingml/2006/table">
            <a:tbl>
              <a:tblPr firstRow="1" firstCol="1" bandRow="1"/>
              <a:tblGrid>
                <a:gridCol w="7010400">
                  <a:extLst>
                    <a:ext uri="{9D8B030D-6E8A-4147-A177-3AD203B41FA5}">
                      <a16:colId xmlns:a16="http://schemas.microsoft.com/office/drawing/2014/main" val="2135598360"/>
                    </a:ext>
                  </a:extLst>
                </a:gridCol>
              </a:tblGrid>
              <a:tr h="22190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6424953"/>
                  </a:ext>
                </a:extLst>
              </a:tr>
              <a:tr h="2404912">
                <a:tc>
                  <a:txBody>
                    <a:bodyPr/>
                    <a:lstStyle/>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NYHA FC III symptoms</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Significant (moderate or greater) valvular disease; moderate or greater ventricular dysfunction (systemic, pulmonic, or both)</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Moderate aortic enlargement</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Venous or arterial stenosis</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Mild or moderate hypoxemia/cyanosis</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Hemodynamically significant shunt</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Arrhythmias controlled with treatment</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Pulmonary hypertension (less than severe)</a:t>
                      </a:r>
                      <a:endParaRPr lang="en-US" sz="140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a:effectLst/>
                          <a:latin typeface="+mn-lt"/>
                          <a:ea typeface="Calibri" panose="020F0502020204030204" pitchFamily="34" charset="0"/>
                          <a:cs typeface="Calibri" panose="020F0502020204030204" pitchFamily="34" charset="0"/>
                        </a:rPr>
                        <a:t>End-organ dysfunction responsive to therapy</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276789"/>
                  </a:ext>
                </a:extLst>
              </a:tr>
              <a:tr h="22190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05817921"/>
                  </a:ext>
                </a:extLst>
              </a:tr>
              <a:tr h="1677243">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NYHA FC IV symptoms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Severe aortic enlargement</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Arrhythmias refractory to treatment</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Severe hypoxemia (almost always associated with cyanosis)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Severe pulmonary hypertension</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Eisenmenger syndrome</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Refractory end-organ dysfunction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487820"/>
                  </a:ext>
                </a:extLst>
              </a:tr>
            </a:tbl>
          </a:graphicData>
        </a:graphic>
      </p:graphicFrame>
    </p:spTree>
    <p:extLst>
      <p:ext uri="{BB962C8B-B14F-4D97-AF65-F5344CB8AC3E}">
        <p14:creationId xmlns:p14="http://schemas.microsoft.com/office/powerpoint/2010/main" val="3171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90600" y="249872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Access to Care</a:t>
            </a:r>
            <a:endParaRPr lang="en-US" altLang="en-US" sz="2400" b="1" dirty="0">
              <a:solidFill>
                <a:schemeClr val="accent2"/>
              </a:solidFill>
              <a:highlight>
                <a:srgbClr val="FFFF00"/>
              </a:highlight>
              <a:latin typeface="+mn-lt"/>
              <a:ea typeface="Arial Unicode MS" pitchFamily="34" charset="-128"/>
              <a:cs typeface="Arial Unicode MS" pitchFamily="34" charset="-128"/>
            </a:endParaRP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26988" y="366713"/>
            <a:ext cx="9144001"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Clinical Practice </a:t>
            </a:r>
            <a:r>
              <a:rPr lang="en-US" altLang="en-US" sz="2400" b="1" dirty="0">
                <a:solidFill>
                  <a:schemeClr val="bg1"/>
                </a:solidFill>
                <a:ea typeface="Arial Unicode MS" pitchFamily="34" charset="-128"/>
                <a:cs typeface="Arial Unicode MS" pitchFamily="34" charset="-128"/>
              </a:rPr>
              <a:t>Guidelines</a:t>
            </a:r>
            <a:r>
              <a:rPr lang="en-US" altLang="en-US" sz="2400" b="1" dirty="0">
                <a:solidFill>
                  <a:schemeClr val="bg1"/>
                </a:solidFill>
                <a:latin typeface="+mn-l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a:extLst>
              <a:ext uri="{FF2B5EF4-FFF2-40B4-BE49-F238E27FC236}">
                <a16:creationId xmlns:a16="http://schemas.microsoft.com/office/drawing/2014/main" id="{939216B3-A7EB-4FEB-82CE-EF09A8F16EC6}"/>
              </a:ext>
            </a:extLst>
          </p:cNvPr>
          <p:cNvSpPr>
            <a:spLocks noGrp="1" noChangeArrowheads="1"/>
          </p:cNvSpPr>
          <p:nvPr>
            <p:ph type="title"/>
          </p:nvPr>
        </p:nvSpPr>
        <p:spPr>
          <a:xfrm>
            <a:off x="381000" y="381000"/>
            <a:ext cx="8382000" cy="609600"/>
          </a:xfrm>
        </p:spPr>
        <p:txBody>
          <a:bodyPr/>
          <a:lstStyle/>
          <a:p>
            <a:pPr eaLnBrk="1" hangingPunct="1"/>
            <a:r>
              <a:rPr lang="en-US" altLang="en-US" sz="2400" b="1" dirty="0">
                <a:solidFill>
                  <a:schemeClr val="accent2"/>
                </a:solidFill>
              </a:rPr>
              <a:t>Access to Care</a:t>
            </a:r>
          </a:p>
        </p:txBody>
      </p:sp>
      <p:graphicFrame>
        <p:nvGraphicFramePr>
          <p:cNvPr id="2" name="Table 1">
            <a:extLst>
              <a:ext uri="{FF2B5EF4-FFF2-40B4-BE49-F238E27FC236}">
                <a16:creationId xmlns:a16="http://schemas.microsoft.com/office/drawing/2014/main" id="{4980A145-6CAB-4B45-B3B1-9744620910C6}"/>
              </a:ext>
            </a:extLst>
          </p:cNvPr>
          <p:cNvGraphicFramePr>
            <a:graphicFrameLocks noGrp="1"/>
          </p:cNvGraphicFramePr>
          <p:nvPr>
            <p:extLst>
              <p:ext uri="{D42A27DB-BD31-4B8C-83A1-F6EECF244321}">
                <p14:modId xmlns:p14="http://schemas.microsoft.com/office/powerpoint/2010/main" val="2241609917"/>
              </p:ext>
            </p:extLst>
          </p:nvPr>
        </p:nvGraphicFramePr>
        <p:xfrm>
          <a:off x="342900" y="1183894"/>
          <a:ext cx="8458199" cy="2245106"/>
        </p:xfrm>
        <a:graphic>
          <a:graphicData uri="http://schemas.openxmlformats.org/drawingml/2006/table">
            <a:tbl>
              <a:tblPr firstRow="1" firstCol="1" bandRow="1"/>
              <a:tblGrid>
                <a:gridCol w="900548">
                  <a:extLst>
                    <a:ext uri="{9D8B030D-6E8A-4147-A177-3AD203B41FA5}">
                      <a16:colId xmlns:a16="http://schemas.microsoft.com/office/drawing/2014/main" val="1106699184"/>
                    </a:ext>
                  </a:extLst>
                </a:gridCol>
                <a:gridCol w="890481">
                  <a:extLst>
                    <a:ext uri="{9D8B030D-6E8A-4147-A177-3AD203B41FA5}">
                      <a16:colId xmlns:a16="http://schemas.microsoft.com/office/drawing/2014/main" val="1637432717"/>
                    </a:ext>
                  </a:extLst>
                </a:gridCol>
                <a:gridCol w="6667170">
                  <a:extLst>
                    <a:ext uri="{9D8B030D-6E8A-4147-A177-3AD203B41FA5}">
                      <a16:colId xmlns:a16="http://schemas.microsoft.com/office/drawing/2014/main" val="3018149051"/>
                    </a:ext>
                  </a:extLst>
                </a:gridCol>
              </a:tblGrid>
              <a:tr h="0">
                <a:tc gridSpan="3">
                  <a:txBody>
                    <a:bodyPr/>
                    <a:lstStyle/>
                    <a:p>
                      <a:pPr marL="0" marR="0" algn="ctr">
                        <a:lnSpc>
                          <a:spcPct val="115000"/>
                        </a:lnSpc>
                        <a:spcBef>
                          <a:spcPts val="0"/>
                        </a:spcBef>
                        <a:spcAft>
                          <a:spcPts val="0"/>
                        </a:spcAft>
                      </a:pPr>
                      <a:r>
                        <a:rPr lang="en-US" sz="1600" dirty="0">
                          <a:effectLst/>
                          <a:latin typeface="+mn-lt"/>
                          <a:ea typeface="Calibri" panose="020F0502020204030204" pitchFamily="34" charset="0"/>
                          <a:cs typeface="Calibri" panose="020F0502020204030204" pitchFamily="34" charset="0"/>
                        </a:rPr>
                        <a:t>	</a:t>
                      </a:r>
                      <a:r>
                        <a:rPr lang="en-US" sz="1600" b="1" dirty="0">
                          <a:effectLst/>
                          <a:latin typeface="+mn-lt"/>
                          <a:ea typeface="Calibri" panose="020F0502020204030204" pitchFamily="34" charset="0"/>
                          <a:cs typeface="Calibri" panose="020F0502020204030204" pitchFamily="34" charset="0"/>
                        </a:rPr>
                        <a:t>Recommendation for Access to Care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5798402"/>
                  </a:ext>
                </a:extLst>
              </a:tr>
              <a:tr h="0">
                <a:tc>
                  <a:txBody>
                    <a:bodyPr/>
                    <a:lstStyle/>
                    <a:p>
                      <a:pPr marL="0" marR="0" algn="ctr">
                        <a:lnSpc>
                          <a:spcPct val="115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COR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mn-lt"/>
                          <a:ea typeface="Calibri" panose="020F0502020204030204" pitchFamily="34" charset="0"/>
                          <a:cs typeface="Calibri" panose="020F0502020204030204" pitchFamily="34" charset="0"/>
                        </a:rPr>
                        <a:t>LOE</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mn-lt"/>
                          <a:ea typeface="Calibri" panose="020F0502020204030204" pitchFamily="34" charset="0"/>
                          <a:cs typeface="Calibri" panose="020F0502020204030204" pitchFamily="34" charset="0"/>
                        </a:rPr>
                        <a:t>Recommendation</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072407"/>
                  </a:ext>
                </a:extLst>
              </a:tr>
              <a:tr h="861314">
                <a:tc rowSpan="2">
                  <a:txBody>
                    <a:bodyPr/>
                    <a:lstStyle/>
                    <a:p>
                      <a:pPr marL="0" marR="0" algn="ctr">
                        <a:lnSpc>
                          <a:spcPct val="115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600" b="1" dirty="0">
                          <a:effectLst/>
                          <a:latin typeface="+mn-lt"/>
                          <a:ea typeface="Calibri" panose="020F0502020204030204" pitchFamily="34" charset="0"/>
                          <a:cs typeface="Calibri" panose="020F0502020204030204" pitchFamily="34" charset="0"/>
                        </a:rPr>
                        <a:t>B-NR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rowSpan="2">
                  <a:txBody>
                    <a:bodyPr/>
                    <a:lstStyle/>
                    <a:p>
                      <a:pPr marL="0" marR="0" lvl="0" indent="0" algn="just">
                        <a:lnSpc>
                          <a:spcPct val="115000"/>
                        </a:lnSpc>
                        <a:spcBef>
                          <a:spcPts val="0"/>
                        </a:spcBef>
                        <a:spcAft>
                          <a:spcPts val="0"/>
                        </a:spcAft>
                        <a:buFont typeface="+mj-lt"/>
                        <a:buNone/>
                      </a:pPr>
                      <a:r>
                        <a:rPr lang="en-US" sz="1600" b="1" dirty="0">
                          <a:effectLst/>
                          <a:latin typeface="+mn-lt"/>
                          <a:ea typeface="Calibri" panose="020F0502020204030204" pitchFamily="34" charset="0"/>
                          <a:cs typeface="Calibri" panose="020F0502020204030204" pitchFamily="34" charset="0"/>
                        </a:rPr>
                        <a:t>Physicians caring for patients with ACHD should support access to care by 1) assuring smooth transitions for adolescents and young adults from pediatric to adult providers  (Level of Evidence: B-NR); and 2) promoting awareness of the need for lifelong specialized care through outreach and educational programs (Level of Evidence: C-EO).</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735342"/>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latin typeface="+mn-lt"/>
                          <a:ea typeface="Calibri" panose="020F0502020204030204" pitchFamily="34" charset="0"/>
                          <a:cs typeface="Calibri" panose="020F0502020204030204" pitchFamily="34" charset="0"/>
                        </a:rPr>
                        <a:t>C-EO</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vMerge="1">
                  <a:txBody>
                    <a:bodyPr/>
                    <a:lstStyle/>
                    <a:p>
                      <a:endParaRPr lang="en-US"/>
                    </a:p>
                  </a:txBody>
                  <a:tcPr/>
                </a:tc>
                <a:extLst>
                  <a:ext uri="{0D108BD9-81ED-4DB2-BD59-A6C34878D82A}">
                    <a16:rowId xmlns:a16="http://schemas.microsoft.com/office/drawing/2014/main" val="95637743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90600" y="249872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Delivery of Care</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15875" y="38100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a:extLst>
              <a:ext uri="{FF2B5EF4-FFF2-40B4-BE49-F238E27FC236}">
                <a16:creationId xmlns:a16="http://schemas.microsoft.com/office/drawing/2014/main" id="{98E017CC-E301-4181-A7FE-29E558F1065E}"/>
              </a:ext>
            </a:extLst>
          </p:cNvPr>
          <p:cNvSpPr>
            <a:spLocks noGrp="1" noChangeArrowheads="1"/>
          </p:cNvSpPr>
          <p:nvPr>
            <p:ph type="title"/>
          </p:nvPr>
        </p:nvSpPr>
        <p:spPr>
          <a:xfrm>
            <a:off x="381000" y="201613"/>
            <a:ext cx="8382000" cy="609600"/>
          </a:xfrm>
        </p:spPr>
        <p:txBody>
          <a:bodyPr/>
          <a:lstStyle/>
          <a:p>
            <a:pPr eaLnBrk="1" hangingPunct="1"/>
            <a:r>
              <a:rPr lang="en-US" altLang="en-US" sz="2400" b="1" dirty="0">
                <a:solidFill>
                  <a:schemeClr val="accent2"/>
                </a:solidFill>
              </a:rPr>
              <a:t>Delivery of Care</a:t>
            </a:r>
          </a:p>
        </p:txBody>
      </p:sp>
      <p:graphicFrame>
        <p:nvGraphicFramePr>
          <p:cNvPr id="3" name="Table 2">
            <a:extLst>
              <a:ext uri="{FF2B5EF4-FFF2-40B4-BE49-F238E27FC236}">
                <a16:creationId xmlns:a16="http://schemas.microsoft.com/office/drawing/2014/main" id="{983F1F0D-472D-48AF-8013-79B4D49ACA16}"/>
              </a:ext>
            </a:extLst>
          </p:cNvPr>
          <p:cNvGraphicFramePr>
            <a:graphicFrameLocks noGrp="1"/>
          </p:cNvGraphicFramePr>
          <p:nvPr>
            <p:extLst>
              <p:ext uri="{D42A27DB-BD31-4B8C-83A1-F6EECF244321}">
                <p14:modId xmlns:p14="http://schemas.microsoft.com/office/powerpoint/2010/main" val="3601152307"/>
              </p:ext>
            </p:extLst>
          </p:nvPr>
        </p:nvGraphicFramePr>
        <p:xfrm>
          <a:off x="296592" y="798318"/>
          <a:ext cx="8153401" cy="3124200"/>
        </p:xfrm>
        <a:graphic>
          <a:graphicData uri="http://schemas.openxmlformats.org/drawingml/2006/table">
            <a:tbl>
              <a:tblPr firstRow="1" firstCol="1" bandRow="1"/>
              <a:tblGrid>
                <a:gridCol w="868097">
                  <a:extLst>
                    <a:ext uri="{9D8B030D-6E8A-4147-A177-3AD203B41FA5}">
                      <a16:colId xmlns:a16="http://schemas.microsoft.com/office/drawing/2014/main" val="1921781726"/>
                    </a:ext>
                  </a:extLst>
                </a:gridCol>
                <a:gridCol w="858392">
                  <a:extLst>
                    <a:ext uri="{9D8B030D-6E8A-4147-A177-3AD203B41FA5}">
                      <a16:colId xmlns:a16="http://schemas.microsoft.com/office/drawing/2014/main" val="1475944438"/>
                    </a:ext>
                  </a:extLst>
                </a:gridCol>
                <a:gridCol w="6426912">
                  <a:extLst>
                    <a:ext uri="{9D8B030D-6E8A-4147-A177-3AD203B41FA5}">
                      <a16:colId xmlns:a16="http://schemas.microsoft.com/office/drawing/2014/main" val="687111741"/>
                    </a:ext>
                  </a:extLst>
                </a:gridCol>
              </a:tblGrid>
              <a:tr h="295094">
                <a:tc gridSpan="3">
                  <a:txBody>
                    <a:bodyPr/>
                    <a:lstStyle/>
                    <a:p>
                      <a:pPr marL="0" marR="0" algn="ctr">
                        <a:lnSpc>
                          <a:spcPct val="115000"/>
                        </a:lnSpc>
                        <a:spcBef>
                          <a:spcPts val="0"/>
                        </a:spcBef>
                        <a:spcAft>
                          <a:spcPts val="0"/>
                        </a:spcAft>
                      </a:pPr>
                      <a:r>
                        <a:rPr lang="en-US" sz="1600" dirty="0">
                          <a:effectLst/>
                          <a:latin typeface="+mn-lt"/>
                          <a:ea typeface="Calibri" panose="020F0502020204030204" pitchFamily="34" charset="0"/>
                          <a:cs typeface="Calibri" panose="020F0502020204030204" pitchFamily="34" charset="0"/>
                        </a:rPr>
                        <a:t>	</a:t>
                      </a:r>
                      <a:r>
                        <a:rPr lang="en-US" sz="1600" b="1" dirty="0">
                          <a:effectLst/>
                          <a:latin typeface="+mn-lt"/>
                          <a:ea typeface="Calibri" panose="020F0502020204030204" pitchFamily="34" charset="0"/>
                          <a:cs typeface="Calibri" panose="020F0502020204030204" pitchFamily="34" charset="0"/>
                        </a:rPr>
                        <a:t>Recommendations for Delivery of Care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9593096"/>
                  </a:ext>
                </a:extLst>
              </a:tr>
              <a:tr h="303567">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COR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mn-lt"/>
                          <a:ea typeface="Calibri" panose="020F0502020204030204" pitchFamily="34" charset="0"/>
                          <a:cs typeface="Calibri" panose="020F0502020204030204" pitchFamily="34" charset="0"/>
                        </a:rPr>
                        <a:t>LOE</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mn-lt"/>
                          <a:ea typeface="Calibri" panose="020F0502020204030204" pitchFamily="34" charset="0"/>
                          <a:cs typeface="Calibri" panose="020F0502020204030204" pitchFamily="34" charset="0"/>
                        </a:rPr>
                        <a:t>Recommendations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487689"/>
                  </a:ext>
                </a:extLst>
              </a:tr>
              <a:tr h="940211">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600" b="1">
                          <a:effectLst/>
                          <a:latin typeface="+mn-lt"/>
                          <a:ea typeface="Calibri" panose="020F0502020204030204" pitchFamily="34" charset="0"/>
                          <a:cs typeface="Calibri" panose="020F0502020204030204" pitchFamily="34" charset="0"/>
                        </a:rPr>
                        <a:t>B-NR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600" b="1" dirty="0">
                          <a:effectLst/>
                          <a:latin typeface="+mn-lt"/>
                          <a:ea typeface="Calibri" panose="020F0502020204030204" pitchFamily="34" charset="0"/>
                          <a:cs typeface="Calibri" panose="020F0502020204030204" pitchFamily="34" charset="0"/>
                        </a:rPr>
                        <a:t>Patients with ACHD AP classification IB-D, IIA-D, and IIIA-D* should be managed in collaboration with an ACHD cardiologist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06247"/>
                  </a:ext>
                </a:extLst>
              </a:tr>
              <a:tr h="1585328">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600" b="1">
                          <a:effectLst/>
                          <a:latin typeface="+mn-lt"/>
                          <a:ea typeface="Calibri" panose="020F0502020204030204" pitchFamily="34" charset="0"/>
                          <a:cs typeface="Calibri" panose="020F0502020204030204" pitchFamily="34" charset="0"/>
                        </a:rPr>
                        <a:t>C-LD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600" b="1" dirty="0">
                          <a:effectLst/>
                          <a:latin typeface="+mn-lt"/>
                          <a:ea typeface="Calibri" panose="020F0502020204030204" pitchFamily="34" charset="0"/>
                          <a:cs typeface="Calibri" panose="020F0502020204030204" pitchFamily="34" charset="0"/>
                        </a:rPr>
                        <a:t>Cardiac surgery, catheter-based interventional cardiac procedures, and electrophysiological procedures involving congenital heart lesions in patients with ACHD should be performed by operators with expertise in CHD procedures and in collaboration with an ACHD cardiologist.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708866"/>
                  </a:ext>
                </a:extLst>
              </a:tr>
            </a:tbl>
          </a:graphicData>
        </a:graphic>
      </p:graphicFrame>
      <p:sp>
        <p:nvSpPr>
          <p:cNvPr id="5" name="TextBox 4">
            <a:extLst>
              <a:ext uri="{FF2B5EF4-FFF2-40B4-BE49-F238E27FC236}">
                <a16:creationId xmlns:a16="http://schemas.microsoft.com/office/drawing/2014/main" id="{46AE3CE0-9668-406B-B273-817BC7D8A29C}"/>
              </a:ext>
            </a:extLst>
          </p:cNvPr>
          <p:cNvSpPr txBox="1"/>
          <p:nvPr/>
        </p:nvSpPr>
        <p:spPr>
          <a:xfrm flipH="1">
            <a:off x="571500" y="3926012"/>
            <a:ext cx="8000999" cy="392159"/>
          </a:xfrm>
          <a:prstGeom prst="rect">
            <a:avLst/>
          </a:prstGeom>
          <a:noFill/>
        </p:spPr>
        <p:txBody>
          <a:bodyPr wrap="square" rtlCol="0">
            <a:spAutoFit/>
          </a:bodyPr>
          <a:lstStyle/>
          <a:p>
            <a:pPr marL="0" marR="0">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 details on the ACHD Anatomic and Physiological classification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90600" y="249872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Evaluation of Suspected and Known CHD </a:t>
            </a:r>
            <a:endParaRPr lang="en-US" altLang="en-US" sz="2400" b="1" dirty="0">
              <a:solidFill>
                <a:schemeClr val="accent2"/>
              </a:solidFill>
              <a:highlight>
                <a:srgbClr val="FFFF00"/>
              </a:highlight>
              <a:latin typeface="+mn-lt"/>
              <a:ea typeface="Arial Unicode MS" pitchFamily="34" charset="-128"/>
              <a:cs typeface="Arial Unicode MS" pitchFamily="34" charset="-128"/>
            </a:endParaRP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a:extLst>
              <a:ext uri="{FF2B5EF4-FFF2-40B4-BE49-F238E27FC236}">
                <a16:creationId xmlns:a16="http://schemas.microsoft.com/office/drawing/2014/main" id="{28EF97BE-4375-43EC-AC65-49DD5BB3226E}"/>
              </a:ext>
            </a:extLst>
          </p:cNvPr>
          <p:cNvSpPr>
            <a:spLocks noGrp="1" noChangeArrowheads="1"/>
          </p:cNvSpPr>
          <p:nvPr>
            <p:ph type="title"/>
          </p:nvPr>
        </p:nvSpPr>
        <p:spPr>
          <a:xfrm>
            <a:off x="381000" y="198438"/>
            <a:ext cx="8382000" cy="609600"/>
          </a:xfrm>
        </p:spPr>
        <p:txBody>
          <a:bodyPr/>
          <a:lstStyle/>
          <a:p>
            <a:pPr eaLnBrk="1" hangingPunct="1"/>
            <a:r>
              <a:rPr lang="en-US" altLang="en-US" sz="2400" b="1" dirty="0">
                <a:solidFill>
                  <a:schemeClr val="accent2"/>
                </a:solidFill>
              </a:rPr>
              <a:t>Electrocardiogram </a:t>
            </a:r>
          </a:p>
        </p:txBody>
      </p:sp>
      <p:graphicFrame>
        <p:nvGraphicFramePr>
          <p:cNvPr id="2" name="Table 1">
            <a:extLst>
              <a:ext uri="{FF2B5EF4-FFF2-40B4-BE49-F238E27FC236}">
                <a16:creationId xmlns:a16="http://schemas.microsoft.com/office/drawing/2014/main" id="{6CA58F5E-A1A6-4A4E-AF64-6D967376F2E2}"/>
              </a:ext>
            </a:extLst>
          </p:cNvPr>
          <p:cNvGraphicFramePr>
            <a:graphicFrameLocks noGrp="1"/>
          </p:cNvGraphicFramePr>
          <p:nvPr>
            <p:extLst>
              <p:ext uri="{D42A27DB-BD31-4B8C-83A1-F6EECF244321}">
                <p14:modId xmlns:p14="http://schemas.microsoft.com/office/powerpoint/2010/main" val="450178976"/>
              </p:ext>
            </p:extLst>
          </p:nvPr>
        </p:nvGraphicFramePr>
        <p:xfrm>
          <a:off x="381000" y="1219200"/>
          <a:ext cx="8077200" cy="2819400"/>
        </p:xfrm>
        <a:graphic>
          <a:graphicData uri="http://schemas.openxmlformats.org/drawingml/2006/table">
            <a:tbl>
              <a:tblPr firstRow="1" firstCol="1" bandRow="1"/>
              <a:tblGrid>
                <a:gridCol w="859983">
                  <a:extLst>
                    <a:ext uri="{9D8B030D-6E8A-4147-A177-3AD203B41FA5}">
                      <a16:colId xmlns:a16="http://schemas.microsoft.com/office/drawing/2014/main" val="3464916989"/>
                    </a:ext>
                  </a:extLst>
                </a:gridCol>
                <a:gridCol w="850369">
                  <a:extLst>
                    <a:ext uri="{9D8B030D-6E8A-4147-A177-3AD203B41FA5}">
                      <a16:colId xmlns:a16="http://schemas.microsoft.com/office/drawing/2014/main" val="1906100889"/>
                    </a:ext>
                  </a:extLst>
                </a:gridCol>
                <a:gridCol w="6366848">
                  <a:extLst>
                    <a:ext uri="{9D8B030D-6E8A-4147-A177-3AD203B41FA5}">
                      <a16:colId xmlns:a16="http://schemas.microsoft.com/office/drawing/2014/main" val="4279862421"/>
                    </a:ext>
                  </a:extLst>
                </a:gridCol>
              </a:tblGrid>
              <a:tr h="267029">
                <a:tc gridSpan="3">
                  <a:txBody>
                    <a:bodyPr/>
                    <a:lstStyle/>
                    <a:p>
                      <a:pPr marL="0" marR="0" algn="ctr">
                        <a:lnSpc>
                          <a:spcPct val="115000"/>
                        </a:lnSpc>
                        <a:spcBef>
                          <a:spcPts val="0"/>
                        </a:spcBef>
                        <a:spcAft>
                          <a:spcPts val="0"/>
                        </a:spcAft>
                      </a:pPr>
                      <a:r>
                        <a:rPr lang="en-US" sz="1400">
                          <a:effectLst/>
                          <a:latin typeface="+mn-lt"/>
                          <a:ea typeface="Calibri" panose="020F0502020204030204" pitchFamily="34" charset="0"/>
                          <a:cs typeface="Calibri" panose="020F0502020204030204" pitchFamily="34" charset="0"/>
                        </a:rPr>
                        <a:t>	</a:t>
                      </a:r>
                      <a:r>
                        <a:rPr lang="en-US" sz="1400" b="1">
                          <a:effectLst/>
                          <a:latin typeface="+mn-lt"/>
                          <a:ea typeface="Calibri" panose="020F0502020204030204" pitchFamily="34" charset="0"/>
                          <a:cs typeface="Calibri" panose="020F0502020204030204" pitchFamily="34" charset="0"/>
                        </a:rPr>
                        <a:t>Recommendations for Electrocardiogram</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0451676"/>
                  </a:ext>
                </a:extLst>
              </a:tr>
              <a:tr h="26702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331754"/>
                  </a:ext>
                </a:extLst>
              </a:tr>
              <a:tr h="114267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 standard 12-lead electrocardiogram (ECG) is recommended in adults with CHD with serial assessment depending on the specific ACHD AP classification or when symptoms develop or worsen.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310544"/>
                  </a:ext>
                </a:extLst>
              </a:tr>
              <a:tr h="114267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Ambulatory electrocardiographic monitoring should be performed in patients with CHD who are at risk of tachyarrhythmia, bradyarrhythmia or heart block, or when symptoms possibly of arrhythmic origin develop.</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588075"/>
                  </a:ext>
                </a:extLst>
              </a:tr>
            </a:tbl>
          </a:graphicData>
        </a:graphic>
      </p:graphicFrame>
      <p:sp>
        <p:nvSpPr>
          <p:cNvPr id="3" name="TextBox 2">
            <a:extLst>
              <a:ext uri="{FF2B5EF4-FFF2-40B4-BE49-F238E27FC236}">
                <a16:creationId xmlns:a16="http://schemas.microsoft.com/office/drawing/2014/main" id="{0811DDDB-EA09-4A10-97A9-3B8510191AC3}"/>
              </a:ext>
            </a:extLst>
          </p:cNvPr>
          <p:cNvSpPr txBox="1"/>
          <p:nvPr/>
        </p:nvSpPr>
        <p:spPr>
          <a:xfrm>
            <a:off x="6172200" y="4114800"/>
            <a:ext cx="990600" cy="369332"/>
          </a:xfrm>
          <a:prstGeom prst="rect">
            <a:avLst/>
          </a:prstGeom>
          <a:noFill/>
        </p:spPr>
        <p:txBody>
          <a:bodyPr wrap="square" rtlCol="0">
            <a:spAutoFit/>
          </a:bodyPr>
          <a:lstStyle/>
          <a:p>
            <a:r>
              <a:rPr lang="en-US" dirty="0"/>
              <a:t>(</a:t>
            </a:r>
            <a:r>
              <a:rPr lang="en-US" dirty="0" err="1"/>
              <a:t>Con’t</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A032-7C3C-4A13-A171-49EFB623B228}"/>
              </a:ext>
            </a:extLst>
          </p:cNvPr>
          <p:cNvSpPr>
            <a:spLocks noGrp="1"/>
          </p:cNvSpPr>
          <p:nvPr>
            <p:ph type="title"/>
          </p:nvPr>
        </p:nvSpPr>
        <p:spPr/>
        <p:txBody>
          <a:bodyPr/>
          <a:lstStyle/>
          <a:p>
            <a:r>
              <a:rPr lang="en-US" altLang="en-US" sz="2400" b="1" dirty="0">
                <a:solidFill>
                  <a:srgbClr val="333399"/>
                </a:solidFill>
              </a:rPr>
              <a:t>Ionizing Radiation principles</a:t>
            </a:r>
            <a:endParaRPr lang="en-US" dirty="0"/>
          </a:p>
        </p:txBody>
      </p:sp>
      <p:graphicFrame>
        <p:nvGraphicFramePr>
          <p:cNvPr id="4" name="Content Placeholder 3">
            <a:extLst>
              <a:ext uri="{FF2B5EF4-FFF2-40B4-BE49-F238E27FC236}">
                <a16:creationId xmlns:a16="http://schemas.microsoft.com/office/drawing/2014/main" id="{E3B1CA8C-24A7-4D39-8170-CD64D8761663}"/>
              </a:ext>
            </a:extLst>
          </p:cNvPr>
          <p:cNvGraphicFramePr>
            <a:graphicFrameLocks noGrp="1"/>
          </p:cNvGraphicFramePr>
          <p:nvPr>
            <p:ph idx="1"/>
            <p:extLst>
              <p:ext uri="{D42A27DB-BD31-4B8C-83A1-F6EECF244321}">
                <p14:modId xmlns:p14="http://schemas.microsoft.com/office/powerpoint/2010/main" val="2693558607"/>
              </p:ext>
            </p:extLst>
          </p:nvPr>
        </p:nvGraphicFramePr>
        <p:xfrm>
          <a:off x="762000" y="1219200"/>
          <a:ext cx="7924800" cy="1628903"/>
        </p:xfrm>
        <a:graphic>
          <a:graphicData uri="http://schemas.openxmlformats.org/drawingml/2006/table">
            <a:tbl>
              <a:tblPr firstRow="1" firstCol="1" bandRow="1"/>
              <a:tblGrid>
                <a:gridCol w="843757">
                  <a:extLst>
                    <a:ext uri="{9D8B030D-6E8A-4147-A177-3AD203B41FA5}">
                      <a16:colId xmlns:a16="http://schemas.microsoft.com/office/drawing/2014/main" val="3053252554"/>
                    </a:ext>
                  </a:extLst>
                </a:gridCol>
                <a:gridCol w="834325">
                  <a:extLst>
                    <a:ext uri="{9D8B030D-6E8A-4147-A177-3AD203B41FA5}">
                      <a16:colId xmlns:a16="http://schemas.microsoft.com/office/drawing/2014/main" val="577977452"/>
                    </a:ext>
                  </a:extLst>
                </a:gridCol>
                <a:gridCol w="6246718">
                  <a:extLst>
                    <a:ext uri="{9D8B030D-6E8A-4147-A177-3AD203B41FA5}">
                      <a16:colId xmlns:a16="http://schemas.microsoft.com/office/drawing/2014/main" val="1207096816"/>
                    </a:ext>
                  </a:extLst>
                </a:gridCol>
              </a:tblGrid>
              <a:tr h="4572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Ionizing Radiation Principles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9899427"/>
                  </a:ext>
                </a:extLst>
              </a:tr>
              <a:tr h="286006">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107825"/>
                  </a:ext>
                </a:extLst>
              </a:tr>
              <a:tr h="885697">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Strategies to limit and monitor radiation exposure are recommended during imaging of patients with ACHD, with studies not involving ionizing radiation chosen whenever appropriate.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950080"/>
                  </a:ext>
                </a:extLst>
              </a:tr>
            </a:tbl>
          </a:graphicData>
        </a:graphic>
      </p:graphicFrame>
      <p:sp>
        <p:nvSpPr>
          <p:cNvPr id="5" name="TextBox 4">
            <a:extLst>
              <a:ext uri="{FF2B5EF4-FFF2-40B4-BE49-F238E27FC236}">
                <a16:creationId xmlns:a16="http://schemas.microsoft.com/office/drawing/2014/main" id="{AB9A156D-3532-4647-9619-66EBDAD4D6C6}"/>
              </a:ext>
            </a:extLst>
          </p:cNvPr>
          <p:cNvSpPr txBox="1"/>
          <p:nvPr/>
        </p:nvSpPr>
        <p:spPr>
          <a:xfrm>
            <a:off x="6629400" y="3069193"/>
            <a:ext cx="1371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147893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7148-5218-40DA-89CB-FC4A1F3DED25}"/>
              </a:ext>
            </a:extLst>
          </p:cNvPr>
          <p:cNvSpPr>
            <a:spLocks noGrp="1"/>
          </p:cNvSpPr>
          <p:nvPr>
            <p:ph type="title"/>
          </p:nvPr>
        </p:nvSpPr>
        <p:spPr/>
        <p:txBody>
          <a:bodyPr/>
          <a:lstStyle/>
          <a:p>
            <a:r>
              <a:rPr lang="en-US" altLang="en-US" sz="2400" b="1" dirty="0">
                <a:solidFill>
                  <a:srgbClr val="333399"/>
                </a:solidFill>
              </a:rPr>
              <a:t>Echocardiography</a:t>
            </a:r>
            <a:endParaRPr lang="en-US" dirty="0"/>
          </a:p>
        </p:txBody>
      </p:sp>
      <p:graphicFrame>
        <p:nvGraphicFramePr>
          <p:cNvPr id="4" name="Content Placeholder 3">
            <a:extLst>
              <a:ext uri="{FF2B5EF4-FFF2-40B4-BE49-F238E27FC236}">
                <a16:creationId xmlns:a16="http://schemas.microsoft.com/office/drawing/2014/main" id="{58EEA5ED-C381-49FF-9A36-EEE24E10A5B3}"/>
              </a:ext>
            </a:extLst>
          </p:cNvPr>
          <p:cNvGraphicFramePr>
            <a:graphicFrameLocks noGrp="1"/>
          </p:cNvGraphicFramePr>
          <p:nvPr>
            <p:ph idx="1"/>
            <p:extLst>
              <p:ext uri="{D42A27DB-BD31-4B8C-83A1-F6EECF244321}">
                <p14:modId xmlns:p14="http://schemas.microsoft.com/office/powerpoint/2010/main" val="2464916748"/>
              </p:ext>
            </p:extLst>
          </p:nvPr>
        </p:nvGraphicFramePr>
        <p:xfrm>
          <a:off x="457200" y="1293306"/>
          <a:ext cx="8153401" cy="2135694"/>
        </p:xfrm>
        <a:graphic>
          <a:graphicData uri="http://schemas.openxmlformats.org/drawingml/2006/table">
            <a:tbl>
              <a:tblPr firstRow="1" firstCol="1" bandRow="1"/>
              <a:tblGrid>
                <a:gridCol w="868096">
                  <a:extLst>
                    <a:ext uri="{9D8B030D-6E8A-4147-A177-3AD203B41FA5}">
                      <a16:colId xmlns:a16="http://schemas.microsoft.com/office/drawing/2014/main" val="3310214846"/>
                    </a:ext>
                  </a:extLst>
                </a:gridCol>
                <a:gridCol w="858392">
                  <a:extLst>
                    <a:ext uri="{9D8B030D-6E8A-4147-A177-3AD203B41FA5}">
                      <a16:colId xmlns:a16="http://schemas.microsoft.com/office/drawing/2014/main" val="2444684257"/>
                    </a:ext>
                  </a:extLst>
                </a:gridCol>
                <a:gridCol w="6426913">
                  <a:extLst>
                    <a:ext uri="{9D8B030D-6E8A-4147-A177-3AD203B41FA5}">
                      <a16:colId xmlns:a16="http://schemas.microsoft.com/office/drawing/2014/main" val="2951643834"/>
                    </a:ext>
                  </a:extLst>
                </a:gridCol>
              </a:tblGrid>
              <a:tr h="3048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Echocardiography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2597965"/>
                  </a:ext>
                </a:extLst>
              </a:tr>
              <a:tr h="298622">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321729"/>
                  </a:ext>
                </a:extLst>
              </a:tr>
              <a:tr h="607506">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Intraoperative TEE is recommended to guide surgical repair of CHD in adults.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42827"/>
                  </a:ext>
                </a:extLst>
              </a:tr>
              <a:tr h="924766">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C-EO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Patients with ACHD should undergo transthoracic echocardiography (TTE) for initial assessment, with timing of serial assessment based on anatomic and physiological severity and clinical status.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224291"/>
                  </a:ext>
                </a:extLst>
              </a:tr>
            </a:tbl>
          </a:graphicData>
        </a:graphic>
      </p:graphicFrame>
      <p:sp>
        <p:nvSpPr>
          <p:cNvPr id="5" name="TextBox 4">
            <a:extLst>
              <a:ext uri="{FF2B5EF4-FFF2-40B4-BE49-F238E27FC236}">
                <a16:creationId xmlns:a16="http://schemas.microsoft.com/office/drawing/2014/main" id="{E91CCC1F-1306-4DD7-8297-74F4B99F863C}"/>
              </a:ext>
            </a:extLst>
          </p:cNvPr>
          <p:cNvSpPr txBox="1"/>
          <p:nvPr/>
        </p:nvSpPr>
        <p:spPr>
          <a:xfrm>
            <a:off x="6858000" y="3810000"/>
            <a:ext cx="10668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73056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57E8-4D25-4446-A570-B7AAC51B4C75}"/>
              </a:ext>
            </a:extLst>
          </p:cNvPr>
          <p:cNvSpPr>
            <a:spLocks noGrp="1"/>
          </p:cNvSpPr>
          <p:nvPr>
            <p:ph type="title"/>
          </p:nvPr>
        </p:nvSpPr>
        <p:spPr/>
        <p:txBody>
          <a:bodyPr/>
          <a:lstStyle/>
          <a:p>
            <a:r>
              <a:rPr lang="en-US" altLang="en-US" sz="2400" b="1" dirty="0">
                <a:solidFill>
                  <a:srgbClr val="333399"/>
                </a:solidFill>
              </a:rPr>
              <a:t>CMR Imaging</a:t>
            </a:r>
            <a:endParaRPr lang="en-US" dirty="0"/>
          </a:p>
        </p:txBody>
      </p:sp>
      <p:graphicFrame>
        <p:nvGraphicFramePr>
          <p:cNvPr id="7" name="Content Placeholder 6">
            <a:extLst>
              <a:ext uri="{FF2B5EF4-FFF2-40B4-BE49-F238E27FC236}">
                <a16:creationId xmlns:a16="http://schemas.microsoft.com/office/drawing/2014/main" id="{8FB2944E-A998-46CC-B973-30C5FEBEA0C2}"/>
              </a:ext>
            </a:extLst>
          </p:cNvPr>
          <p:cNvGraphicFramePr>
            <a:graphicFrameLocks noGrp="1"/>
          </p:cNvGraphicFramePr>
          <p:nvPr>
            <p:ph idx="1"/>
            <p:extLst>
              <p:ext uri="{D42A27DB-BD31-4B8C-83A1-F6EECF244321}">
                <p14:modId xmlns:p14="http://schemas.microsoft.com/office/powerpoint/2010/main" val="2469488223"/>
              </p:ext>
            </p:extLst>
          </p:nvPr>
        </p:nvGraphicFramePr>
        <p:xfrm>
          <a:off x="457200" y="1295400"/>
          <a:ext cx="8458198" cy="2428385"/>
        </p:xfrm>
        <a:graphic>
          <a:graphicData uri="http://schemas.openxmlformats.org/drawingml/2006/table">
            <a:tbl>
              <a:tblPr firstRow="1" firstCol="1" bandRow="1"/>
              <a:tblGrid>
                <a:gridCol w="1104809">
                  <a:extLst>
                    <a:ext uri="{9D8B030D-6E8A-4147-A177-3AD203B41FA5}">
                      <a16:colId xmlns:a16="http://schemas.microsoft.com/office/drawing/2014/main" val="566175879"/>
                    </a:ext>
                  </a:extLst>
                </a:gridCol>
                <a:gridCol w="866414">
                  <a:extLst>
                    <a:ext uri="{9D8B030D-6E8A-4147-A177-3AD203B41FA5}">
                      <a16:colId xmlns:a16="http://schemas.microsoft.com/office/drawing/2014/main" val="1631478754"/>
                    </a:ext>
                  </a:extLst>
                </a:gridCol>
                <a:gridCol w="6486975">
                  <a:extLst>
                    <a:ext uri="{9D8B030D-6E8A-4147-A177-3AD203B41FA5}">
                      <a16:colId xmlns:a16="http://schemas.microsoft.com/office/drawing/2014/main" val="1796932770"/>
                    </a:ext>
                  </a:extLst>
                </a:gridCol>
              </a:tblGrid>
              <a:tr h="3810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CMR Imaging</a:t>
                      </a:r>
                      <a:endParaRPr lang="en-US" sz="14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4865879"/>
                  </a:ext>
                </a:extLst>
              </a:tr>
              <a:tr h="26566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459161"/>
                  </a:ext>
                </a:extLst>
              </a:tr>
              <a:tr h="84644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ACHD who have or who are at risk of developing RV enlargement and dysfunction, serial CMR is recommended for quantitative assessment of RV size and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890557"/>
                  </a:ext>
                </a:extLst>
              </a:tr>
              <a:tr h="84644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C-LD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CMR can be useful in the initial evaluation and serial assessment of selected patients with CHD based on anatomic complexity and clinical status.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347605"/>
                  </a:ext>
                </a:extLst>
              </a:tr>
            </a:tbl>
          </a:graphicData>
        </a:graphic>
      </p:graphicFrame>
    </p:spTree>
    <p:extLst>
      <p:ext uri="{BB962C8B-B14F-4D97-AF65-F5344CB8AC3E}">
        <p14:creationId xmlns:p14="http://schemas.microsoft.com/office/powerpoint/2010/main" val="427860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31C3D8C-9C13-4FF4-905C-D13E557C4DC5}"/>
              </a:ext>
            </a:extLst>
          </p:cNvPr>
          <p:cNvSpPr>
            <a:spLocks noGrp="1" noChangeArrowheads="1"/>
          </p:cNvSpPr>
          <p:nvPr>
            <p:ph type="title" idx="4294967295"/>
          </p:nvPr>
        </p:nvSpPr>
        <p:spPr>
          <a:xfrm>
            <a:off x="1073150" y="193675"/>
            <a:ext cx="7010400" cy="563563"/>
          </a:xfrm>
        </p:spPr>
        <p:txBody>
          <a:bodyPr/>
          <a:lstStyle/>
          <a:p>
            <a:pPr eaLnBrk="1" hangingPunct="1"/>
            <a:r>
              <a:rPr lang="en-US" altLang="en-US" sz="2800" b="1">
                <a:solidFill>
                  <a:schemeClr val="accent2"/>
                </a:solidFill>
              </a:rPr>
              <a:t>Publication Information</a:t>
            </a:r>
          </a:p>
        </p:txBody>
      </p:sp>
      <p:sp>
        <p:nvSpPr>
          <p:cNvPr id="6147" name="Text Box 3">
            <a:extLst>
              <a:ext uri="{FF2B5EF4-FFF2-40B4-BE49-F238E27FC236}">
                <a16:creationId xmlns:a16="http://schemas.microsoft.com/office/drawing/2014/main" id="{ED5A551E-B972-4216-803D-9890B8793518}"/>
              </a:ext>
            </a:extLst>
          </p:cNvPr>
          <p:cNvSpPr txBox="1">
            <a:spLocks noChangeArrowheads="1"/>
          </p:cNvSpPr>
          <p:nvPr/>
        </p:nvSpPr>
        <p:spPr bwMode="auto">
          <a:xfrm>
            <a:off x="100013" y="949325"/>
            <a:ext cx="904398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ctr">
              <a:spcBef>
                <a:spcPts val="600"/>
              </a:spcBef>
              <a:buFontTx/>
              <a:buNone/>
            </a:pPr>
            <a:r>
              <a:rPr lang="en-US" altLang="en-US" sz="2400" dirty="0"/>
              <a:t>This slide set is adapted from the 2018 AHA/ACC Guideline for the Management of Adults With Congenital Heart Disease</a:t>
            </a:r>
          </a:p>
          <a:p>
            <a:pPr algn="ctr">
              <a:spcBef>
                <a:spcPts val="600"/>
              </a:spcBef>
              <a:buFontTx/>
              <a:buNone/>
            </a:pPr>
            <a:endParaRPr lang="en-US" altLang="en-US" sz="2400" dirty="0"/>
          </a:p>
          <a:p>
            <a:pPr algn="ctr">
              <a:spcBef>
                <a:spcPts val="600"/>
              </a:spcBef>
              <a:buFontTx/>
              <a:buNone/>
            </a:pPr>
            <a:r>
              <a:rPr lang="en-US" altLang="en-US" sz="2400" dirty="0"/>
              <a:t>Published on August 16th, 2018, available at: </a:t>
            </a:r>
            <a:r>
              <a:rPr lang="en-US" altLang="en-US" sz="2400" i="1" dirty="0"/>
              <a:t>Circulation  </a:t>
            </a:r>
            <a:r>
              <a:rPr lang="en-US" altLang="en-US" sz="2400" dirty="0"/>
              <a:t>and</a:t>
            </a:r>
            <a:r>
              <a:rPr lang="en-US" altLang="en-US" sz="2400" i="1" dirty="0"/>
              <a:t> Journal of the American College of Cardiology. </a:t>
            </a:r>
            <a:endParaRPr lang="en-US" altLang="en-US" sz="2400" u="sng" dirty="0">
              <a:solidFill>
                <a:schemeClr val="accent2"/>
              </a:solidFill>
            </a:endParaRPr>
          </a:p>
          <a:p>
            <a:pPr algn="ctr">
              <a:spcBef>
                <a:spcPts val="600"/>
              </a:spcBef>
              <a:buFontTx/>
              <a:buNone/>
            </a:pPr>
            <a:endParaRPr lang="en-US" altLang="en-US" sz="2400" dirty="0">
              <a:solidFill>
                <a:schemeClr val="accent2"/>
              </a:solidFill>
            </a:endParaRPr>
          </a:p>
          <a:p>
            <a:pPr algn="ctr">
              <a:spcBef>
                <a:spcPts val="600"/>
              </a:spcBef>
              <a:buFontTx/>
              <a:buNone/>
            </a:pPr>
            <a:r>
              <a:rPr lang="en-US" altLang="en-US" sz="2400" dirty="0"/>
              <a:t>The full-text guidelines are also available on the following websites: AHA (</a:t>
            </a:r>
            <a:r>
              <a:rPr lang="en-US" altLang="en-US" sz="2400" dirty="0">
                <a:hlinkClick r:id="rId2" action="ppaction://hlinkfile"/>
              </a:rPr>
              <a:t>professional.heart.org</a:t>
            </a:r>
            <a:r>
              <a:rPr lang="en-US" altLang="en-US" sz="2400" dirty="0"/>
              <a:t>) and ACC (</a:t>
            </a:r>
            <a:r>
              <a:rPr lang="en-US" altLang="en-US" sz="2400" dirty="0">
                <a:hlinkClick r:id="rId3"/>
              </a:rPr>
              <a:t>www.acc.org</a:t>
            </a:r>
            <a:r>
              <a:rPr lang="en-US" altLang="en-US" sz="24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ACD1-8CE0-4980-BC69-1A58ABE2394D}"/>
              </a:ext>
            </a:extLst>
          </p:cNvPr>
          <p:cNvSpPr>
            <a:spLocks noGrp="1"/>
          </p:cNvSpPr>
          <p:nvPr>
            <p:ph type="title"/>
          </p:nvPr>
        </p:nvSpPr>
        <p:spPr/>
        <p:txBody>
          <a:bodyPr/>
          <a:lstStyle/>
          <a:p>
            <a:r>
              <a:rPr lang="en-US" altLang="en-US" sz="2400" b="1" dirty="0">
                <a:solidFill>
                  <a:srgbClr val="333399"/>
                </a:solidFill>
              </a:rPr>
              <a:t>Cardiac Computed Tomography</a:t>
            </a:r>
            <a:endParaRPr lang="en-US" dirty="0"/>
          </a:p>
        </p:txBody>
      </p:sp>
      <p:graphicFrame>
        <p:nvGraphicFramePr>
          <p:cNvPr id="4" name="Content Placeholder 3">
            <a:extLst>
              <a:ext uri="{FF2B5EF4-FFF2-40B4-BE49-F238E27FC236}">
                <a16:creationId xmlns:a16="http://schemas.microsoft.com/office/drawing/2014/main" id="{ACF14BD8-2AD9-44D3-9C59-883609B54A16}"/>
              </a:ext>
            </a:extLst>
          </p:cNvPr>
          <p:cNvGraphicFramePr>
            <a:graphicFrameLocks noGrp="1"/>
          </p:cNvGraphicFramePr>
          <p:nvPr>
            <p:ph idx="1"/>
            <p:extLst>
              <p:ext uri="{D42A27DB-BD31-4B8C-83A1-F6EECF244321}">
                <p14:modId xmlns:p14="http://schemas.microsoft.com/office/powerpoint/2010/main" val="4266384375"/>
              </p:ext>
            </p:extLst>
          </p:nvPr>
        </p:nvGraphicFramePr>
        <p:xfrm>
          <a:off x="990600" y="1981201"/>
          <a:ext cx="7467600" cy="1752599"/>
        </p:xfrm>
        <a:graphic>
          <a:graphicData uri="http://schemas.openxmlformats.org/drawingml/2006/table">
            <a:tbl>
              <a:tblPr firstRow="1" firstCol="1" bandRow="1"/>
              <a:tblGrid>
                <a:gridCol w="795078">
                  <a:extLst>
                    <a:ext uri="{9D8B030D-6E8A-4147-A177-3AD203B41FA5}">
                      <a16:colId xmlns:a16="http://schemas.microsoft.com/office/drawing/2014/main" val="669963619"/>
                    </a:ext>
                  </a:extLst>
                </a:gridCol>
                <a:gridCol w="786191">
                  <a:extLst>
                    <a:ext uri="{9D8B030D-6E8A-4147-A177-3AD203B41FA5}">
                      <a16:colId xmlns:a16="http://schemas.microsoft.com/office/drawing/2014/main" val="3213468550"/>
                    </a:ext>
                  </a:extLst>
                </a:gridCol>
                <a:gridCol w="5886331">
                  <a:extLst>
                    <a:ext uri="{9D8B030D-6E8A-4147-A177-3AD203B41FA5}">
                      <a16:colId xmlns:a16="http://schemas.microsoft.com/office/drawing/2014/main" val="2251192039"/>
                    </a:ext>
                  </a:extLst>
                </a:gridCol>
              </a:tblGrid>
              <a:tr h="380999">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Cardiac Computed Tomography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0626505"/>
                  </a:ext>
                </a:extLst>
              </a:tr>
              <a:tr h="29535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193384"/>
                  </a:ext>
                </a:extLst>
              </a:tr>
              <a:tr h="107625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C-LD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CCT imaging can be useful in patients with ACHD when information that cannot be obtained by other diagnostic modalities is important enough to justify the exposure to ionizing radiation.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899625"/>
                  </a:ext>
                </a:extLst>
              </a:tr>
            </a:tbl>
          </a:graphicData>
        </a:graphic>
      </p:graphicFrame>
    </p:spTree>
    <p:extLst>
      <p:ext uri="{BB962C8B-B14F-4D97-AF65-F5344CB8AC3E}">
        <p14:creationId xmlns:p14="http://schemas.microsoft.com/office/powerpoint/2010/main" val="174462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p:txBody>
          <a:bodyPr/>
          <a:lstStyle/>
          <a:p>
            <a:r>
              <a:rPr lang="en-US" altLang="en-US" sz="2400" b="1" dirty="0">
                <a:solidFill>
                  <a:srgbClr val="333399"/>
                </a:solidFill>
              </a:rPr>
              <a:t>Cardiac Catheterization</a:t>
            </a:r>
            <a:endParaRPr lang="en-US" dirty="0"/>
          </a:p>
        </p:txBody>
      </p:sp>
      <p:graphicFrame>
        <p:nvGraphicFramePr>
          <p:cNvPr id="4" name="Content Placeholder 3">
            <a:extLst>
              <a:ext uri="{FF2B5EF4-FFF2-40B4-BE49-F238E27FC236}">
                <a16:creationId xmlns:a16="http://schemas.microsoft.com/office/drawing/2014/main" id="{2C68BE05-180A-410E-B460-1FA0C5E2DE89}"/>
              </a:ext>
            </a:extLst>
          </p:cNvPr>
          <p:cNvGraphicFramePr>
            <a:graphicFrameLocks noGrp="1"/>
          </p:cNvGraphicFramePr>
          <p:nvPr>
            <p:ph idx="1"/>
            <p:extLst>
              <p:ext uri="{D42A27DB-BD31-4B8C-83A1-F6EECF244321}">
                <p14:modId xmlns:p14="http://schemas.microsoft.com/office/powerpoint/2010/main" val="1522506881"/>
              </p:ext>
            </p:extLst>
          </p:nvPr>
        </p:nvGraphicFramePr>
        <p:xfrm>
          <a:off x="609600" y="1524001"/>
          <a:ext cx="8077201" cy="2893486"/>
        </p:xfrm>
        <a:graphic>
          <a:graphicData uri="http://schemas.openxmlformats.org/drawingml/2006/table">
            <a:tbl>
              <a:tblPr firstRow="1" firstCol="1" bandRow="1"/>
              <a:tblGrid>
                <a:gridCol w="859984">
                  <a:extLst>
                    <a:ext uri="{9D8B030D-6E8A-4147-A177-3AD203B41FA5}">
                      <a16:colId xmlns:a16="http://schemas.microsoft.com/office/drawing/2014/main" val="1804674844"/>
                    </a:ext>
                  </a:extLst>
                </a:gridCol>
                <a:gridCol w="850370">
                  <a:extLst>
                    <a:ext uri="{9D8B030D-6E8A-4147-A177-3AD203B41FA5}">
                      <a16:colId xmlns:a16="http://schemas.microsoft.com/office/drawing/2014/main" val="2780272030"/>
                    </a:ext>
                  </a:extLst>
                </a:gridCol>
                <a:gridCol w="6366847">
                  <a:extLst>
                    <a:ext uri="{9D8B030D-6E8A-4147-A177-3AD203B41FA5}">
                      <a16:colId xmlns:a16="http://schemas.microsoft.com/office/drawing/2014/main" val="3221510083"/>
                    </a:ext>
                  </a:extLst>
                </a:gridCol>
              </a:tblGrid>
              <a:tr h="304799">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Cardiac Catheterization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1341964"/>
                  </a:ext>
                </a:extLst>
              </a:tr>
              <a:tr h="24805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519610"/>
                  </a:ext>
                </a:extLst>
              </a:tr>
              <a:tr h="130206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Cardiac catheterization (hemodynamic and/or angiographic) in patients with ACHD AP classification II and III, or interventional cardiac catheterization in patients with ACHD AP classification I to III should be performed by, or in collaboration with, cardiologists with expertise in ACHD.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786665"/>
                  </a:ext>
                </a:extLst>
              </a:tr>
              <a:tr h="103856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a low or intermediate pretest probability of coronary artery disease (CAD), use of CT coronary angiography is reasonable to exclude significant obstructive CAD when cardiac catheterization has significant risk or because of patient preference.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810870"/>
                  </a:ext>
                </a:extLst>
              </a:tr>
            </a:tbl>
          </a:graphicData>
        </a:graphic>
      </p:graphicFrame>
    </p:spTree>
    <p:extLst>
      <p:ext uri="{BB962C8B-B14F-4D97-AF65-F5344CB8AC3E}">
        <p14:creationId xmlns:p14="http://schemas.microsoft.com/office/powerpoint/2010/main" val="93067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p:txBody>
          <a:bodyPr/>
          <a:lstStyle/>
          <a:p>
            <a:r>
              <a:rPr lang="en-US" sz="2400" b="1" dirty="0">
                <a:solidFill>
                  <a:srgbClr val="333399"/>
                </a:solidFill>
              </a:rPr>
              <a:t>Exercise Testing</a:t>
            </a:r>
            <a:endParaRPr lang="en-US" dirty="0"/>
          </a:p>
        </p:txBody>
      </p:sp>
      <p:graphicFrame>
        <p:nvGraphicFramePr>
          <p:cNvPr id="3" name="Table 2">
            <a:extLst>
              <a:ext uri="{FF2B5EF4-FFF2-40B4-BE49-F238E27FC236}">
                <a16:creationId xmlns:a16="http://schemas.microsoft.com/office/drawing/2014/main" id="{6430E67D-87E7-4F8A-A21F-B99ACAF9BE4B}"/>
              </a:ext>
            </a:extLst>
          </p:cNvPr>
          <p:cNvGraphicFramePr>
            <a:graphicFrameLocks noGrp="1"/>
          </p:cNvGraphicFramePr>
          <p:nvPr>
            <p:extLst>
              <p:ext uri="{D42A27DB-BD31-4B8C-83A1-F6EECF244321}">
                <p14:modId xmlns:p14="http://schemas.microsoft.com/office/powerpoint/2010/main" val="3251495246"/>
              </p:ext>
            </p:extLst>
          </p:nvPr>
        </p:nvGraphicFramePr>
        <p:xfrm>
          <a:off x="838200" y="2057401"/>
          <a:ext cx="7848601" cy="2007381"/>
        </p:xfrm>
        <a:graphic>
          <a:graphicData uri="http://schemas.openxmlformats.org/drawingml/2006/table">
            <a:tbl>
              <a:tblPr firstRow="1" firstCol="1" bandRow="1"/>
              <a:tblGrid>
                <a:gridCol w="835644">
                  <a:extLst>
                    <a:ext uri="{9D8B030D-6E8A-4147-A177-3AD203B41FA5}">
                      <a16:colId xmlns:a16="http://schemas.microsoft.com/office/drawing/2014/main" val="1663366467"/>
                    </a:ext>
                  </a:extLst>
                </a:gridCol>
                <a:gridCol w="826303">
                  <a:extLst>
                    <a:ext uri="{9D8B030D-6E8A-4147-A177-3AD203B41FA5}">
                      <a16:colId xmlns:a16="http://schemas.microsoft.com/office/drawing/2014/main" val="3310104624"/>
                    </a:ext>
                  </a:extLst>
                </a:gridCol>
                <a:gridCol w="6186654">
                  <a:extLst>
                    <a:ext uri="{9D8B030D-6E8A-4147-A177-3AD203B41FA5}">
                      <a16:colId xmlns:a16="http://schemas.microsoft.com/office/drawing/2014/main" val="48472031"/>
                    </a:ext>
                  </a:extLst>
                </a:gridCol>
              </a:tblGrid>
              <a:tr h="304799">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Exercise Testing</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7567341"/>
                  </a:ext>
                </a:extLst>
              </a:tr>
              <a:tr h="230944">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COR</a:t>
                      </a:r>
                      <a:endParaRPr lang="en-US"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730325"/>
                  </a:ext>
                </a:extLst>
              </a:tr>
              <a:tr h="735819">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IIa</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ACHD, cardiopulmonary exercise testing (CPET) can be useful for baseline functional assessment and serial testing.</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745067"/>
                  </a:ext>
                </a:extLst>
              </a:tr>
              <a:tr h="735819">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IIa</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symptomatic patients with ACHD, a 6-minute walk test can be useful to objectively assess symptom severity, functional capacity, and response to therapy.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611910"/>
                  </a:ext>
                </a:extLst>
              </a:tr>
            </a:tbl>
          </a:graphicData>
        </a:graphic>
      </p:graphicFrame>
    </p:spTree>
    <p:extLst>
      <p:ext uri="{BB962C8B-B14F-4D97-AF65-F5344CB8AC3E}">
        <p14:creationId xmlns:p14="http://schemas.microsoft.com/office/powerpoint/2010/main" val="284474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90600" y="249872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Transition Education </a:t>
            </a:r>
            <a:endParaRPr lang="en-US" altLang="en-US" sz="2400" b="1" dirty="0">
              <a:solidFill>
                <a:schemeClr val="accent2"/>
              </a:solidFill>
              <a:highlight>
                <a:srgbClr val="FFFF00"/>
              </a:highlight>
              <a:latin typeface="+mn-lt"/>
              <a:ea typeface="Arial Unicode MS" pitchFamily="34" charset="-128"/>
              <a:cs typeface="Arial Unicode MS" pitchFamily="34" charset="-128"/>
            </a:endParaRP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93368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304800"/>
            <a:ext cx="8229600" cy="1143000"/>
          </a:xfrm>
        </p:spPr>
        <p:txBody>
          <a:bodyPr/>
          <a:lstStyle/>
          <a:p>
            <a:r>
              <a:rPr lang="en-US" sz="2400" b="1" dirty="0">
                <a:solidFill>
                  <a:srgbClr val="333399"/>
                </a:solidFill>
              </a:rPr>
              <a:t>Transition Education</a:t>
            </a:r>
            <a:endParaRPr lang="en-US" dirty="0"/>
          </a:p>
        </p:txBody>
      </p:sp>
      <p:graphicFrame>
        <p:nvGraphicFramePr>
          <p:cNvPr id="4" name="Table 3">
            <a:extLst>
              <a:ext uri="{FF2B5EF4-FFF2-40B4-BE49-F238E27FC236}">
                <a16:creationId xmlns:a16="http://schemas.microsoft.com/office/drawing/2014/main" id="{7D05A94B-CBAB-4ADF-9F74-D77A37626340}"/>
              </a:ext>
            </a:extLst>
          </p:cNvPr>
          <p:cNvGraphicFramePr>
            <a:graphicFrameLocks noGrp="1"/>
          </p:cNvGraphicFramePr>
          <p:nvPr>
            <p:extLst>
              <p:ext uri="{D42A27DB-BD31-4B8C-83A1-F6EECF244321}">
                <p14:modId xmlns:p14="http://schemas.microsoft.com/office/powerpoint/2010/main" val="812447653"/>
              </p:ext>
            </p:extLst>
          </p:nvPr>
        </p:nvGraphicFramePr>
        <p:xfrm>
          <a:off x="304801" y="1447800"/>
          <a:ext cx="8534398" cy="1780949"/>
        </p:xfrm>
        <a:graphic>
          <a:graphicData uri="http://schemas.openxmlformats.org/drawingml/2006/table">
            <a:tbl>
              <a:tblPr firstRow="1" firstCol="1" bandRow="1"/>
              <a:tblGrid>
                <a:gridCol w="908661">
                  <a:extLst>
                    <a:ext uri="{9D8B030D-6E8A-4147-A177-3AD203B41FA5}">
                      <a16:colId xmlns:a16="http://schemas.microsoft.com/office/drawing/2014/main" val="2794223581"/>
                    </a:ext>
                  </a:extLst>
                </a:gridCol>
                <a:gridCol w="898503">
                  <a:extLst>
                    <a:ext uri="{9D8B030D-6E8A-4147-A177-3AD203B41FA5}">
                      <a16:colId xmlns:a16="http://schemas.microsoft.com/office/drawing/2014/main" val="3271933131"/>
                    </a:ext>
                  </a:extLst>
                </a:gridCol>
                <a:gridCol w="6727234">
                  <a:extLst>
                    <a:ext uri="{9D8B030D-6E8A-4147-A177-3AD203B41FA5}">
                      <a16:colId xmlns:a16="http://schemas.microsoft.com/office/drawing/2014/main" val="2469681750"/>
                    </a:ext>
                  </a:extLst>
                </a:gridCol>
              </a:tblGrid>
              <a:tr h="3048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Transition Education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55965"/>
                  </a:ext>
                </a:extLst>
              </a:tr>
              <a:tr h="28612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540079"/>
                  </a:ext>
                </a:extLst>
              </a:tr>
              <a:tr h="1190029">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Clinicians caring for patients with CHD should deliver developmentally appropriate transition education to adolescent and young patients with CHD, and to their families/support network.</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666081"/>
                  </a:ext>
                </a:extLst>
              </a:tr>
            </a:tbl>
          </a:graphicData>
        </a:graphic>
      </p:graphicFrame>
    </p:spTree>
    <p:extLst>
      <p:ext uri="{BB962C8B-B14F-4D97-AF65-F5344CB8AC3E}">
        <p14:creationId xmlns:p14="http://schemas.microsoft.com/office/powerpoint/2010/main" val="217550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90600" y="249872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Exercise and Sports </a:t>
            </a:r>
            <a:endParaRPr lang="en-US" altLang="en-US" sz="2400" b="1" dirty="0">
              <a:solidFill>
                <a:schemeClr val="accent2"/>
              </a:solidFill>
              <a:highlight>
                <a:srgbClr val="FFFF00"/>
              </a:highlight>
              <a:latin typeface="+mn-lt"/>
              <a:ea typeface="Arial Unicode MS" pitchFamily="34" charset="-128"/>
              <a:cs typeface="Arial Unicode MS" pitchFamily="34" charset="-128"/>
            </a:endParaRP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88946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304800"/>
            <a:ext cx="8229600" cy="1143000"/>
          </a:xfrm>
        </p:spPr>
        <p:txBody>
          <a:bodyPr/>
          <a:lstStyle/>
          <a:p>
            <a:r>
              <a:rPr lang="en-US" sz="2400" b="1" dirty="0">
                <a:solidFill>
                  <a:srgbClr val="333399"/>
                </a:solidFill>
              </a:rPr>
              <a:t>Exercise and Sports</a:t>
            </a:r>
            <a:endParaRPr lang="en-US" dirty="0"/>
          </a:p>
        </p:txBody>
      </p:sp>
      <p:graphicFrame>
        <p:nvGraphicFramePr>
          <p:cNvPr id="3" name="Table 2">
            <a:extLst>
              <a:ext uri="{FF2B5EF4-FFF2-40B4-BE49-F238E27FC236}">
                <a16:creationId xmlns:a16="http://schemas.microsoft.com/office/drawing/2014/main" id="{811D8A3B-28CE-46CB-85E0-34FB4DE8CD11}"/>
              </a:ext>
            </a:extLst>
          </p:cNvPr>
          <p:cNvGraphicFramePr>
            <a:graphicFrameLocks noGrp="1"/>
          </p:cNvGraphicFramePr>
          <p:nvPr>
            <p:extLst>
              <p:ext uri="{D42A27DB-BD31-4B8C-83A1-F6EECF244321}">
                <p14:modId xmlns:p14="http://schemas.microsoft.com/office/powerpoint/2010/main" val="2064206442"/>
              </p:ext>
            </p:extLst>
          </p:nvPr>
        </p:nvGraphicFramePr>
        <p:xfrm>
          <a:off x="762000" y="1428750"/>
          <a:ext cx="7391399" cy="2514599"/>
        </p:xfrm>
        <a:graphic>
          <a:graphicData uri="http://schemas.openxmlformats.org/drawingml/2006/table">
            <a:tbl>
              <a:tblPr firstRow="1" firstCol="1" bandRow="1"/>
              <a:tblGrid>
                <a:gridCol w="786965">
                  <a:extLst>
                    <a:ext uri="{9D8B030D-6E8A-4147-A177-3AD203B41FA5}">
                      <a16:colId xmlns:a16="http://schemas.microsoft.com/office/drawing/2014/main" val="3488418306"/>
                    </a:ext>
                  </a:extLst>
                </a:gridCol>
                <a:gridCol w="778168">
                  <a:extLst>
                    <a:ext uri="{9D8B030D-6E8A-4147-A177-3AD203B41FA5}">
                      <a16:colId xmlns:a16="http://schemas.microsoft.com/office/drawing/2014/main" val="1422905658"/>
                    </a:ext>
                  </a:extLst>
                </a:gridCol>
                <a:gridCol w="5826266">
                  <a:extLst>
                    <a:ext uri="{9D8B030D-6E8A-4147-A177-3AD203B41FA5}">
                      <a16:colId xmlns:a16="http://schemas.microsoft.com/office/drawing/2014/main" val="3554449611"/>
                    </a:ext>
                  </a:extLst>
                </a:gridCol>
              </a:tblGrid>
              <a:tr h="292161">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Exercise and Sports</a:t>
                      </a:r>
                      <a:endParaRPr lang="en-US" sz="14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6514258"/>
                  </a:ext>
                </a:extLst>
              </a:tr>
              <a:tr h="23733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910469"/>
                  </a:ext>
                </a:extLst>
              </a:tr>
              <a:tr h="75617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Clinicians should assess activity levels at regular intervals and counsel patients with ACHD about the types and intensity of exercise appropriate to their clinical status.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121927"/>
                  </a:ext>
                </a:extLst>
              </a:tr>
              <a:tr h="49675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CPET can be useful to guide activity recommendations for patients with ACHD.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535471"/>
                  </a:ext>
                </a:extLst>
              </a:tr>
              <a:tr h="55449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Cardiac rehabilitation can be useful to increase exercise capacity in patients with ACHD.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014075"/>
                  </a:ext>
                </a:extLst>
              </a:tr>
            </a:tbl>
          </a:graphicData>
        </a:graphic>
      </p:graphicFrame>
    </p:spTree>
    <p:extLst>
      <p:ext uri="{BB962C8B-B14F-4D97-AF65-F5344CB8AC3E}">
        <p14:creationId xmlns:p14="http://schemas.microsoft.com/office/powerpoint/2010/main" val="33880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90600" y="249872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Mental Health and Neurodevelopmental Issues</a:t>
            </a:r>
            <a:endParaRPr lang="en-US" altLang="en-US" sz="2400" b="1" dirty="0">
              <a:solidFill>
                <a:schemeClr val="accent2"/>
              </a:solidFill>
              <a:highlight>
                <a:srgbClr val="FFFF00"/>
              </a:highlight>
              <a:latin typeface="+mn-lt"/>
              <a:ea typeface="Arial Unicode MS" pitchFamily="34" charset="-128"/>
              <a:cs typeface="Arial Unicode MS" pitchFamily="34" charset="-128"/>
            </a:endParaRP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149686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304800"/>
            <a:ext cx="8229600" cy="1143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Mental Health and Neurodevelopmental Issues</a:t>
            </a:r>
            <a:endParaRPr lang="en-US" altLang="en-US" sz="2400" b="1" kern="1200" dirty="0">
              <a:solidFill>
                <a:srgbClr val="333399"/>
              </a:solidFill>
              <a:highlight>
                <a:srgbClr val="FFFF00"/>
              </a:highlight>
              <a:ea typeface="Arial Unicode MS" pitchFamily="34" charset="-128"/>
              <a:cs typeface="Arial Unicode MS" pitchFamily="34" charset="-128"/>
            </a:endParaRPr>
          </a:p>
        </p:txBody>
      </p:sp>
      <p:graphicFrame>
        <p:nvGraphicFramePr>
          <p:cNvPr id="4" name="Table 3">
            <a:extLst>
              <a:ext uri="{FF2B5EF4-FFF2-40B4-BE49-F238E27FC236}">
                <a16:creationId xmlns:a16="http://schemas.microsoft.com/office/drawing/2014/main" id="{BA67BFC6-8D47-41A8-85D8-62DA35A5B21D}"/>
              </a:ext>
            </a:extLst>
          </p:cNvPr>
          <p:cNvGraphicFramePr>
            <a:graphicFrameLocks noGrp="1"/>
          </p:cNvGraphicFramePr>
          <p:nvPr>
            <p:extLst>
              <p:ext uri="{D42A27DB-BD31-4B8C-83A1-F6EECF244321}">
                <p14:modId xmlns:p14="http://schemas.microsoft.com/office/powerpoint/2010/main" val="2408198216"/>
              </p:ext>
            </p:extLst>
          </p:nvPr>
        </p:nvGraphicFramePr>
        <p:xfrm>
          <a:off x="609600" y="1219201"/>
          <a:ext cx="7924802" cy="2438399"/>
        </p:xfrm>
        <a:graphic>
          <a:graphicData uri="http://schemas.openxmlformats.org/drawingml/2006/table">
            <a:tbl>
              <a:tblPr firstRow="1" firstCol="1" bandRow="1"/>
              <a:tblGrid>
                <a:gridCol w="843758">
                  <a:extLst>
                    <a:ext uri="{9D8B030D-6E8A-4147-A177-3AD203B41FA5}">
                      <a16:colId xmlns:a16="http://schemas.microsoft.com/office/drawing/2014/main" val="3565426809"/>
                    </a:ext>
                  </a:extLst>
                </a:gridCol>
                <a:gridCol w="834326">
                  <a:extLst>
                    <a:ext uri="{9D8B030D-6E8A-4147-A177-3AD203B41FA5}">
                      <a16:colId xmlns:a16="http://schemas.microsoft.com/office/drawing/2014/main" val="2444106820"/>
                    </a:ext>
                  </a:extLst>
                </a:gridCol>
                <a:gridCol w="6246718">
                  <a:extLst>
                    <a:ext uri="{9D8B030D-6E8A-4147-A177-3AD203B41FA5}">
                      <a16:colId xmlns:a16="http://schemas.microsoft.com/office/drawing/2014/main" val="164755792"/>
                    </a:ext>
                  </a:extLst>
                </a:gridCol>
              </a:tblGrid>
              <a:tr h="304799">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Mental Health and Neurodevelopmental Issues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6732451"/>
                  </a:ext>
                </a:extLst>
              </a:tr>
              <a:tr h="271683">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792183"/>
                  </a:ext>
                </a:extLst>
              </a:tr>
              <a:tr h="380944">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B-NR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Patients with ACHD should be evaluated for depression and anxiety.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538796"/>
                  </a:ext>
                </a:extLst>
              </a:tr>
              <a:tr h="552702">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Referral for mental health evaluation and treatment is reasonable in patients with ACHD.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936653"/>
                  </a:ext>
                </a:extLst>
              </a:tr>
              <a:tr h="928271">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Neurodevelopmental or neuropsychological testing may be considered in some patients with ACHD to guide therapies that enhance academic, behavioral, psychosocial, and adaptive functioning.</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894471"/>
                  </a:ext>
                </a:extLst>
              </a:tr>
            </a:tbl>
          </a:graphicData>
        </a:graphic>
      </p:graphicFrame>
    </p:spTree>
    <p:extLst>
      <p:ext uri="{BB962C8B-B14F-4D97-AF65-F5344CB8AC3E}">
        <p14:creationId xmlns:p14="http://schemas.microsoft.com/office/powerpoint/2010/main" val="1455615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Concomitant Syndromes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42081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6">
            <a:extLst>
              <a:ext uri="{FF2B5EF4-FFF2-40B4-BE49-F238E27FC236}">
                <a16:creationId xmlns:a16="http://schemas.microsoft.com/office/drawing/2014/main" id="{35102B2D-57B4-4FC1-BB85-C179D45B0516}"/>
              </a:ext>
            </a:extLst>
          </p:cNvPr>
          <p:cNvSpPr>
            <a:spLocks noGrp="1"/>
          </p:cNvSpPr>
          <p:nvPr>
            <p:ph sz="half" idx="4294967295"/>
          </p:nvPr>
        </p:nvSpPr>
        <p:spPr>
          <a:xfrm>
            <a:off x="152400" y="41955"/>
            <a:ext cx="8839200" cy="609600"/>
          </a:xfrm>
        </p:spPr>
        <p:txBody>
          <a:bodyPr/>
          <a:lstStyle/>
          <a:p>
            <a:pPr algn="ctr" eaLnBrk="1" hangingPunct="1">
              <a:spcBef>
                <a:spcPct val="0"/>
              </a:spcBef>
              <a:buFontTx/>
              <a:buNone/>
              <a:defRPr/>
            </a:pPr>
            <a:r>
              <a:rPr lang="en-US" altLang="en-US" sz="2400" b="1" u="sng" dirty="0">
                <a:solidFill>
                  <a:schemeClr val="accent2"/>
                </a:solidFill>
                <a:latin typeface="+mj-lt"/>
                <a:ea typeface="Arial Unicode MS" pitchFamily="34" charset="-128"/>
                <a:cs typeface="Arial Unicode MS" pitchFamily="34" charset="-128"/>
              </a:rPr>
              <a:t>2018 Adults With Congenital Heart Disease Guideline </a:t>
            </a:r>
            <a:r>
              <a:rPr lang="en-US" altLang="en-US" sz="2400" b="1" u="sng" dirty="0">
                <a:solidFill>
                  <a:schemeClr val="accent2"/>
                </a:solidFill>
                <a:latin typeface="+mj-lt"/>
              </a:rPr>
              <a:t>Writing Committee</a:t>
            </a:r>
          </a:p>
          <a:p>
            <a:pPr algn="ctr" eaLnBrk="1" hangingPunct="1">
              <a:spcBef>
                <a:spcPct val="0"/>
              </a:spcBef>
              <a:buFontTx/>
              <a:buNone/>
              <a:defRPr/>
            </a:pPr>
            <a:endParaRPr lang="en-US" altLang="en-US" sz="2400" b="1" u="sng" dirty="0">
              <a:solidFill>
                <a:schemeClr val="accent2"/>
              </a:solidFill>
            </a:endParaRPr>
          </a:p>
          <a:p>
            <a:pPr algn="ctr" eaLnBrk="1" hangingPunct="1">
              <a:spcBef>
                <a:spcPct val="0"/>
              </a:spcBef>
              <a:buFontTx/>
              <a:buNone/>
              <a:defRPr/>
            </a:pPr>
            <a:endParaRPr lang="en-US" altLang="en-US" sz="2000" dirty="0"/>
          </a:p>
          <a:p>
            <a:pPr eaLnBrk="1" hangingPunct="1">
              <a:buFontTx/>
              <a:buNone/>
              <a:defRPr/>
            </a:pPr>
            <a:endParaRPr lang="en-US" altLang="en-US" sz="1800" baseline="30000" dirty="0"/>
          </a:p>
        </p:txBody>
      </p:sp>
      <p:graphicFrame>
        <p:nvGraphicFramePr>
          <p:cNvPr id="7" name="Table 6">
            <a:extLst>
              <a:ext uri="{FF2B5EF4-FFF2-40B4-BE49-F238E27FC236}">
                <a16:creationId xmlns:a16="http://schemas.microsoft.com/office/drawing/2014/main" id="{07717392-DE02-4DF7-8A04-9C49FA12949C}"/>
              </a:ext>
            </a:extLst>
          </p:cNvPr>
          <p:cNvGraphicFramePr>
            <a:graphicFrameLocks noGrp="1"/>
          </p:cNvGraphicFramePr>
          <p:nvPr>
            <p:extLst>
              <p:ext uri="{D42A27DB-BD31-4B8C-83A1-F6EECF244321}">
                <p14:modId xmlns:p14="http://schemas.microsoft.com/office/powerpoint/2010/main" val="3249136211"/>
              </p:ext>
            </p:extLst>
          </p:nvPr>
        </p:nvGraphicFramePr>
        <p:xfrm>
          <a:off x="1945480" y="2649347"/>
          <a:ext cx="8864600" cy="2438400"/>
        </p:xfrm>
        <a:graphic>
          <a:graphicData uri="http://schemas.openxmlformats.org/drawingml/2006/table">
            <a:tbl>
              <a:tblPr/>
              <a:tblGrid>
                <a:gridCol w="4553994">
                  <a:extLst>
                    <a:ext uri="{9D8B030D-6E8A-4147-A177-3AD203B41FA5}">
                      <a16:colId xmlns:a16="http://schemas.microsoft.com/office/drawing/2014/main" val="2386711736"/>
                    </a:ext>
                  </a:extLst>
                </a:gridCol>
                <a:gridCol w="4310606">
                  <a:extLst>
                    <a:ext uri="{9D8B030D-6E8A-4147-A177-3AD203B41FA5}">
                      <a16:colId xmlns:a16="http://schemas.microsoft.com/office/drawing/2014/main" val="1190108725"/>
                    </a:ext>
                  </a:extLst>
                </a:gridCol>
              </a:tblGrid>
              <a:tr h="308868">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L="68592" marR="68592" marT="0" marB="0"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4128616830"/>
                  </a:ext>
                </a:extLst>
              </a:tr>
              <a:tr h="605969">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L="68592" marR="6859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L="68592" marR="6859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4267779"/>
                  </a:ext>
                </a:extLst>
              </a:tr>
              <a:tr h="152356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L="68592" marR="6859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endParaRPr>
                    </a:p>
                  </a:txBody>
                  <a:tcPr marL="68592" marR="68592"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83765772"/>
                  </a:ext>
                </a:extLst>
              </a:tr>
            </a:tbl>
          </a:graphicData>
        </a:graphic>
      </p:graphicFrame>
      <p:sp>
        <p:nvSpPr>
          <p:cNvPr id="2" name="Rectangle 1">
            <a:extLst>
              <a:ext uri="{FF2B5EF4-FFF2-40B4-BE49-F238E27FC236}">
                <a16:creationId xmlns:a16="http://schemas.microsoft.com/office/drawing/2014/main" id="{0D23E186-E0F0-488F-9425-E725D7B9E27A}"/>
              </a:ext>
            </a:extLst>
          </p:cNvPr>
          <p:cNvSpPr/>
          <p:nvPr/>
        </p:nvSpPr>
        <p:spPr>
          <a:xfrm>
            <a:off x="990600" y="1146120"/>
            <a:ext cx="8886826" cy="2092881"/>
          </a:xfrm>
          <a:prstGeom prst="rect">
            <a:avLst/>
          </a:prstGeom>
        </p:spPr>
        <p:txBody>
          <a:bodyPr wrap="square">
            <a:spAutoFit/>
          </a:bodyPr>
          <a:lstStyle/>
          <a:p>
            <a:r>
              <a:rPr lang="en-US" dirty="0"/>
              <a:t>                               </a:t>
            </a:r>
            <a:r>
              <a:rPr lang="en-US" sz="1400" dirty="0"/>
              <a:t>Karen K. Stout, MD, FACC, Chair†</a:t>
            </a:r>
          </a:p>
          <a:p>
            <a:r>
              <a:rPr lang="en-US" sz="1400" dirty="0"/>
              <a:t>                                        Curt J. Daniels, MD, Vice Chair*†‡</a:t>
            </a:r>
          </a:p>
          <a:p>
            <a:r>
              <a:rPr lang="en-US" sz="1400" dirty="0"/>
              <a:t>Jamil A. Aboulhosn, MD, FACC, FSCAI*§	Stephanie Fuller, MD, MS, FACC#</a:t>
            </a:r>
          </a:p>
          <a:p>
            <a:r>
              <a:rPr lang="en-US" sz="1400" dirty="0"/>
              <a:t>Biykem Bozkurt, MD, PhD, FACC, FAHA║	Michelle Gurvitz, MD, FACC**</a:t>
            </a:r>
          </a:p>
          <a:p>
            <a:r>
              <a:rPr lang="en-US" sz="1400" dirty="0"/>
              <a:t>Craig S. Broberg, MD, FACC*†	                   Paul Khairy, MD, PhD*†</a:t>
            </a:r>
          </a:p>
          <a:p>
            <a:r>
              <a:rPr lang="en-US" sz="1400" dirty="0"/>
              <a:t>Jack M. Colman, MD, FACC†	                   Michael J. Landzberg, MD, FACC*†</a:t>
            </a:r>
          </a:p>
          <a:p>
            <a:r>
              <a:rPr lang="en-US" sz="1400" dirty="0"/>
              <a:t>Stephen R. Crumb, DNP, AACC†	                   </a:t>
            </a:r>
            <a:r>
              <a:rPr lang="en-US" sz="1400" dirty="0" err="1"/>
              <a:t>Arwa</a:t>
            </a:r>
            <a:r>
              <a:rPr lang="en-US" sz="1400" dirty="0"/>
              <a:t> </a:t>
            </a:r>
            <a:r>
              <a:rPr lang="en-US" sz="1400" dirty="0" err="1"/>
              <a:t>Saidi</a:t>
            </a:r>
            <a:r>
              <a:rPr lang="en-US" sz="1400" dirty="0"/>
              <a:t>, MB, BCH, FACC*†</a:t>
            </a:r>
          </a:p>
          <a:p>
            <a:r>
              <a:rPr lang="en-US" sz="1400" dirty="0"/>
              <a:t>Joseph A. Dearani, MD, FACC¶	                   Anne Marie Valente, MD, FACC, FAHA, FASE††</a:t>
            </a:r>
          </a:p>
          <a:p>
            <a:r>
              <a:rPr lang="en-US" sz="1400" dirty="0"/>
              <a:t>George F. Van Hare, MD‡‡</a:t>
            </a:r>
          </a:p>
        </p:txBody>
      </p:sp>
      <p:sp>
        <p:nvSpPr>
          <p:cNvPr id="3" name="Rectangle 2">
            <a:extLst>
              <a:ext uri="{FF2B5EF4-FFF2-40B4-BE49-F238E27FC236}">
                <a16:creationId xmlns:a16="http://schemas.microsoft.com/office/drawing/2014/main" id="{C94ECA8F-7162-446F-84B2-269878424C97}"/>
              </a:ext>
            </a:extLst>
          </p:cNvPr>
          <p:cNvSpPr/>
          <p:nvPr/>
        </p:nvSpPr>
        <p:spPr>
          <a:xfrm>
            <a:off x="2143328" y="3618999"/>
            <a:ext cx="4572000" cy="1754326"/>
          </a:xfrm>
          <a:prstGeom prst="rect">
            <a:avLst/>
          </a:prstGeom>
        </p:spPr>
        <p:txBody>
          <a:bodyPr>
            <a:spAutoFit/>
          </a:bodyPr>
          <a:lstStyle/>
          <a:p>
            <a:r>
              <a:rPr lang="en-US" sz="1200" dirty="0">
                <a:effectLst/>
                <a:latin typeface="+mj-lt"/>
                <a:ea typeface="Calibri" panose="020F0502020204030204" pitchFamily="34" charset="0"/>
              </a:rPr>
              <a:t>†ACC/AHA Representative. ‡International Society for Adult Congenital Heart Disease Representative. §Society for Cardiovascular Angiography and Interventions. </a:t>
            </a:r>
            <a:r>
              <a:rPr lang="en-US" sz="1200" dirty="0">
                <a:latin typeface="+mj-lt"/>
                <a:ea typeface="Calibri" panose="020F0502020204030204" pitchFamily="34" charset="0"/>
              </a:rPr>
              <a:t>║</a:t>
            </a:r>
            <a:r>
              <a:rPr lang="en-US" sz="1200" dirty="0">
                <a:effectLst/>
                <a:latin typeface="+mj-lt"/>
                <a:ea typeface="Calibri" panose="020F0502020204030204" pitchFamily="34" charset="0"/>
              </a:rPr>
              <a:t>ACC/AHA Task Force on Clinical Practice Guidelines Liaison. ¶Society of Thoracic Surgeons Representative. #American Association for Thoracic Surgery Representative. **ACC/AHA Task Force on Performance Measures Liaison. ††American Society of Echocardiography Representative. ‡‡Heart Rhythm Society Representative. </a:t>
            </a:r>
            <a:endParaRPr lang="en-US" sz="12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304800"/>
            <a:ext cx="8229600" cy="1143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Concomitant Syndromes</a:t>
            </a:r>
          </a:p>
        </p:txBody>
      </p:sp>
      <p:graphicFrame>
        <p:nvGraphicFramePr>
          <p:cNvPr id="3" name="Table 2">
            <a:extLst>
              <a:ext uri="{FF2B5EF4-FFF2-40B4-BE49-F238E27FC236}">
                <a16:creationId xmlns:a16="http://schemas.microsoft.com/office/drawing/2014/main" id="{7A330582-CA26-43E3-8358-766693DE3E14}"/>
              </a:ext>
            </a:extLst>
          </p:cNvPr>
          <p:cNvGraphicFramePr>
            <a:graphicFrameLocks noGrp="1"/>
          </p:cNvGraphicFramePr>
          <p:nvPr>
            <p:extLst>
              <p:ext uri="{D42A27DB-BD31-4B8C-83A1-F6EECF244321}">
                <p14:modId xmlns:p14="http://schemas.microsoft.com/office/powerpoint/2010/main" val="2813766273"/>
              </p:ext>
            </p:extLst>
          </p:nvPr>
        </p:nvGraphicFramePr>
        <p:xfrm>
          <a:off x="762000" y="1219200"/>
          <a:ext cx="7315199" cy="1295400"/>
        </p:xfrm>
        <a:graphic>
          <a:graphicData uri="http://schemas.openxmlformats.org/drawingml/2006/table">
            <a:tbl>
              <a:tblPr firstRow="1" firstCol="1" bandRow="1"/>
              <a:tblGrid>
                <a:gridCol w="778852">
                  <a:extLst>
                    <a:ext uri="{9D8B030D-6E8A-4147-A177-3AD203B41FA5}">
                      <a16:colId xmlns:a16="http://schemas.microsoft.com/office/drawing/2014/main" val="1992157943"/>
                    </a:ext>
                  </a:extLst>
                </a:gridCol>
                <a:gridCol w="770146">
                  <a:extLst>
                    <a:ext uri="{9D8B030D-6E8A-4147-A177-3AD203B41FA5}">
                      <a16:colId xmlns:a16="http://schemas.microsoft.com/office/drawing/2014/main" val="2340843429"/>
                    </a:ext>
                  </a:extLst>
                </a:gridCol>
                <a:gridCol w="5766201">
                  <a:extLst>
                    <a:ext uri="{9D8B030D-6E8A-4147-A177-3AD203B41FA5}">
                      <a16:colId xmlns:a16="http://schemas.microsoft.com/office/drawing/2014/main" val="3119151639"/>
                    </a:ext>
                  </a:extLst>
                </a:gridCol>
              </a:tblGrid>
              <a:tr h="314271">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Concomitant Syndromes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2704980"/>
                  </a:ext>
                </a:extLst>
              </a:tr>
              <a:tr h="323339">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157880"/>
                  </a:ext>
                </a:extLst>
              </a:tr>
              <a:tr h="65779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Genetic testing for 22q11 deletions is reasonable for patients with </a:t>
                      </a:r>
                      <a:r>
                        <a:rPr lang="en-US" sz="1400" b="1" dirty="0" err="1">
                          <a:effectLst/>
                          <a:latin typeface="+mn-lt"/>
                          <a:ea typeface="Calibri" panose="020F0502020204030204" pitchFamily="34" charset="0"/>
                          <a:cs typeface="Calibri" panose="020F0502020204030204" pitchFamily="34" charset="0"/>
                        </a:rPr>
                        <a:t>conotruncal</a:t>
                      </a:r>
                      <a:r>
                        <a:rPr lang="en-US" sz="1400" b="1" dirty="0">
                          <a:effectLst/>
                          <a:latin typeface="+mn-lt"/>
                          <a:ea typeface="Calibri" panose="020F0502020204030204" pitchFamily="34" charset="0"/>
                          <a:cs typeface="Calibri" panose="020F0502020204030204" pitchFamily="34" charset="0"/>
                        </a:rPr>
                        <a:t> cardiac defects.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788798"/>
                  </a:ext>
                </a:extLst>
              </a:tr>
            </a:tbl>
          </a:graphicData>
        </a:graphic>
      </p:graphicFrame>
    </p:spTree>
    <p:extLst>
      <p:ext uri="{BB962C8B-B14F-4D97-AF65-F5344CB8AC3E}">
        <p14:creationId xmlns:p14="http://schemas.microsoft.com/office/powerpoint/2010/main" val="1251287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Noncardiac Medical Issues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224910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304800"/>
            <a:ext cx="8229600" cy="1143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Noncardiac Medical Issues</a:t>
            </a:r>
          </a:p>
        </p:txBody>
      </p:sp>
      <p:graphicFrame>
        <p:nvGraphicFramePr>
          <p:cNvPr id="4" name="Table 3">
            <a:extLst>
              <a:ext uri="{FF2B5EF4-FFF2-40B4-BE49-F238E27FC236}">
                <a16:creationId xmlns:a16="http://schemas.microsoft.com/office/drawing/2014/main" id="{01D9904B-6C8C-4F8A-BB1B-71F401B5F398}"/>
              </a:ext>
            </a:extLst>
          </p:cNvPr>
          <p:cNvGraphicFramePr>
            <a:graphicFrameLocks noGrp="1"/>
          </p:cNvGraphicFramePr>
          <p:nvPr>
            <p:extLst>
              <p:ext uri="{D42A27DB-BD31-4B8C-83A1-F6EECF244321}">
                <p14:modId xmlns:p14="http://schemas.microsoft.com/office/powerpoint/2010/main" val="144640934"/>
              </p:ext>
            </p:extLst>
          </p:nvPr>
        </p:nvGraphicFramePr>
        <p:xfrm>
          <a:off x="609600" y="1219200"/>
          <a:ext cx="7696200" cy="1349194"/>
        </p:xfrm>
        <a:graphic>
          <a:graphicData uri="http://schemas.openxmlformats.org/drawingml/2006/table">
            <a:tbl>
              <a:tblPr firstRow="1" firstCol="1" bandRow="1"/>
              <a:tblGrid>
                <a:gridCol w="819418">
                  <a:extLst>
                    <a:ext uri="{9D8B030D-6E8A-4147-A177-3AD203B41FA5}">
                      <a16:colId xmlns:a16="http://schemas.microsoft.com/office/drawing/2014/main" val="3758158463"/>
                    </a:ext>
                  </a:extLst>
                </a:gridCol>
                <a:gridCol w="810258">
                  <a:extLst>
                    <a:ext uri="{9D8B030D-6E8A-4147-A177-3AD203B41FA5}">
                      <a16:colId xmlns:a16="http://schemas.microsoft.com/office/drawing/2014/main" val="2043864602"/>
                    </a:ext>
                  </a:extLst>
                </a:gridCol>
                <a:gridCol w="6066524">
                  <a:extLst>
                    <a:ext uri="{9D8B030D-6E8A-4147-A177-3AD203B41FA5}">
                      <a16:colId xmlns:a16="http://schemas.microsoft.com/office/drawing/2014/main" val="1328731522"/>
                    </a:ext>
                  </a:extLst>
                </a:gridCol>
              </a:tblGrid>
              <a:tr h="3048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Noncardiac Medical Issues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046099"/>
                  </a:ext>
                </a:extLst>
              </a:tr>
              <a:tr h="344189">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429901"/>
                  </a:ext>
                </a:extLst>
              </a:tr>
              <a:tr h="700205">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C-LD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Patients with ACHD at risk for hepatitis C should be screened and vaccinated for viral hepatitis and treated as appropriate.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855035"/>
                  </a:ext>
                </a:extLst>
              </a:tr>
            </a:tbl>
          </a:graphicData>
        </a:graphic>
      </p:graphicFrame>
    </p:spTree>
    <p:extLst>
      <p:ext uri="{BB962C8B-B14F-4D97-AF65-F5344CB8AC3E}">
        <p14:creationId xmlns:p14="http://schemas.microsoft.com/office/powerpoint/2010/main" val="1991642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Noncardiac Surgery</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498747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152400"/>
            <a:ext cx="8229600" cy="1143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Noncardiac Surgery</a:t>
            </a:r>
          </a:p>
        </p:txBody>
      </p:sp>
      <p:graphicFrame>
        <p:nvGraphicFramePr>
          <p:cNvPr id="3" name="Table 2">
            <a:extLst>
              <a:ext uri="{FF2B5EF4-FFF2-40B4-BE49-F238E27FC236}">
                <a16:creationId xmlns:a16="http://schemas.microsoft.com/office/drawing/2014/main" id="{8EDC953C-E2A3-482B-B9DC-4C54F5BB2C9B}"/>
              </a:ext>
            </a:extLst>
          </p:cNvPr>
          <p:cNvGraphicFramePr>
            <a:graphicFrameLocks noGrp="1"/>
          </p:cNvGraphicFramePr>
          <p:nvPr>
            <p:extLst>
              <p:ext uri="{D42A27DB-BD31-4B8C-83A1-F6EECF244321}">
                <p14:modId xmlns:p14="http://schemas.microsoft.com/office/powerpoint/2010/main" val="712491383"/>
              </p:ext>
            </p:extLst>
          </p:nvPr>
        </p:nvGraphicFramePr>
        <p:xfrm>
          <a:off x="533400" y="1066800"/>
          <a:ext cx="8001000" cy="1885825"/>
        </p:xfrm>
        <a:graphic>
          <a:graphicData uri="http://schemas.openxmlformats.org/drawingml/2006/table">
            <a:tbl>
              <a:tblPr firstRow="1" firstCol="1" bandRow="1"/>
              <a:tblGrid>
                <a:gridCol w="851871">
                  <a:extLst>
                    <a:ext uri="{9D8B030D-6E8A-4147-A177-3AD203B41FA5}">
                      <a16:colId xmlns:a16="http://schemas.microsoft.com/office/drawing/2014/main" val="171148087"/>
                    </a:ext>
                  </a:extLst>
                </a:gridCol>
                <a:gridCol w="842347">
                  <a:extLst>
                    <a:ext uri="{9D8B030D-6E8A-4147-A177-3AD203B41FA5}">
                      <a16:colId xmlns:a16="http://schemas.microsoft.com/office/drawing/2014/main" val="2433367909"/>
                    </a:ext>
                  </a:extLst>
                </a:gridCol>
                <a:gridCol w="6306782">
                  <a:extLst>
                    <a:ext uri="{9D8B030D-6E8A-4147-A177-3AD203B41FA5}">
                      <a16:colId xmlns:a16="http://schemas.microsoft.com/office/drawing/2014/main" val="4081109195"/>
                    </a:ext>
                  </a:extLst>
                </a:gridCol>
              </a:tblGrid>
              <a:tr h="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Noncardiac Surgery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909865"/>
                  </a:ext>
                </a:extLst>
              </a:tr>
              <a:tr h="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186375"/>
                  </a:ext>
                </a:extLst>
              </a:tr>
              <a:tr h="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Optimization before and close surveillance after invasive procedures, regardless of the complexity of the anatomic defect or type of procedure is beneficial for patients with ACHD.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663460"/>
                  </a:ext>
                </a:extLst>
              </a:tr>
              <a:tr h="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ACHD AP classification IB-D, IIA-D, and IIIA-D* noncardiac surgical and interventional procedures should be performed in a hospital with or in consultation with experts in ACHD when possible.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528195"/>
                  </a:ext>
                </a:extLst>
              </a:tr>
            </a:tbl>
          </a:graphicData>
        </a:graphic>
      </p:graphicFrame>
      <p:sp>
        <p:nvSpPr>
          <p:cNvPr id="5" name="TextBox 4">
            <a:extLst>
              <a:ext uri="{FF2B5EF4-FFF2-40B4-BE49-F238E27FC236}">
                <a16:creationId xmlns:a16="http://schemas.microsoft.com/office/drawing/2014/main" id="{28669777-8056-4B09-8BC2-475D2FE953B8}"/>
              </a:ext>
            </a:extLst>
          </p:cNvPr>
          <p:cNvSpPr txBox="1"/>
          <p:nvPr/>
        </p:nvSpPr>
        <p:spPr>
          <a:xfrm>
            <a:off x="838200" y="3197989"/>
            <a:ext cx="4104329" cy="307777"/>
          </a:xfrm>
          <a:prstGeom prst="rect">
            <a:avLst/>
          </a:prstGeom>
          <a:noFill/>
        </p:spPr>
        <p:txBody>
          <a:bodyPr wrap="none" rtlCol="0">
            <a:spAutoFit/>
          </a:bodyPr>
          <a:lstStyle/>
          <a:p>
            <a:r>
              <a:rPr lang="en-US" sz="1400" dirty="0"/>
              <a:t>*See Table on the ACHD AP classification system</a:t>
            </a:r>
          </a:p>
        </p:txBody>
      </p:sp>
    </p:spTree>
    <p:extLst>
      <p:ext uri="{BB962C8B-B14F-4D97-AF65-F5344CB8AC3E}">
        <p14:creationId xmlns:p14="http://schemas.microsoft.com/office/powerpoint/2010/main" val="3252982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Pregnancy, Reproduction, and Sexual Health</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2846758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0"/>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Pregnancy</a:t>
            </a:r>
          </a:p>
        </p:txBody>
      </p:sp>
      <p:sp>
        <p:nvSpPr>
          <p:cNvPr id="5" name="TextBox 4">
            <a:extLst>
              <a:ext uri="{FF2B5EF4-FFF2-40B4-BE49-F238E27FC236}">
                <a16:creationId xmlns:a16="http://schemas.microsoft.com/office/drawing/2014/main" id="{28669777-8056-4B09-8BC2-475D2FE953B8}"/>
              </a:ext>
            </a:extLst>
          </p:cNvPr>
          <p:cNvSpPr txBox="1"/>
          <p:nvPr/>
        </p:nvSpPr>
        <p:spPr>
          <a:xfrm>
            <a:off x="173502" y="4038600"/>
            <a:ext cx="4267200" cy="276999"/>
          </a:xfrm>
          <a:prstGeom prst="rect">
            <a:avLst/>
          </a:prstGeom>
          <a:noFill/>
        </p:spPr>
        <p:txBody>
          <a:bodyPr wrap="square" rtlCol="0">
            <a:spAutoFit/>
          </a:bodyPr>
          <a:lstStyle/>
          <a:p>
            <a:r>
              <a:rPr lang="en-US" sz="1200" dirty="0"/>
              <a:t>*See Table on the ACHD AP classification system</a:t>
            </a:r>
          </a:p>
        </p:txBody>
      </p:sp>
      <p:graphicFrame>
        <p:nvGraphicFramePr>
          <p:cNvPr id="4" name="Table 3">
            <a:extLst>
              <a:ext uri="{FF2B5EF4-FFF2-40B4-BE49-F238E27FC236}">
                <a16:creationId xmlns:a16="http://schemas.microsoft.com/office/drawing/2014/main" id="{F497EC4F-1569-48AA-A083-02B0E8CFC372}"/>
              </a:ext>
            </a:extLst>
          </p:cNvPr>
          <p:cNvGraphicFramePr>
            <a:graphicFrameLocks noGrp="1"/>
          </p:cNvGraphicFramePr>
          <p:nvPr>
            <p:extLst>
              <p:ext uri="{D42A27DB-BD31-4B8C-83A1-F6EECF244321}">
                <p14:modId xmlns:p14="http://schemas.microsoft.com/office/powerpoint/2010/main" val="533097098"/>
              </p:ext>
            </p:extLst>
          </p:nvPr>
        </p:nvGraphicFramePr>
        <p:xfrm>
          <a:off x="152400" y="466724"/>
          <a:ext cx="8839200" cy="3416095"/>
        </p:xfrm>
        <a:graphic>
          <a:graphicData uri="http://schemas.openxmlformats.org/drawingml/2006/table">
            <a:tbl>
              <a:tblPr firstRow="1" firstCol="1" bandRow="1"/>
              <a:tblGrid>
                <a:gridCol w="689531">
                  <a:extLst>
                    <a:ext uri="{9D8B030D-6E8A-4147-A177-3AD203B41FA5}">
                      <a16:colId xmlns:a16="http://schemas.microsoft.com/office/drawing/2014/main" val="3937316491"/>
                    </a:ext>
                  </a:extLst>
                </a:gridCol>
                <a:gridCol w="681824">
                  <a:extLst>
                    <a:ext uri="{9D8B030D-6E8A-4147-A177-3AD203B41FA5}">
                      <a16:colId xmlns:a16="http://schemas.microsoft.com/office/drawing/2014/main" val="3511759407"/>
                    </a:ext>
                  </a:extLst>
                </a:gridCol>
                <a:gridCol w="7467845">
                  <a:extLst>
                    <a:ext uri="{9D8B030D-6E8A-4147-A177-3AD203B41FA5}">
                      <a16:colId xmlns:a16="http://schemas.microsoft.com/office/drawing/2014/main" val="2912750642"/>
                    </a:ext>
                  </a:extLst>
                </a:gridCol>
              </a:tblGrid>
              <a:tr h="188587">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Pregnancy</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0912766"/>
                  </a:ext>
                </a:extLst>
              </a:tr>
              <a:tr h="194018">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LOE</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278999"/>
                  </a:ext>
                </a:extLst>
              </a:tr>
              <a:tr h="73025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Women with CHD should receive </a:t>
                      </a:r>
                      <a:r>
                        <a:rPr lang="en-US" sz="1400" b="1" dirty="0" err="1">
                          <a:effectLst/>
                          <a:latin typeface="+mn-lt"/>
                          <a:ea typeface="Calibri" panose="020F0502020204030204" pitchFamily="34" charset="0"/>
                          <a:cs typeface="Calibri" panose="020F0502020204030204" pitchFamily="34" charset="0"/>
                        </a:rPr>
                        <a:t>prepregnancy</a:t>
                      </a:r>
                      <a:r>
                        <a:rPr lang="en-US" sz="1400" b="1" dirty="0">
                          <a:effectLst/>
                          <a:latin typeface="+mn-lt"/>
                          <a:ea typeface="Calibri" panose="020F0502020204030204" pitchFamily="34" charset="0"/>
                          <a:cs typeface="Calibri" panose="020F0502020204030204" pitchFamily="34" charset="0"/>
                        </a:rPr>
                        <a:t> counseling with input from an ACHD cardiologist to determine maternal cardiac, obstetrical and fetal risks, and potential long-term risks to the mother.</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544905"/>
                  </a:ext>
                </a:extLst>
              </a:tr>
              <a:tr h="76990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An individualized plan of care that addresses expectations and contingencies should be developed for and with women with CHD who are pregnant or who may become pregnant and shared with the patient and all caregivers.</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79125"/>
                  </a:ext>
                </a:extLst>
              </a:tr>
              <a:tr h="73025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Women with CHD receiving chronic anticoagulation should be counseled, ideally before conception, on the risks and benefits of specific anticoagulants during pregnancy.</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139724"/>
                  </a:ext>
                </a:extLst>
              </a:tr>
              <a:tr h="73025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Women with ACHD AP classification IB-D, IIA-D, and IIIA-D* should be managed collaboratively during pregnancy by ACHD cardiologists, obstetricians, and anesthesiologists experienced in ACHD.</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264511"/>
                  </a:ext>
                </a:extLst>
              </a:tr>
            </a:tbl>
          </a:graphicData>
        </a:graphic>
      </p:graphicFrame>
      <p:sp>
        <p:nvSpPr>
          <p:cNvPr id="7" name="TextBox 6">
            <a:extLst>
              <a:ext uri="{FF2B5EF4-FFF2-40B4-BE49-F238E27FC236}">
                <a16:creationId xmlns:a16="http://schemas.microsoft.com/office/drawing/2014/main" id="{4CB478BC-20AD-4FB6-B767-7948557CF2B5}"/>
              </a:ext>
            </a:extLst>
          </p:cNvPr>
          <p:cNvSpPr txBox="1"/>
          <p:nvPr/>
        </p:nvSpPr>
        <p:spPr>
          <a:xfrm>
            <a:off x="7467600" y="4038600"/>
            <a:ext cx="16764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352001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14532"/>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Pregnancy</a:t>
            </a:r>
          </a:p>
        </p:txBody>
      </p:sp>
      <p:sp>
        <p:nvSpPr>
          <p:cNvPr id="5" name="TextBox 4">
            <a:extLst>
              <a:ext uri="{FF2B5EF4-FFF2-40B4-BE49-F238E27FC236}">
                <a16:creationId xmlns:a16="http://schemas.microsoft.com/office/drawing/2014/main" id="{28669777-8056-4B09-8BC2-475D2FE953B8}"/>
              </a:ext>
            </a:extLst>
          </p:cNvPr>
          <p:cNvSpPr txBox="1"/>
          <p:nvPr/>
        </p:nvSpPr>
        <p:spPr>
          <a:xfrm>
            <a:off x="457200" y="3613232"/>
            <a:ext cx="4267200" cy="276999"/>
          </a:xfrm>
          <a:prstGeom prst="rect">
            <a:avLst/>
          </a:prstGeom>
          <a:noFill/>
        </p:spPr>
        <p:txBody>
          <a:bodyPr wrap="square" rtlCol="0">
            <a:spAutoFit/>
          </a:bodyPr>
          <a:lstStyle/>
          <a:p>
            <a:r>
              <a:rPr lang="en-US" sz="1200" dirty="0"/>
              <a:t>*See Table on the ACHD AP classification system</a:t>
            </a:r>
          </a:p>
        </p:txBody>
      </p:sp>
      <p:graphicFrame>
        <p:nvGraphicFramePr>
          <p:cNvPr id="3" name="Table 2">
            <a:extLst>
              <a:ext uri="{FF2B5EF4-FFF2-40B4-BE49-F238E27FC236}">
                <a16:creationId xmlns:a16="http://schemas.microsoft.com/office/drawing/2014/main" id="{44B021D1-7C33-45EC-B47C-9C3FFF91CD36}"/>
              </a:ext>
            </a:extLst>
          </p:cNvPr>
          <p:cNvGraphicFramePr>
            <a:graphicFrameLocks noGrp="1"/>
          </p:cNvGraphicFramePr>
          <p:nvPr>
            <p:extLst>
              <p:ext uri="{D42A27DB-BD31-4B8C-83A1-F6EECF244321}">
                <p14:modId xmlns:p14="http://schemas.microsoft.com/office/powerpoint/2010/main" val="4143175107"/>
              </p:ext>
            </p:extLst>
          </p:nvPr>
        </p:nvGraphicFramePr>
        <p:xfrm>
          <a:off x="114886" y="685800"/>
          <a:ext cx="8839200" cy="2855264"/>
        </p:xfrm>
        <a:graphic>
          <a:graphicData uri="http://schemas.openxmlformats.org/drawingml/2006/table">
            <a:tbl>
              <a:tblPr firstRow="1" firstCol="1" bandRow="1"/>
              <a:tblGrid>
                <a:gridCol w="689531">
                  <a:extLst>
                    <a:ext uri="{9D8B030D-6E8A-4147-A177-3AD203B41FA5}">
                      <a16:colId xmlns:a16="http://schemas.microsoft.com/office/drawing/2014/main" val="1790043744"/>
                    </a:ext>
                  </a:extLst>
                </a:gridCol>
                <a:gridCol w="681824">
                  <a:extLst>
                    <a:ext uri="{9D8B030D-6E8A-4147-A177-3AD203B41FA5}">
                      <a16:colId xmlns:a16="http://schemas.microsoft.com/office/drawing/2014/main" val="2842007641"/>
                    </a:ext>
                  </a:extLst>
                </a:gridCol>
                <a:gridCol w="7467845">
                  <a:extLst>
                    <a:ext uri="{9D8B030D-6E8A-4147-A177-3AD203B41FA5}">
                      <a16:colId xmlns:a16="http://schemas.microsoft.com/office/drawing/2014/main" val="1973867708"/>
                    </a:ext>
                  </a:extLst>
                </a:gridCol>
              </a:tblGrid>
              <a:tr h="106552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collaboration with an ACHD cardiologist to ensure accurate assessment of pregnancy risk, patients at high risk of maternal morbidity or mortality, including women with pulmonary arterial hypertension (PAH), Eisenmenger syndrome, severe systemic ventricular dysfunction, severe left-sided obstructive lesions, and/or ACHD AP classification ID, IID, and IIID* should be counseled against becoming pregnant or be given the option of terminating pregnancy.</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117647"/>
                  </a:ext>
                </a:extLst>
              </a:tr>
              <a:tr h="38655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Men and women of childbearing age with CHD should be counseled on the risk of CHD recurrence in offspring.  </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692028"/>
                  </a:ext>
                </a:extLst>
              </a:tr>
              <a:tr h="56272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Exercise testing can be useful for risk assessment in women with ACHD AP classification IC-D, IIA-D, and IIIA-D* who are considering pregnancy.</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639856"/>
                  </a:ext>
                </a:extLst>
              </a:tr>
              <a:tr h="37141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54569" marR="5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When either parent has CHD, it is reasonable to perform fetal echocardiography.</a:t>
                      </a:r>
                      <a:endParaRPr lang="en-US" sz="1400" dirty="0">
                        <a:effectLst/>
                        <a:latin typeface="+mn-lt"/>
                        <a:ea typeface="Calibri" panose="020F0502020204030204" pitchFamily="34" charset="0"/>
                        <a:cs typeface="Times New Roman" panose="02020603050405020304" pitchFamily="18" charset="0"/>
                      </a:endParaRPr>
                    </a:p>
                  </a:txBody>
                  <a:tcPr marL="54569" marR="5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578794"/>
                  </a:ext>
                </a:extLst>
              </a:tr>
            </a:tbl>
          </a:graphicData>
        </a:graphic>
      </p:graphicFrame>
      <p:sp>
        <p:nvSpPr>
          <p:cNvPr id="6" name="TextBox 5">
            <a:extLst>
              <a:ext uri="{FF2B5EF4-FFF2-40B4-BE49-F238E27FC236}">
                <a16:creationId xmlns:a16="http://schemas.microsoft.com/office/drawing/2014/main" id="{8E4443CA-5DB3-44D2-8B41-1EBC222AF240}"/>
              </a:ext>
            </a:extLst>
          </p:cNvPr>
          <p:cNvSpPr txBox="1"/>
          <p:nvPr/>
        </p:nvSpPr>
        <p:spPr>
          <a:xfrm>
            <a:off x="7391400" y="3962400"/>
            <a:ext cx="990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3378485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19686" y="228600"/>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Contraception</a:t>
            </a:r>
          </a:p>
        </p:txBody>
      </p:sp>
      <p:sp>
        <p:nvSpPr>
          <p:cNvPr id="6" name="TextBox 5">
            <a:extLst>
              <a:ext uri="{FF2B5EF4-FFF2-40B4-BE49-F238E27FC236}">
                <a16:creationId xmlns:a16="http://schemas.microsoft.com/office/drawing/2014/main" id="{8E4443CA-5DB3-44D2-8B41-1EBC222AF240}"/>
              </a:ext>
            </a:extLst>
          </p:cNvPr>
          <p:cNvSpPr txBox="1"/>
          <p:nvPr/>
        </p:nvSpPr>
        <p:spPr>
          <a:xfrm>
            <a:off x="7391400" y="3962400"/>
            <a:ext cx="990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4" name="Table 3">
            <a:extLst>
              <a:ext uri="{FF2B5EF4-FFF2-40B4-BE49-F238E27FC236}">
                <a16:creationId xmlns:a16="http://schemas.microsoft.com/office/drawing/2014/main" id="{89699967-967A-40A7-8B85-42C86D9196F6}"/>
              </a:ext>
            </a:extLst>
          </p:cNvPr>
          <p:cNvGraphicFramePr>
            <a:graphicFrameLocks noGrp="1"/>
          </p:cNvGraphicFramePr>
          <p:nvPr>
            <p:extLst>
              <p:ext uri="{D42A27DB-BD31-4B8C-83A1-F6EECF244321}">
                <p14:modId xmlns:p14="http://schemas.microsoft.com/office/powerpoint/2010/main" val="3040330876"/>
              </p:ext>
            </p:extLst>
          </p:nvPr>
        </p:nvGraphicFramePr>
        <p:xfrm>
          <a:off x="443132" y="806590"/>
          <a:ext cx="8229600" cy="2290894"/>
        </p:xfrm>
        <a:graphic>
          <a:graphicData uri="http://schemas.openxmlformats.org/drawingml/2006/table">
            <a:tbl>
              <a:tblPr firstRow="1" firstCol="1" bandRow="1"/>
              <a:tblGrid>
                <a:gridCol w="876209">
                  <a:extLst>
                    <a:ext uri="{9D8B030D-6E8A-4147-A177-3AD203B41FA5}">
                      <a16:colId xmlns:a16="http://schemas.microsoft.com/office/drawing/2014/main" val="181392733"/>
                    </a:ext>
                  </a:extLst>
                </a:gridCol>
                <a:gridCol w="866415">
                  <a:extLst>
                    <a:ext uri="{9D8B030D-6E8A-4147-A177-3AD203B41FA5}">
                      <a16:colId xmlns:a16="http://schemas.microsoft.com/office/drawing/2014/main" val="1235409629"/>
                    </a:ext>
                  </a:extLst>
                </a:gridCol>
                <a:gridCol w="6486976">
                  <a:extLst>
                    <a:ext uri="{9D8B030D-6E8A-4147-A177-3AD203B41FA5}">
                      <a16:colId xmlns:a16="http://schemas.microsoft.com/office/drawing/2014/main" val="2288013228"/>
                    </a:ext>
                  </a:extLst>
                </a:gridCol>
              </a:tblGrid>
              <a:tr h="411775">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Contraception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2504194"/>
                  </a:ext>
                </a:extLst>
              </a:tr>
              <a:tr h="30372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901399"/>
                  </a:ext>
                </a:extLst>
              </a:tr>
              <a:tr h="626373">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Women of childbearing potential with CHD should be counseled about the risks associated with pregnancy and appropriate contraceptive options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850781"/>
                  </a:ext>
                </a:extLst>
              </a:tr>
              <a:tr h="94901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III: Harm</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Estrogen-containing contraceptives are potentially harmful for women with CHD at high risk of thromboembolic events (e.g., cyanosis, Fontan physiology, mechanical valves, prior thrombotic events, PAH)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879793"/>
                  </a:ext>
                </a:extLst>
              </a:tr>
            </a:tbl>
          </a:graphicData>
        </a:graphic>
      </p:graphicFrame>
    </p:spTree>
    <p:extLst>
      <p:ext uri="{BB962C8B-B14F-4D97-AF65-F5344CB8AC3E}">
        <p14:creationId xmlns:p14="http://schemas.microsoft.com/office/powerpoint/2010/main" val="1757736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Heart Failure and Transplant</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131918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24E72E-E61D-418E-B151-FF82439EF4C9}"/>
              </a:ext>
            </a:extLst>
          </p:cNvPr>
          <p:cNvSpPr>
            <a:spLocks noChangeArrowheads="1"/>
          </p:cNvSpPr>
          <p:nvPr/>
        </p:nvSpPr>
        <p:spPr bwMode="auto">
          <a:xfrm>
            <a:off x="117475" y="228600"/>
            <a:ext cx="28543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ctr" eaLnBrk="1" hangingPunct="1">
              <a:spcBef>
                <a:spcPct val="0"/>
              </a:spcBef>
              <a:buFontTx/>
              <a:buNone/>
            </a:pPr>
            <a:r>
              <a:rPr lang="en-US" altLang="en-US" sz="1800" b="1">
                <a:solidFill>
                  <a:schemeClr val="accent2"/>
                </a:solidFill>
              </a:rPr>
              <a:t>Applying Class of Recommendation and Level of Evidence to Clinical Strategies, Interventions, Treatments, or Diagnostic Testing </a:t>
            </a:r>
          </a:p>
          <a:p>
            <a:pPr algn="ctr" eaLnBrk="1" hangingPunct="1">
              <a:spcBef>
                <a:spcPct val="0"/>
              </a:spcBef>
              <a:buFontTx/>
              <a:buNone/>
            </a:pPr>
            <a:r>
              <a:rPr lang="en-US" altLang="en-US" sz="1800" b="1">
                <a:solidFill>
                  <a:schemeClr val="accent2"/>
                </a:solidFill>
              </a:rPr>
              <a:t>in Patient Care* </a:t>
            </a:r>
          </a:p>
          <a:p>
            <a:pPr algn="ctr" eaLnBrk="1" hangingPunct="1">
              <a:spcBef>
                <a:spcPct val="0"/>
              </a:spcBef>
              <a:buFontTx/>
              <a:buNone/>
            </a:pPr>
            <a:r>
              <a:rPr lang="en-US" altLang="en-US" sz="1400" b="1">
                <a:solidFill>
                  <a:schemeClr val="accent2"/>
                </a:solidFill>
              </a:rPr>
              <a:t>(Updated August 2015)</a:t>
            </a:r>
          </a:p>
        </p:txBody>
      </p:sp>
      <p:pic>
        <p:nvPicPr>
          <p:cNvPr id="8195" name="Picture 3" descr="M1416_COE_LOE_Guidelines_V21b_no-title">
            <a:extLst>
              <a:ext uri="{FF2B5EF4-FFF2-40B4-BE49-F238E27FC236}">
                <a16:creationId xmlns:a16="http://schemas.microsoft.com/office/drawing/2014/main" id="{0902894E-6540-41BC-B4A4-845BA626F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42" b="3142"/>
          <a:stretch>
            <a:fillRect/>
          </a:stretch>
        </p:blipFill>
        <p:spPr bwMode="auto">
          <a:xfrm>
            <a:off x="2743200" y="0"/>
            <a:ext cx="5867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14532"/>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Heart Failure</a:t>
            </a:r>
          </a:p>
        </p:txBody>
      </p:sp>
      <p:graphicFrame>
        <p:nvGraphicFramePr>
          <p:cNvPr id="4" name="Table 3">
            <a:extLst>
              <a:ext uri="{FF2B5EF4-FFF2-40B4-BE49-F238E27FC236}">
                <a16:creationId xmlns:a16="http://schemas.microsoft.com/office/drawing/2014/main" id="{CEB67B39-D935-4827-A05A-77CCD7A53597}"/>
              </a:ext>
            </a:extLst>
          </p:cNvPr>
          <p:cNvGraphicFramePr>
            <a:graphicFrameLocks noGrp="1"/>
          </p:cNvGraphicFramePr>
          <p:nvPr>
            <p:extLst>
              <p:ext uri="{D42A27DB-BD31-4B8C-83A1-F6EECF244321}">
                <p14:modId xmlns:p14="http://schemas.microsoft.com/office/powerpoint/2010/main" val="2237017262"/>
              </p:ext>
            </p:extLst>
          </p:nvPr>
        </p:nvGraphicFramePr>
        <p:xfrm>
          <a:off x="762000" y="894176"/>
          <a:ext cx="7543800" cy="1391824"/>
        </p:xfrm>
        <a:graphic>
          <a:graphicData uri="http://schemas.openxmlformats.org/drawingml/2006/table">
            <a:tbl>
              <a:tblPr firstRow="1" firstCol="1" bandRow="1"/>
              <a:tblGrid>
                <a:gridCol w="803192">
                  <a:extLst>
                    <a:ext uri="{9D8B030D-6E8A-4147-A177-3AD203B41FA5}">
                      <a16:colId xmlns:a16="http://schemas.microsoft.com/office/drawing/2014/main" val="3339760109"/>
                    </a:ext>
                  </a:extLst>
                </a:gridCol>
                <a:gridCol w="794213">
                  <a:extLst>
                    <a:ext uri="{9D8B030D-6E8A-4147-A177-3AD203B41FA5}">
                      <a16:colId xmlns:a16="http://schemas.microsoft.com/office/drawing/2014/main" val="4164033063"/>
                    </a:ext>
                  </a:extLst>
                </a:gridCol>
                <a:gridCol w="5946395">
                  <a:extLst>
                    <a:ext uri="{9D8B030D-6E8A-4147-A177-3AD203B41FA5}">
                      <a16:colId xmlns:a16="http://schemas.microsoft.com/office/drawing/2014/main" val="3472594723"/>
                    </a:ext>
                  </a:extLst>
                </a:gridCol>
              </a:tblGrid>
              <a:tr h="268374">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Heart Failure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789306"/>
                  </a:ext>
                </a:extLst>
              </a:tr>
              <a:tr h="26837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417525"/>
                  </a:ext>
                </a:extLst>
              </a:tr>
              <a:tr h="85507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Consultation with ACHD and HF specialists is recommended for patients with ACHD and HF or severe ventricular dysfunction.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275389"/>
                  </a:ext>
                </a:extLst>
              </a:tr>
            </a:tbl>
          </a:graphicData>
        </a:graphic>
      </p:graphicFrame>
    </p:spTree>
    <p:extLst>
      <p:ext uri="{BB962C8B-B14F-4D97-AF65-F5344CB8AC3E}">
        <p14:creationId xmlns:p14="http://schemas.microsoft.com/office/powerpoint/2010/main" val="2313086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Palliative Care</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2052443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14532"/>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Palliative Care</a:t>
            </a:r>
          </a:p>
        </p:txBody>
      </p:sp>
      <p:graphicFrame>
        <p:nvGraphicFramePr>
          <p:cNvPr id="4" name="Table 3">
            <a:extLst>
              <a:ext uri="{FF2B5EF4-FFF2-40B4-BE49-F238E27FC236}">
                <a16:creationId xmlns:a16="http://schemas.microsoft.com/office/drawing/2014/main" id="{661B7A34-AD4D-4074-A7F3-6FC4FAD32C37}"/>
              </a:ext>
            </a:extLst>
          </p:cNvPr>
          <p:cNvGraphicFramePr>
            <a:graphicFrameLocks noGrp="1"/>
          </p:cNvGraphicFramePr>
          <p:nvPr>
            <p:extLst>
              <p:ext uri="{D42A27DB-BD31-4B8C-83A1-F6EECF244321}">
                <p14:modId xmlns:p14="http://schemas.microsoft.com/office/powerpoint/2010/main" val="3976979563"/>
              </p:ext>
            </p:extLst>
          </p:nvPr>
        </p:nvGraphicFramePr>
        <p:xfrm>
          <a:off x="762000" y="884687"/>
          <a:ext cx="6934200" cy="1401313"/>
        </p:xfrm>
        <a:graphic>
          <a:graphicData uri="http://schemas.openxmlformats.org/drawingml/2006/table">
            <a:tbl>
              <a:tblPr firstRow="1" firstCol="1" bandRow="1"/>
              <a:tblGrid>
                <a:gridCol w="738288">
                  <a:extLst>
                    <a:ext uri="{9D8B030D-6E8A-4147-A177-3AD203B41FA5}">
                      <a16:colId xmlns:a16="http://schemas.microsoft.com/office/drawing/2014/main" val="1033873923"/>
                    </a:ext>
                  </a:extLst>
                </a:gridCol>
                <a:gridCol w="730034">
                  <a:extLst>
                    <a:ext uri="{9D8B030D-6E8A-4147-A177-3AD203B41FA5}">
                      <a16:colId xmlns:a16="http://schemas.microsoft.com/office/drawing/2014/main" val="3953467640"/>
                    </a:ext>
                  </a:extLst>
                </a:gridCol>
                <a:gridCol w="5465878">
                  <a:extLst>
                    <a:ext uri="{9D8B030D-6E8A-4147-A177-3AD203B41FA5}">
                      <a16:colId xmlns:a16="http://schemas.microsoft.com/office/drawing/2014/main" val="4011455957"/>
                    </a:ext>
                  </a:extLst>
                </a:gridCol>
              </a:tblGrid>
              <a:tr h="367887">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Palliative Care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6307858"/>
                  </a:ext>
                </a:extLst>
              </a:tr>
              <a:tr h="24686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219622"/>
                  </a:ext>
                </a:extLst>
              </a:tr>
              <a:tr h="78655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B-NR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Discussion of end-of-life issues and advance directives can be beneficial for patients with ACHD or their surrogates.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648641"/>
                  </a:ext>
                </a:extLst>
              </a:tr>
            </a:tbl>
          </a:graphicData>
        </a:graphic>
      </p:graphicFrame>
    </p:spTree>
    <p:extLst>
      <p:ext uri="{BB962C8B-B14F-4D97-AF65-F5344CB8AC3E}">
        <p14:creationId xmlns:p14="http://schemas.microsoft.com/office/powerpoint/2010/main" val="1853571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Shunt Lesions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409937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14532"/>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Atrial Septal Defect</a:t>
            </a:r>
          </a:p>
        </p:txBody>
      </p:sp>
      <p:sp>
        <p:nvSpPr>
          <p:cNvPr id="6" name="TextBox 5">
            <a:extLst>
              <a:ext uri="{FF2B5EF4-FFF2-40B4-BE49-F238E27FC236}">
                <a16:creationId xmlns:a16="http://schemas.microsoft.com/office/drawing/2014/main" id="{8E4443CA-5DB3-44D2-8B41-1EBC222AF240}"/>
              </a:ext>
            </a:extLst>
          </p:cNvPr>
          <p:cNvSpPr txBox="1"/>
          <p:nvPr/>
        </p:nvSpPr>
        <p:spPr>
          <a:xfrm>
            <a:off x="7315200" y="3865186"/>
            <a:ext cx="990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7" name="Table 6">
            <a:extLst>
              <a:ext uri="{FF2B5EF4-FFF2-40B4-BE49-F238E27FC236}">
                <a16:creationId xmlns:a16="http://schemas.microsoft.com/office/drawing/2014/main" id="{F51F93EF-5178-41DA-B04F-D23E4BD6DDFD}"/>
              </a:ext>
            </a:extLst>
          </p:cNvPr>
          <p:cNvGraphicFramePr>
            <a:graphicFrameLocks noGrp="1"/>
          </p:cNvGraphicFramePr>
          <p:nvPr>
            <p:extLst>
              <p:ext uri="{D42A27DB-BD31-4B8C-83A1-F6EECF244321}">
                <p14:modId xmlns:p14="http://schemas.microsoft.com/office/powerpoint/2010/main" val="1068346637"/>
              </p:ext>
            </p:extLst>
          </p:nvPr>
        </p:nvGraphicFramePr>
        <p:xfrm>
          <a:off x="470095" y="894176"/>
          <a:ext cx="8001000" cy="2933232"/>
        </p:xfrm>
        <a:graphic>
          <a:graphicData uri="http://schemas.openxmlformats.org/drawingml/2006/table">
            <a:tbl>
              <a:tblPr firstRow="1" firstCol="1" bandRow="1"/>
              <a:tblGrid>
                <a:gridCol w="851871">
                  <a:extLst>
                    <a:ext uri="{9D8B030D-6E8A-4147-A177-3AD203B41FA5}">
                      <a16:colId xmlns:a16="http://schemas.microsoft.com/office/drawing/2014/main" val="3519872979"/>
                    </a:ext>
                  </a:extLst>
                </a:gridCol>
                <a:gridCol w="842347">
                  <a:extLst>
                    <a:ext uri="{9D8B030D-6E8A-4147-A177-3AD203B41FA5}">
                      <a16:colId xmlns:a16="http://schemas.microsoft.com/office/drawing/2014/main" val="3455486961"/>
                    </a:ext>
                  </a:extLst>
                </a:gridCol>
                <a:gridCol w="6306782">
                  <a:extLst>
                    <a:ext uri="{9D8B030D-6E8A-4147-A177-3AD203B41FA5}">
                      <a16:colId xmlns:a16="http://schemas.microsoft.com/office/drawing/2014/main" val="1422004245"/>
                    </a:ext>
                  </a:extLst>
                </a:gridCol>
              </a:tblGrid>
              <a:tr h="477424">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Atrial Septal Defect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4911015"/>
                  </a:ext>
                </a:extLst>
              </a:tr>
              <a:tr h="26202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626302"/>
                  </a:ext>
                </a:extLst>
              </a:tr>
              <a:tr h="262029">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886582"/>
                  </a:ext>
                </a:extLst>
              </a:tr>
              <a:tr h="8348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Pulse oximetry at rest and during exercise is recommended for evaluation of adults with unrepaired or repaired ASD with residual shunt to determine the direction and magnitude of the shunt.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499551"/>
                  </a:ext>
                </a:extLst>
              </a:tr>
              <a:tr h="54844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CMR, CCT, and/or TEE are useful to evaluate pulmonary venous connections in adults with ASD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54825"/>
                  </a:ext>
                </a:extLst>
              </a:tr>
              <a:tr h="54844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Echocardiographic imaging is recommended to guide percutaneous ASD closure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59493"/>
                  </a:ext>
                </a:extLst>
              </a:tr>
            </a:tbl>
          </a:graphicData>
        </a:graphic>
      </p:graphicFrame>
    </p:spTree>
    <p:extLst>
      <p:ext uri="{BB962C8B-B14F-4D97-AF65-F5344CB8AC3E}">
        <p14:creationId xmlns:p14="http://schemas.microsoft.com/office/powerpoint/2010/main" val="616435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9546" y="-152400"/>
            <a:ext cx="8229600" cy="671732"/>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Atrial Septal Defect</a:t>
            </a:r>
          </a:p>
        </p:txBody>
      </p:sp>
      <p:sp>
        <p:nvSpPr>
          <p:cNvPr id="6" name="TextBox 5">
            <a:extLst>
              <a:ext uri="{FF2B5EF4-FFF2-40B4-BE49-F238E27FC236}">
                <a16:creationId xmlns:a16="http://schemas.microsoft.com/office/drawing/2014/main" id="{8E4443CA-5DB3-44D2-8B41-1EBC222AF240}"/>
              </a:ext>
            </a:extLst>
          </p:cNvPr>
          <p:cNvSpPr txBox="1"/>
          <p:nvPr/>
        </p:nvSpPr>
        <p:spPr>
          <a:xfrm>
            <a:off x="6781800" y="6488668"/>
            <a:ext cx="990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8" name="Table 7">
            <a:extLst>
              <a:ext uri="{FF2B5EF4-FFF2-40B4-BE49-F238E27FC236}">
                <a16:creationId xmlns:a16="http://schemas.microsoft.com/office/drawing/2014/main" id="{35E7B7FE-3B98-478E-AEC6-427A1B7A0D41}"/>
              </a:ext>
            </a:extLst>
          </p:cNvPr>
          <p:cNvGraphicFramePr>
            <a:graphicFrameLocks noGrp="1"/>
          </p:cNvGraphicFramePr>
          <p:nvPr>
            <p:extLst>
              <p:ext uri="{D42A27DB-BD31-4B8C-83A1-F6EECF244321}">
                <p14:modId xmlns:p14="http://schemas.microsoft.com/office/powerpoint/2010/main" val="112450599"/>
              </p:ext>
            </p:extLst>
          </p:nvPr>
        </p:nvGraphicFramePr>
        <p:xfrm>
          <a:off x="228600" y="381001"/>
          <a:ext cx="8610600" cy="5566954"/>
        </p:xfrm>
        <a:graphic>
          <a:graphicData uri="http://schemas.openxmlformats.org/drawingml/2006/table">
            <a:tbl>
              <a:tblPr firstRow="1" firstCol="1" bandRow="1"/>
              <a:tblGrid>
                <a:gridCol w="916775">
                  <a:extLst>
                    <a:ext uri="{9D8B030D-6E8A-4147-A177-3AD203B41FA5}">
                      <a16:colId xmlns:a16="http://schemas.microsoft.com/office/drawing/2014/main" val="589624367"/>
                    </a:ext>
                  </a:extLst>
                </a:gridCol>
                <a:gridCol w="906526">
                  <a:extLst>
                    <a:ext uri="{9D8B030D-6E8A-4147-A177-3AD203B41FA5}">
                      <a16:colId xmlns:a16="http://schemas.microsoft.com/office/drawing/2014/main" val="1792616776"/>
                    </a:ext>
                  </a:extLst>
                </a:gridCol>
                <a:gridCol w="6787299">
                  <a:extLst>
                    <a:ext uri="{9D8B030D-6E8A-4147-A177-3AD203B41FA5}">
                      <a16:colId xmlns:a16="http://schemas.microsoft.com/office/drawing/2014/main" val="78159386"/>
                    </a:ext>
                  </a:extLst>
                </a:gridCol>
              </a:tblGrid>
              <a:tr h="231619">
                <a:tc gridSpan="3">
                  <a:txBody>
                    <a:bodyPr/>
                    <a:lstStyle/>
                    <a:p>
                      <a:pPr marL="22860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Therapeutic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3232873"/>
                  </a:ext>
                </a:extLst>
              </a:tr>
              <a:tr h="1762950">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r>
                        <a:rPr lang="en-US" sz="1400" b="1" baseline="30000">
                          <a:effectLst/>
                          <a:latin typeface="+mn-lt"/>
                          <a:ea typeface="Calibri" panose="020F0502020204030204" pitchFamily="34" charset="0"/>
                          <a:cs typeface="Calibri" panose="020F0502020204030204" pitchFamily="34" charset="0"/>
                        </a:rPr>
                        <a:t>SR</a:t>
                      </a:r>
                      <a:endParaRPr lang="en-US" sz="1400">
                        <a:effectLst/>
                        <a:latin typeface="+mn-lt"/>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isolated </a:t>
                      </a:r>
                      <a:r>
                        <a:rPr lang="en-US" sz="1400" b="1" dirty="0" err="1">
                          <a:effectLst/>
                          <a:latin typeface="+mn-lt"/>
                          <a:ea typeface="Calibri" panose="020F0502020204030204" pitchFamily="34" charset="0"/>
                          <a:cs typeface="Calibri" panose="020F0502020204030204" pitchFamily="34" charset="0"/>
                        </a:rPr>
                        <a:t>secundum</a:t>
                      </a:r>
                      <a:r>
                        <a:rPr lang="en-US" sz="1400" b="1" dirty="0">
                          <a:effectLst/>
                          <a:latin typeface="+mn-lt"/>
                          <a:ea typeface="Calibri" panose="020F0502020204030204" pitchFamily="34" charset="0"/>
                          <a:cs typeface="Calibri" panose="020F0502020204030204" pitchFamily="34" charset="0"/>
                        </a:rPr>
                        <a:t> ASD causing impaired functional capacity, right atrial and/or RV enlargement, and net left-to-right shunt sufficiently large to cause physiological sequelae (e.g., pulmonary–systemic blood flow ratio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without cyanosis at rest or during exercise, transcatheter or surgical closure to reduce RV volume and improve exercise tolerance is recommended, provided that systolic PA pressure is less than 50% of systolic systemic pressure and pulmonary vascular resistance is less than one third of the systemic vascular resistance.</a:t>
                      </a:r>
                      <a:endParaRPr lang="en-US" sz="1400" dirty="0">
                        <a:effectLst/>
                        <a:latin typeface="+mn-lt"/>
                        <a:ea typeface="Calibri" panose="020F0502020204030204" pitchFamily="34" charset="0"/>
                        <a:cs typeface="Times New Roman" panose="02020603050405020304" pitchFamily="18" charset="0"/>
                      </a:endParaRPr>
                    </a:p>
                  </a:txBody>
                  <a:tcPr marL="62488" marR="62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727523"/>
                  </a:ext>
                </a:extLst>
              </a:tr>
              <a:tr h="1540211">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with primum ASD, sinus venosus defect or coronary sinus defect causing impaired functional capacity, right atrial and/or RV enlargement and net left-to-right shunt sufficiently large to cause physiological sequelae (e.g.,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without cyanosis at rest or during exercise, should be surgically repaired unless precluded by comorbidities, provided that systolic PA pressure is less than 50% of systemic pressure and pulmonary vascular resistance is less than one third of the systemic vascular resistance.</a:t>
                      </a:r>
                      <a:endParaRPr lang="en-US" sz="1400" dirty="0">
                        <a:effectLst/>
                        <a:latin typeface="+mn-lt"/>
                        <a:ea typeface="Calibri" panose="020F0502020204030204" pitchFamily="34" charset="0"/>
                        <a:cs typeface="Times New Roman" panose="02020603050405020304" pitchFamily="18" charset="0"/>
                      </a:endParaRPr>
                    </a:p>
                  </a:txBody>
                  <a:tcPr marL="62488" marR="62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458649"/>
                  </a:ext>
                </a:extLst>
              </a:tr>
              <a:tr h="1540211">
                <a:tc>
                  <a:txBody>
                    <a:bodyPr/>
                    <a:lstStyle/>
                    <a:p>
                      <a:pPr marL="0" marR="0" algn="ctr">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Calibri" panose="020F0502020204030204" pitchFamily="34" charset="0"/>
                        </a:rPr>
                        <a:t>IIa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r>
                        <a:rPr lang="en-US" sz="1400" b="1" baseline="30000">
                          <a:effectLst/>
                          <a:latin typeface="+mn-lt"/>
                          <a:ea typeface="Calibri" panose="020F0502020204030204" pitchFamily="34" charset="0"/>
                          <a:cs typeface="Calibri" panose="020F0502020204030204" pitchFamily="34" charset="0"/>
                        </a:rPr>
                        <a:t>SR</a:t>
                      </a:r>
                      <a:endParaRPr lang="en-US" sz="1400">
                        <a:effectLst/>
                        <a:latin typeface="+mn-lt"/>
                        <a:ea typeface="Calibri" panose="020F0502020204030204" pitchFamily="34" charset="0"/>
                        <a:cs typeface="Times New Roman" panose="02020603050405020304" pitchFamily="18" charset="0"/>
                      </a:endParaRPr>
                    </a:p>
                  </a:txBody>
                  <a:tcPr marL="62488" marR="62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asymptomatic adults with isolated </a:t>
                      </a:r>
                      <a:r>
                        <a:rPr lang="en-US" sz="1400" b="1" dirty="0" err="1">
                          <a:effectLst/>
                          <a:latin typeface="+mn-lt"/>
                          <a:ea typeface="Calibri" panose="020F0502020204030204" pitchFamily="34" charset="0"/>
                          <a:cs typeface="Calibri" panose="020F0502020204030204" pitchFamily="34" charset="0"/>
                        </a:rPr>
                        <a:t>secundum</a:t>
                      </a:r>
                      <a:r>
                        <a:rPr lang="en-US" sz="1400" b="1" dirty="0">
                          <a:effectLst/>
                          <a:latin typeface="+mn-lt"/>
                          <a:ea typeface="Calibri" panose="020F0502020204030204" pitchFamily="34" charset="0"/>
                          <a:cs typeface="Calibri" panose="020F0502020204030204" pitchFamily="34" charset="0"/>
                        </a:rPr>
                        <a:t> ASD, right atrial and RV enlargement, and net left-to-right shunt sufficiently large to cause physiological sequelae (e.g.,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or greater), without cyanosis at rest or during exercise, transcatheter or surgical closure is reasonable to reduce RV volume and/or improve functional capacity, provided that systolic PA pressure is less than 50% of systemic pressure and pulmonary vascular resistance is less than one third systemic resistance.</a:t>
                      </a:r>
                      <a:endParaRPr lang="en-US" sz="1400" dirty="0">
                        <a:effectLst/>
                        <a:latin typeface="+mn-lt"/>
                        <a:ea typeface="Calibri" panose="020F0502020204030204" pitchFamily="34" charset="0"/>
                        <a:cs typeface="Times New Roman" panose="02020603050405020304" pitchFamily="18" charset="0"/>
                      </a:endParaRPr>
                    </a:p>
                  </a:txBody>
                  <a:tcPr marL="62488" marR="62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150748"/>
                  </a:ext>
                </a:extLst>
              </a:tr>
            </a:tbl>
          </a:graphicData>
        </a:graphic>
      </p:graphicFrame>
    </p:spTree>
    <p:extLst>
      <p:ext uri="{BB962C8B-B14F-4D97-AF65-F5344CB8AC3E}">
        <p14:creationId xmlns:p14="http://schemas.microsoft.com/office/powerpoint/2010/main" val="376547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90268"/>
            <a:ext cx="8229600" cy="671732"/>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Atrial Septal Defect</a:t>
            </a:r>
          </a:p>
        </p:txBody>
      </p:sp>
      <p:sp>
        <p:nvSpPr>
          <p:cNvPr id="6" name="TextBox 5">
            <a:extLst>
              <a:ext uri="{FF2B5EF4-FFF2-40B4-BE49-F238E27FC236}">
                <a16:creationId xmlns:a16="http://schemas.microsoft.com/office/drawing/2014/main" id="{8E4443CA-5DB3-44D2-8B41-1EBC222AF240}"/>
              </a:ext>
            </a:extLst>
          </p:cNvPr>
          <p:cNvSpPr txBox="1"/>
          <p:nvPr/>
        </p:nvSpPr>
        <p:spPr>
          <a:xfrm>
            <a:off x="7239000" y="4648200"/>
            <a:ext cx="990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3" name="Table 2">
            <a:extLst>
              <a:ext uri="{FF2B5EF4-FFF2-40B4-BE49-F238E27FC236}">
                <a16:creationId xmlns:a16="http://schemas.microsoft.com/office/drawing/2014/main" id="{35414F51-9B60-425B-BFEF-6D1483F67756}"/>
              </a:ext>
            </a:extLst>
          </p:cNvPr>
          <p:cNvGraphicFramePr>
            <a:graphicFrameLocks noGrp="1"/>
          </p:cNvGraphicFramePr>
          <p:nvPr>
            <p:extLst>
              <p:ext uri="{D42A27DB-BD31-4B8C-83A1-F6EECF244321}">
                <p14:modId xmlns:p14="http://schemas.microsoft.com/office/powerpoint/2010/main" val="2513654418"/>
              </p:ext>
            </p:extLst>
          </p:nvPr>
        </p:nvGraphicFramePr>
        <p:xfrm>
          <a:off x="473613" y="738554"/>
          <a:ext cx="8229599" cy="3564780"/>
        </p:xfrm>
        <a:graphic>
          <a:graphicData uri="http://schemas.openxmlformats.org/drawingml/2006/table">
            <a:tbl>
              <a:tblPr firstRow="1" firstCol="1" bandRow="1"/>
              <a:tblGrid>
                <a:gridCol w="876209">
                  <a:extLst>
                    <a:ext uri="{9D8B030D-6E8A-4147-A177-3AD203B41FA5}">
                      <a16:colId xmlns:a16="http://schemas.microsoft.com/office/drawing/2014/main" val="2903323589"/>
                    </a:ext>
                  </a:extLst>
                </a:gridCol>
                <a:gridCol w="800191">
                  <a:extLst>
                    <a:ext uri="{9D8B030D-6E8A-4147-A177-3AD203B41FA5}">
                      <a16:colId xmlns:a16="http://schemas.microsoft.com/office/drawing/2014/main" val="2709836097"/>
                    </a:ext>
                  </a:extLst>
                </a:gridCol>
                <a:gridCol w="6553199">
                  <a:extLst>
                    <a:ext uri="{9D8B030D-6E8A-4147-A177-3AD203B41FA5}">
                      <a16:colId xmlns:a16="http://schemas.microsoft.com/office/drawing/2014/main" val="2733163815"/>
                    </a:ext>
                  </a:extLst>
                </a:gridCol>
              </a:tblGrid>
              <a:tr h="137160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closure of a </a:t>
                      </a:r>
                      <a:r>
                        <a:rPr lang="en-US" sz="1400" b="1" dirty="0" err="1">
                          <a:effectLst/>
                          <a:latin typeface="+mn-lt"/>
                          <a:ea typeface="Calibri" panose="020F0502020204030204" pitchFamily="34" charset="0"/>
                          <a:cs typeface="Calibri" panose="020F0502020204030204" pitchFamily="34" charset="0"/>
                        </a:rPr>
                        <a:t>secundum</a:t>
                      </a:r>
                      <a:r>
                        <a:rPr lang="en-US" sz="1400" b="1" dirty="0">
                          <a:effectLst/>
                          <a:latin typeface="+mn-lt"/>
                          <a:ea typeface="Calibri" panose="020F0502020204030204" pitchFamily="34" charset="0"/>
                          <a:cs typeface="Calibri" panose="020F0502020204030204" pitchFamily="34" charset="0"/>
                        </a:rPr>
                        <a:t> ASD in adults is reasonable when a concomitant surgical procedure is being performed and there is a net left-to-right shunt sufficiently large to cause physiological sequelae (e.g.,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or greater) and right atrial and RV enlargement without cyanosis at rest or during exercise.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976765"/>
                  </a:ext>
                </a:extLst>
              </a:tr>
              <a:tr h="109659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Percutaneous or surgical closure may be considered for adults with ASD when net left-to-right shunt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is 1.5:1 or greater, PA systolic pressure is 50% or more of systemic arterial systolic pressure, and/or pulmonary vascular resistance is greater than one third of the systemic resistance.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775879"/>
                  </a:ext>
                </a:extLst>
              </a:tr>
              <a:tr h="109659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III: Harm</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ASD closure should not be performed in adults with PA systolic pressure greater than two thirds systemic, pulmonary vascular resistance greater than two thirds systemic, and/or a net right-to-left shunt.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754055"/>
                  </a:ext>
                </a:extLst>
              </a:tr>
            </a:tbl>
          </a:graphicData>
        </a:graphic>
      </p:graphicFrame>
    </p:spTree>
    <p:extLst>
      <p:ext uri="{BB962C8B-B14F-4D97-AF65-F5344CB8AC3E}">
        <p14:creationId xmlns:p14="http://schemas.microsoft.com/office/powerpoint/2010/main" val="2492431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F4D-384E-4DFC-A9C0-C22FB2532E15}"/>
              </a:ext>
            </a:extLst>
          </p:cNvPr>
          <p:cNvSpPr>
            <a:spLocks noGrp="1"/>
          </p:cNvSpPr>
          <p:nvPr>
            <p:ph type="title"/>
          </p:nvPr>
        </p:nvSpPr>
        <p:spPr>
          <a:xfrm>
            <a:off x="473613" y="25791"/>
            <a:ext cx="8229600" cy="571500"/>
          </a:xfrm>
        </p:spPr>
        <p:txBody>
          <a:bodyPr/>
          <a:lstStyle/>
          <a:p>
            <a:r>
              <a:rPr lang="en-US" sz="1800" b="1" dirty="0" err="1">
                <a:solidFill>
                  <a:schemeClr val="accent2"/>
                </a:solidFill>
              </a:rPr>
              <a:t>Secundum</a:t>
            </a:r>
            <a:r>
              <a:rPr lang="en-US" sz="1800" b="1" dirty="0">
                <a:solidFill>
                  <a:schemeClr val="accent2"/>
                </a:solidFill>
              </a:rPr>
              <a:t> ASD</a:t>
            </a:r>
          </a:p>
        </p:txBody>
      </p:sp>
      <p:pic>
        <p:nvPicPr>
          <p:cNvPr id="4" name="Content Placeholder 3">
            <a:extLst>
              <a:ext uri="{FF2B5EF4-FFF2-40B4-BE49-F238E27FC236}">
                <a16:creationId xmlns:a16="http://schemas.microsoft.com/office/drawing/2014/main" id="{1A767910-228E-402F-983D-81DD5DA15FB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82001" cy="5668964"/>
          </a:xfrm>
          <a:prstGeom prst="rect">
            <a:avLst/>
          </a:prstGeom>
          <a:noFill/>
          <a:ln>
            <a:noFill/>
          </a:ln>
        </p:spPr>
      </p:pic>
    </p:spTree>
    <p:extLst>
      <p:ext uri="{BB962C8B-B14F-4D97-AF65-F5344CB8AC3E}">
        <p14:creationId xmlns:p14="http://schemas.microsoft.com/office/powerpoint/2010/main" val="3604991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14532"/>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Anomalous Pulmonary Venous Connections</a:t>
            </a:r>
          </a:p>
        </p:txBody>
      </p:sp>
      <p:sp>
        <p:nvSpPr>
          <p:cNvPr id="6" name="TextBox 5">
            <a:extLst>
              <a:ext uri="{FF2B5EF4-FFF2-40B4-BE49-F238E27FC236}">
                <a16:creationId xmlns:a16="http://schemas.microsoft.com/office/drawing/2014/main" id="{8E4443CA-5DB3-44D2-8B41-1EBC222AF240}"/>
              </a:ext>
            </a:extLst>
          </p:cNvPr>
          <p:cNvSpPr txBox="1"/>
          <p:nvPr/>
        </p:nvSpPr>
        <p:spPr>
          <a:xfrm>
            <a:off x="7315198" y="3014627"/>
            <a:ext cx="990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3" name="Table 2">
            <a:extLst>
              <a:ext uri="{FF2B5EF4-FFF2-40B4-BE49-F238E27FC236}">
                <a16:creationId xmlns:a16="http://schemas.microsoft.com/office/drawing/2014/main" id="{A5EEB263-ABB8-445E-90B3-29D70969486F}"/>
              </a:ext>
            </a:extLst>
          </p:cNvPr>
          <p:cNvGraphicFramePr>
            <a:graphicFrameLocks noGrp="1"/>
          </p:cNvGraphicFramePr>
          <p:nvPr>
            <p:extLst>
              <p:ext uri="{D42A27DB-BD31-4B8C-83A1-F6EECF244321}">
                <p14:modId xmlns:p14="http://schemas.microsoft.com/office/powerpoint/2010/main" val="1639751179"/>
              </p:ext>
            </p:extLst>
          </p:nvPr>
        </p:nvGraphicFramePr>
        <p:xfrm>
          <a:off x="533400" y="913951"/>
          <a:ext cx="7772398" cy="1613093"/>
        </p:xfrm>
        <a:graphic>
          <a:graphicData uri="http://schemas.openxmlformats.org/drawingml/2006/table">
            <a:tbl>
              <a:tblPr firstRow="1" firstCol="1" bandRow="1"/>
              <a:tblGrid>
                <a:gridCol w="827530">
                  <a:extLst>
                    <a:ext uri="{9D8B030D-6E8A-4147-A177-3AD203B41FA5}">
                      <a16:colId xmlns:a16="http://schemas.microsoft.com/office/drawing/2014/main" val="1213326071"/>
                    </a:ext>
                  </a:extLst>
                </a:gridCol>
                <a:gridCol w="818280">
                  <a:extLst>
                    <a:ext uri="{9D8B030D-6E8A-4147-A177-3AD203B41FA5}">
                      <a16:colId xmlns:a16="http://schemas.microsoft.com/office/drawing/2014/main" val="2310086256"/>
                    </a:ext>
                  </a:extLst>
                </a:gridCol>
                <a:gridCol w="6126588">
                  <a:extLst>
                    <a:ext uri="{9D8B030D-6E8A-4147-A177-3AD203B41FA5}">
                      <a16:colId xmlns:a16="http://schemas.microsoft.com/office/drawing/2014/main" val="2878549345"/>
                    </a:ext>
                  </a:extLst>
                </a:gridCol>
              </a:tblGrid>
              <a:tr h="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Anomalous Pulmonary Venous Connections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1593550"/>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420267"/>
                  </a:ext>
                </a:extLst>
              </a:tr>
              <a:tr h="0">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5637300"/>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CMR or CTA is recommended for evaluation of partial anomalous pulmonary venous connection.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004714"/>
                  </a:ext>
                </a:extLst>
              </a:tr>
              <a:tr h="19939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Cardiac catheterization can be useful in adults with partial anomalous pulmonary venous connection to further define hemodynamics.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697196"/>
                  </a:ext>
                </a:extLst>
              </a:tr>
            </a:tbl>
          </a:graphicData>
        </a:graphic>
      </p:graphicFrame>
    </p:spTree>
    <p:extLst>
      <p:ext uri="{BB962C8B-B14F-4D97-AF65-F5344CB8AC3E}">
        <p14:creationId xmlns:p14="http://schemas.microsoft.com/office/powerpoint/2010/main" val="248829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199" y="48971"/>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Anomalous Pulmonary Venous Connections</a:t>
            </a:r>
          </a:p>
        </p:txBody>
      </p:sp>
      <p:graphicFrame>
        <p:nvGraphicFramePr>
          <p:cNvPr id="4" name="Table 3">
            <a:extLst>
              <a:ext uri="{FF2B5EF4-FFF2-40B4-BE49-F238E27FC236}">
                <a16:creationId xmlns:a16="http://schemas.microsoft.com/office/drawing/2014/main" id="{801D4CD2-C77C-496B-9532-DF8D9CCADEA5}"/>
              </a:ext>
            </a:extLst>
          </p:cNvPr>
          <p:cNvGraphicFramePr>
            <a:graphicFrameLocks noGrp="1"/>
          </p:cNvGraphicFramePr>
          <p:nvPr>
            <p:extLst>
              <p:ext uri="{D42A27DB-BD31-4B8C-83A1-F6EECF244321}">
                <p14:modId xmlns:p14="http://schemas.microsoft.com/office/powerpoint/2010/main" val="1470486006"/>
              </p:ext>
            </p:extLst>
          </p:nvPr>
        </p:nvGraphicFramePr>
        <p:xfrm>
          <a:off x="228600" y="506171"/>
          <a:ext cx="8763000" cy="5027298"/>
        </p:xfrm>
        <a:graphic>
          <a:graphicData uri="http://schemas.openxmlformats.org/drawingml/2006/table">
            <a:tbl>
              <a:tblPr firstRow="1" firstCol="1" bandRow="1"/>
              <a:tblGrid>
                <a:gridCol w="933002">
                  <a:extLst>
                    <a:ext uri="{9D8B030D-6E8A-4147-A177-3AD203B41FA5}">
                      <a16:colId xmlns:a16="http://schemas.microsoft.com/office/drawing/2014/main" val="920167859"/>
                    </a:ext>
                  </a:extLst>
                </a:gridCol>
                <a:gridCol w="922569">
                  <a:extLst>
                    <a:ext uri="{9D8B030D-6E8A-4147-A177-3AD203B41FA5}">
                      <a16:colId xmlns:a16="http://schemas.microsoft.com/office/drawing/2014/main" val="1553585169"/>
                    </a:ext>
                  </a:extLst>
                </a:gridCol>
                <a:gridCol w="6907429">
                  <a:extLst>
                    <a:ext uri="{9D8B030D-6E8A-4147-A177-3AD203B41FA5}">
                      <a16:colId xmlns:a16="http://schemas.microsoft.com/office/drawing/2014/main" val="1795186727"/>
                    </a:ext>
                  </a:extLst>
                </a:gridCol>
              </a:tblGrid>
              <a:tr h="210742">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3567987"/>
                  </a:ext>
                </a:extLst>
              </a:tr>
              <a:tr h="118808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is recommended for patients with partial anomalous pulmonary venous connection when functional capacity is impaired and RV enlargement is present, there is a net left-to-right shunt sufficiently large to cause physiological sequelae (e.g.,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PA systolic pressure is less than 50% systemic pressure and pulmonary vascular resistance is less than one third of systemic resistance.</a:t>
                      </a:r>
                      <a:endParaRPr lang="en-US" sz="1400" dirty="0">
                        <a:effectLst/>
                        <a:latin typeface="+mn-lt"/>
                        <a:ea typeface="Calibri" panose="020F0502020204030204" pitchFamily="34" charset="0"/>
                        <a:cs typeface="Times New Roman" panose="02020603050405020304" pitchFamily="18" charset="0"/>
                      </a:endParaRPr>
                    </a:p>
                  </a:txBody>
                  <a:tcPr marL="68082" marR="68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844380"/>
                  </a:ext>
                </a:extLst>
              </a:tr>
              <a:tr h="45720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Repair of partial anomalous pulmonary venous connection is recommended at the time of closure of a sinus venosus defect or ASD.</a:t>
                      </a:r>
                      <a:endParaRPr lang="en-US" sz="1400" dirty="0">
                        <a:effectLst/>
                        <a:latin typeface="+mn-lt"/>
                        <a:ea typeface="Calibri" panose="020F0502020204030204" pitchFamily="34" charset="0"/>
                        <a:cs typeface="Times New Roman" panose="02020603050405020304" pitchFamily="18" charset="0"/>
                      </a:endParaRPr>
                    </a:p>
                  </a:txBody>
                  <a:tcPr marL="68082" marR="68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78634"/>
                  </a:ext>
                </a:extLst>
              </a:tr>
              <a:tr h="106680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Repair of a scimitar vein is recommended in adults when functional capacity is impaired, evidence of RV volume overload is present, there is a net left-to-right shunt sufficiently large to cause physiological sequelae (e.g.,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PA systolic pressure is less than 50% systemic pressure and pulmonary vascular resistance is less than one third systemic. </a:t>
                      </a:r>
                      <a:endParaRPr lang="en-US" sz="1400" dirty="0">
                        <a:effectLst/>
                        <a:latin typeface="+mn-lt"/>
                        <a:ea typeface="Calibri" panose="020F0502020204030204" pitchFamily="34" charset="0"/>
                        <a:cs typeface="Times New Roman" panose="02020603050405020304" pitchFamily="18" charset="0"/>
                      </a:endParaRPr>
                    </a:p>
                  </a:txBody>
                  <a:tcPr marL="68082" marR="68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993141"/>
                  </a:ext>
                </a:extLst>
              </a:tr>
              <a:tr h="114300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B-NR</a:t>
                      </a:r>
                      <a:endParaRPr lang="en-US" sz="1400" dirty="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can be useful for right- or left-sided partial anomalous pulmonary venous connection in asymptomatic adults with RV volume overload, net left-to-right shunt sufficiently large to cause physiological sequelae (e.g.,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pulmonary pressures less than 50% systemic and pulmonary vascular resistance less than one third systemic.</a:t>
                      </a:r>
                      <a:endParaRPr lang="en-US" sz="1400" dirty="0">
                        <a:effectLst/>
                        <a:latin typeface="+mn-lt"/>
                        <a:ea typeface="Calibri" panose="020F0502020204030204" pitchFamily="34" charset="0"/>
                        <a:cs typeface="Times New Roman" panose="02020603050405020304" pitchFamily="18" charset="0"/>
                      </a:endParaRPr>
                    </a:p>
                  </a:txBody>
                  <a:tcPr marL="68082" marR="68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22251"/>
                  </a:ext>
                </a:extLst>
              </a:tr>
              <a:tr h="44102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082" marR="68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can be useful for repair of a scimitar vein in adults with evidence of RV volume overload, with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or greater.</a:t>
                      </a:r>
                      <a:endParaRPr lang="en-US" sz="1400" dirty="0">
                        <a:effectLst/>
                        <a:latin typeface="+mn-lt"/>
                        <a:ea typeface="Calibri" panose="020F0502020204030204" pitchFamily="34" charset="0"/>
                        <a:cs typeface="Times New Roman" panose="02020603050405020304" pitchFamily="18" charset="0"/>
                      </a:endParaRPr>
                    </a:p>
                  </a:txBody>
                  <a:tcPr marL="68082" marR="68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613329"/>
                  </a:ext>
                </a:extLst>
              </a:tr>
            </a:tbl>
          </a:graphicData>
        </a:graphic>
      </p:graphicFrame>
      <p:sp>
        <p:nvSpPr>
          <p:cNvPr id="5" name="Rectangle 1">
            <a:extLst>
              <a:ext uri="{FF2B5EF4-FFF2-40B4-BE49-F238E27FC236}">
                <a16:creationId xmlns:a16="http://schemas.microsoft.com/office/drawing/2014/main" id="{126DB13E-3C90-4D0C-8590-5D7E7A83DAAF}"/>
              </a:ext>
            </a:extLst>
          </p:cNvPr>
          <p:cNvSpPr>
            <a:spLocks noChangeArrowheads="1"/>
          </p:cNvSpPr>
          <p:nvPr/>
        </p:nvSpPr>
        <p:spPr bwMode="auto">
          <a:xfrm>
            <a:off x="1489095" y="7357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8660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B983396-511A-41C7-847D-DBDDC600CC6B}"/>
              </a:ext>
            </a:extLst>
          </p:cNvPr>
          <p:cNvSpPr>
            <a:spLocks noGrp="1" noChangeArrowheads="1"/>
          </p:cNvSpPr>
          <p:nvPr>
            <p:ph type="title"/>
          </p:nvPr>
        </p:nvSpPr>
        <p:spPr>
          <a:xfrm>
            <a:off x="457200" y="228600"/>
            <a:ext cx="8229600" cy="533400"/>
          </a:xfrm>
        </p:spPr>
        <p:txBody>
          <a:bodyPr/>
          <a:lstStyle/>
          <a:p>
            <a:r>
              <a:rPr lang="en-US" altLang="en-US" sz="3200" b="1" dirty="0">
                <a:solidFill>
                  <a:schemeClr val="accent2"/>
                </a:solidFill>
              </a:rPr>
              <a:t>Systematic Reviews on ACHD </a:t>
            </a:r>
          </a:p>
        </p:txBody>
      </p:sp>
      <p:sp>
        <p:nvSpPr>
          <p:cNvPr id="10243" name="Rectangle 1">
            <a:extLst>
              <a:ext uri="{FF2B5EF4-FFF2-40B4-BE49-F238E27FC236}">
                <a16:creationId xmlns:a16="http://schemas.microsoft.com/office/drawing/2014/main" id="{1A91C17A-03D7-4F92-A0A4-AEDEA8A98020}"/>
              </a:ext>
            </a:extLst>
          </p:cNvPr>
          <p:cNvSpPr>
            <a:spLocks noChangeArrowheads="1"/>
          </p:cNvSpPr>
          <p:nvPr/>
        </p:nvSpPr>
        <p:spPr bwMode="auto">
          <a:xfrm>
            <a:off x="4479925"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just">
              <a:spcBef>
                <a:spcPct val="0"/>
              </a:spcBef>
              <a:buFontTx/>
              <a:buNone/>
            </a:pPr>
            <a:endParaRPr lang="en-US" altLang="en-US" sz="1800"/>
          </a:p>
        </p:txBody>
      </p:sp>
      <p:sp>
        <p:nvSpPr>
          <p:cNvPr id="3" name="Content Placeholder 2">
            <a:extLst>
              <a:ext uri="{FF2B5EF4-FFF2-40B4-BE49-F238E27FC236}">
                <a16:creationId xmlns:a16="http://schemas.microsoft.com/office/drawing/2014/main" id="{31CDE6C9-5597-4D18-963A-7ADC1D87DD9A}"/>
              </a:ext>
            </a:extLst>
          </p:cNvPr>
          <p:cNvSpPr>
            <a:spLocks noGrp="1"/>
          </p:cNvSpPr>
          <p:nvPr>
            <p:ph idx="1"/>
          </p:nvPr>
        </p:nvSpPr>
        <p:spPr>
          <a:xfrm>
            <a:off x="447675" y="1676400"/>
            <a:ext cx="8229600" cy="4525963"/>
          </a:xfrm>
        </p:spPr>
        <p:txBody>
          <a:bodyPr/>
          <a:lstStyle/>
          <a:p>
            <a:r>
              <a:rPr lang="en-US" sz="2800" dirty="0">
                <a:ea typeface="Calibri" panose="020F0502020204030204" pitchFamily="34" charset="0"/>
              </a:rPr>
              <a:t>“Medical Therapy for Systemic Right Ventricles: A Systematic Review (Part 1) </a:t>
            </a:r>
          </a:p>
          <a:p>
            <a:pPr marL="0" indent="0">
              <a:buNone/>
            </a:pPr>
            <a:endParaRPr lang="en-US" sz="2800" dirty="0">
              <a:ea typeface="Calibri" panose="020F0502020204030204" pitchFamily="34" charset="0"/>
            </a:endParaRPr>
          </a:p>
          <a:p>
            <a:r>
              <a:rPr lang="en-US" sz="2800" dirty="0">
                <a:ea typeface="Calibri" panose="020F0502020204030204" pitchFamily="34" charset="0"/>
              </a:rPr>
              <a:t>“Interventional Therapy Versus Medical Therapy for </a:t>
            </a:r>
            <a:r>
              <a:rPr lang="en-US" sz="2800" dirty="0" err="1">
                <a:ea typeface="Calibri" panose="020F0502020204030204" pitchFamily="34" charset="0"/>
              </a:rPr>
              <a:t>Secundum</a:t>
            </a:r>
            <a:r>
              <a:rPr lang="en-US" sz="2800" dirty="0">
                <a:ea typeface="Calibri" panose="020F0502020204030204" pitchFamily="34" charset="0"/>
              </a:rPr>
              <a:t> Atrial Septal Defect: A Systematic Review (Part 2) </a:t>
            </a: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12895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Ventricular Septal Defect</a:t>
            </a:r>
          </a:p>
        </p:txBody>
      </p:sp>
      <p:graphicFrame>
        <p:nvGraphicFramePr>
          <p:cNvPr id="4" name="Table 3">
            <a:extLst>
              <a:ext uri="{FF2B5EF4-FFF2-40B4-BE49-F238E27FC236}">
                <a16:creationId xmlns:a16="http://schemas.microsoft.com/office/drawing/2014/main" id="{8C202A00-E207-426E-AF91-6E00628BE0D6}"/>
              </a:ext>
            </a:extLst>
          </p:cNvPr>
          <p:cNvGraphicFramePr>
            <a:graphicFrameLocks noGrp="1"/>
          </p:cNvGraphicFramePr>
          <p:nvPr>
            <p:extLst>
              <p:ext uri="{D42A27DB-BD31-4B8C-83A1-F6EECF244321}">
                <p14:modId xmlns:p14="http://schemas.microsoft.com/office/powerpoint/2010/main" val="854044028"/>
              </p:ext>
            </p:extLst>
          </p:nvPr>
        </p:nvGraphicFramePr>
        <p:xfrm>
          <a:off x="381000" y="671732"/>
          <a:ext cx="8305800" cy="4921672"/>
        </p:xfrm>
        <a:graphic>
          <a:graphicData uri="http://schemas.openxmlformats.org/drawingml/2006/table">
            <a:tbl>
              <a:tblPr firstRow="1" firstCol="1" bandRow="1"/>
              <a:tblGrid>
                <a:gridCol w="884323">
                  <a:extLst>
                    <a:ext uri="{9D8B030D-6E8A-4147-A177-3AD203B41FA5}">
                      <a16:colId xmlns:a16="http://schemas.microsoft.com/office/drawing/2014/main" val="629276111"/>
                    </a:ext>
                  </a:extLst>
                </a:gridCol>
                <a:gridCol w="874436">
                  <a:extLst>
                    <a:ext uri="{9D8B030D-6E8A-4147-A177-3AD203B41FA5}">
                      <a16:colId xmlns:a16="http://schemas.microsoft.com/office/drawing/2014/main" val="4022694298"/>
                    </a:ext>
                  </a:extLst>
                </a:gridCol>
                <a:gridCol w="6547041">
                  <a:extLst>
                    <a:ext uri="{9D8B030D-6E8A-4147-A177-3AD203B41FA5}">
                      <a16:colId xmlns:a16="http://schemas.microsoft.com/office/drawing/2014/main" val="2459376870"/>
                    </a:ext>
                  </a:extLst>
                </a:gridCol>
              </a:tblGrid>
              <a:tr h="318868">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Ventricular Septal Defect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4021168"/>
                  </a:ext>
                </a:extLst>
              </a:tr>
              <a:tr h="28993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553978"/>
                  </a:ext>
                </a:extLst>
              </a:tr>
              <a:tr h="289938">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4553317"/>
                  </a:ext>
                </a:extLst>
              </a:tr>
              <a:tr h="90593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with a VSD and evidence of left ventricular volume overload and hemodynamically significant shunts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should undergo VSD closure, if PA systolic pressure is less than 50% systemic and pulmonary vascular resistance is less than one third systemic.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193720"/>
                  </a:ext>
                </a:extLst>
              </a:tr>
              <a:tr h="59793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closure of </a:t>
                      </a:r>
                      <a:r>
                        <a:rPr lang="en-US" sz="1400" b="1" dirty="0" err="1">
                          <a:effectLst/>
                          <a:latin typeface="+mn-lt"/>
                          <a:ea typeface="Calibri" panose="020F0502020204030204" pitchFamily="34" charset="0"/>
                          <a:cs typeface="Calibri" panose="020F0502020204030204" pitchFamily="34" charset="0"/>
                        </a:rPr>
                        <a:t>perimembranous</a:t>
                      </a:r>
                      <a:r>
                        <a:rPr lang="en-US" sz="1400" b="1" dirty="0">
                          <a:effectLst/>
                          <a:latin typeface="+mn-lt"/>
                          <a:ea typeface="Calibri" panose="020F0502020204030204" pitchFamily="34" charset="0"/>
                          <a:cs typeface="Calibri" panose="020F0502020204030204" pitchFamily="34" charset="0"/>
                        </a:rPr>
                        <a:t> or </a:t>
                      </a:r>
                      <a:r>
                        <a:rPr lang="en-US" sz="1400" b="1" dirty="0" err="1">
                          <a:effectLst/>
                          <a:latin typeface="+mn-lt"/>
                          <a:ea typeface="Calibri" panose="020F0502020204030204" pitchFamily="34" charset="0"/>
                          <a:cs typeface="Calibri" panose="020F0502020204030204" pitchFamily="34" charset="0"/>
                        </a:rPr>
                        <a:t>supracristal</a:t>
                      </a:r>
                      <a:r>
                        <a:rPr lang="en-US" sz="1400" b="1" dirty="0">
                          <a:effectLst/>
                          <a:latin typeface="+mn-lt"/>
                          <a:ea typeface="Calibri" panose="020F0502020204030204" pitchFamily="34" charset="0"/>
                          <a:cs typeface="Calibri" panose="020F0502020204030204" pitchFamily="34" charset="0"/>
                        </a:rPr>
                        <a:t> VSD is reasonable in adults when there is worsening aortic regurgitation (AR) caused by VSD.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074532"/>
                  </a:ext>
                </a:extLst>
              </a:tr>
              <a:tr h="59793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closure of a VSD may be reasonable in adults with a history of IE caused by VSD if not otherwise contraindicated.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256764"/>
                  </a:ext>
                </a:extLst>
              </a:tr>
              <a:tr h="90593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Closure of a VSD may be considered in the presence of a net left-to-right shunt (</a:t>
                      </a:r>
                      <a:r>
                        <a:rPr lang="en-US" sz="1400" b="1" dirty="0" err="1">
                          <a:effectLst/>
                          <a:latin typeface="+mn-lt"/>
                          <a:ea typeface="Calibri" panose="020F0502020204030204" pitchFamily="34" charset="0"/>
                          <a:cs typeface="Calibri" panose="020F0502020204030204" pitchFamily="34" charset="0"/>
                        </a:rPr>
                        <a:t>Qp:Qs</a:t>
                      </a:r>
                      <a:r>
                        <a:rPr lang="en-US" sz="1400" b="1" dirty="0">
                          <a:effectLst/>
                          <a:latin typeface="+mn-lt"/>
                          <a:ea typeface="Calibri" panose="020F0502020204030204" pitchFamily="34" charset="0"/>
                          <a:cs typeface="Calibri" panose="020F0502020204030204" pitchFamily="34" charset="0"/>
                        </a:rPr>
                        <a:t> ≥1.5:1) when PA systolic pressure is 50% or more than systemic and/or pulmonary vascular resistance is greater than one third systemic.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201883"/>
                  </a:ext>
                </a:extLst>
              </a:tr>
              <a:tr h="90593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III: Harm</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VSD closure should not be performed in adults with severe PAH with PA systolic pressure greater than two thirds systemic, pulmonary vascular resistance greater than two thirds systemic and/or a net right-to-left shunt.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411414"/>
                  </a:ext>
                </a:extLst>
              </a:tr>
            </a:tbl>
          </a:graphicData>
        </a:graphic>
      </p:graphicFrame>
      <p:sp>
        <p:nvSpPr>
          <p:cNvPr id="5" name="TextBox 4">
            <a:extLst>
              <a:ext uri="{FF2B5EF4-FFF2-40B4-BE49-F238E27FC236}">
                <a16:creationId xmlns:a16="http://schemas.microsoft.com/office/drawing/2014/main" id="{172B3091-9D3B-4FCC-B993-3343EEEC0F61}"/>
              </a:ext>
            </a:extLst>
          </p:cNvPr>
          <p:cNvSpPr txBox="1"/>
          <p:nvPr/>
        </p:nvSpPr>
        <p:spPr>
          <a:xfrm>
            <a:off x="6553200" y="5936463"/>
            <a:ext cx="11430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2522105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18A4-0D29-46DC-B878-8BEF751C4BF7}"/>
              </a:ext>
            </a:extLst>
          </p:cNvPr>
          <p:cNvSpPr>
            <a:spLocks noGrp="1"/>
          </p:cNvSpPr>
          <p:nvPr>
            <p:ph type="title"/>
          </p:nvPr>
        </p:nvSpPr>
        <p:spPr>
          <a:xfrm>
            <a:off x="495300" y="11723"/>
            <a:ext cx="8229600" cy="445477"/>
          </a:xfrm>
        </p:spPr>
        <p:txBody>
          <a:bodyPr/>
          <a:lstStyle/>
          <a:p>
            <a:r>
              <a:rPr lang="en-US" sz="1800" b="1" dirty="0">
                <a:solidFill>
                  <a:schemeClr val="accent2"/>
                </a:solidFill>
              </a:rPr>
              <a:t>Hemodynamically Significant Ventricular Level Shunt</a:t>
            </a:r>
          </a:p>
        </p:txBody>
      </p:sp>
      <p:pic>
        <p:nvPicPr>
          <p:cNvPr id="4" name="Content Placeholder 3">
            <a:extLst>
              <a:ext uri="{FF2B5EF4-FFF2-40B4-BE49-F238E27FC236}">
                <a16:creationId xmlns:a16="http://schemas.microsoft.com/office/drawing/2014/main" id="{F21ACBEA-F303-4428-B229-920F3874919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 y="356088"/>
            <a:ext cx="8420100" cy="6197112"/>
          </a:xfrm>
          <a:prstGeom prst="rect">
            <a:avLst/>
          </a:prstGeom>
          <a:noFill/>
          <a:ln>
            <a:noFill/>
          </a:ln>
        </p:spPr>
      </p:pic>
    </p:spTree>
    <p:extLst>
      <p:ext uri="{BB962C8B-B14F-4D97-AF65-F5344CB8AC3E}">
        <p14:creationId xmlns:p14="http://schemas.microsoft.com/office/powerpoint/2010/main" val="1719505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92369" y="1172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Atrioventricular Septal Defect</a:t>
            </a:r>
          </a:p>
        </p:txBody>
      </p:sp>
      <p:graphicFrame>
        <p:nvGraphicFramePr>
          <p:cNvPr id="3" name="Table 2">
            <a:extLst>
              <a:ext uri="{FF2B5EF4-FFF2-40B4-BE49-F238E27FC236}">
                <a16:creationId xmlns:a16="http://schemas.microsoft.com/office/drawing/2014/main" id="{2B7FB026-F2B4-4C42-A6EC-11FF0E74FACB}"/>
              </a:ext>
            </a:extLst>
          </p:cNvPr>
          <p:cNvGraphicFramePr>
            <a:graphicFrameLocks noGrp="1"/>
          </p:cNvGraphicFramePr>
          <p:nvPr>
            <p:extLst>
              <p:ext uri="{D42A27DB-BD31-4B8C-83A1-F6EECF244321}">
                <p14:modId xmlns:p14="http://schemas.microsoft.com/office/powerpoint/2010/main" val="97940108"/>
              </p:ext>
            </p:extLst>
          </p:nvPr>
        </p:nvGraphicFramePr>
        <p:xfrm>
          <a:off x="228600" y="444353"/>
          <a:ext cx="8229598" cy="5466994"/>
        </p:xfrm>
        <a:graphic>
          <a:graphicData uri="http://schemas.openxmlformats.org/drawingml/2006/table">
            <a:tbl>
              <a:tblPr firstRow="1" firstCol="1" bandRow="1"/>
              <a:tblGrid>
                <a:gridCol w="876208">
                  <a:extLst>
                    <a:ext uri="{9D8B030D-6E8A-4147-A177-3AD203B41FA5}">
                      <a16:colId xmlns:a16="http://schemas.microsoft.com/office/drawing/2014/main" val="2413188196"/>
                    </a:ext>
                  </a:extLst>
                </a:gridCol>
                <a:gridCol w="866413">
                  <a:extLst>
                    <a:ext uri="{9D8B030D-6E8A-4147-A177-3AD203B41FA5}">
                      <a16:colId xmlns:a16="http://schemas.microsoft.com/office/drawing/2014/main" val="1836022626"/>
                    </a:ext>
                  </a:extLst>
                </a:gridCol>
                <a:gridCol w="6486977">
                  <a:extLst>
                    <a:ext uri="{9D8B030D-6E8A-4147-A177-3AD203B41FA5}">
                      <a16:colId xmlns:a16="http://schemas.microsoft.com/office/drawing/2014/main" val="48277229"/>
                    </a:ext>
                  </a:extLst>
                </a:gridCol>
              </a:tblGrid>
              <a:tr h="285995">
                <a:tc gridSpan="3">
                  <a:txBody>
                    <a:bodyPr/>
                    <a:lstStyle/>
                    <a:p>
                      <a:pPr marL="0" marR="0" algn="ctr">
                        <a:lnSpc>
                          <a:spcPct val="115000"/>
                        </a:lnSpc>
                        <a:spcBef>
                          <a:spcPts val="0"/>
                        </a:spcBef>
                        <a:spcAft>
                          <a:spcPts val="0"/>
                        </a:spcAft>
                      </a:pPr>
                      <a:r>
                        <a:rPr lang="en-US" sz="1200" dirty="0">
                          <a:effectLst/>
                          <a:latin typeface="+mn-lt"/>
                          <a:ea typeface="Calibri" panose="020F0502020204030204" pitchFamily="34" charset="0"/>
                          <a:cs typeface="Calibri" panose="020F0502020204030204" pitchFamily="34" charset="0"/>
                        </a:rPr>
                        <a:t>	</a:t>
                      </a:r>
                      <a:r>
                        <a:rPr lang="en-US" sz="1200" b="1" dirty="0">
                          <a:effectLst/>
                          <a:latin typeface="+mn-lt"/>
                          <a:ea typeface="Calibri" panose="020F0502020204030204" pitchFamily="34" charset="0"/>
                          <a:cs typeface="Calibri" panose="020F0502020204030204" pitchFamily="34" charset="0"/>
                        </a:rPr>
                        <a:t>Recommendations for Atrioventricular Septal Defect</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9829836"/>
                  </a:ext>
                </a:extLst>
              </a:tr>
              <a:tr h="184281">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COR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LOE</a:t>
                      </a:r>
                      <a:endParaRPr lang="en-US" sz="120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Recommendations</a:t>
                      </a:r>
                      <a:endParaRPr lang="en-US" sz="120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207248"/>
                  </a:ext>
                </a:extLst>
              </a:tr>
              <a:tr h="184281">
                <a:tc gridSpan="3">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Diagnostic</a:t>
                      </a:r>
                      <a:endParaRPr lang="en-US" sz="120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262339"/>
                  </a:ext>
                </a:extLst>
              </a:tr>
              <a:tr h="380039">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C-EO</a:t>
                      </a:r>
                      <a:endParaRPr lang="en-US" sz="120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200" b="1" dirty="0">
                          <a:effectLst/>
                          <a:latin typeface="+mn-lt"/>
                          <a:ea typeface="Calibri" panose="020F0502020204030204" pitchFamily="34" charset="0"/>
                          <a:cs typeface="Calibri" panose="020F0502020204030204" pitchFamily="34" charset="0"/>
                        </a:rPr>
                        <a:t>Cardiac catheterization can be useful in adults with atrioventricular septal defect when pulmonary hypertension is suspected.</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61672"/>
                  </a:ext>
                </a:extLst>
              </a:tr>
              <a:tr h="184281">
                <a:tc gridSpan="3">
                  <a:txBody>
                    <a:bodyPr/>
                    <a:lstStyle/>
                    <a:p>
                      <a:pPr marL="45720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Therapeutic</a:t>
                      </a:r>
                      <a:endParaRPr lang="en-US" sz="120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8684749"/>
                  </a:ext>
                </a:extLst>
              </a:tr>
              <a:tr h="380039">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C-LD</a:t>
                      </a:r>
                      <a:endParaRPr lang="en-US" sz="120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200" b="1" dirty="0">
                          <a:effectLst/>
                          <a:latin typeface="+mn-lt"/>
                          <a:ea typeface="Calibri" panose="020F0502020204030204" pitchFamily="34" charset="0"/>
                          <a:cs typeface="Calibri" panose="020F0502020204030204" pitchFamily="34" charset="0"/>
                        </a:rPr>
                        <a:t>Surgery for severe left atrioventricular valve regurgitation is recommended per GDMT indications for mitral regurgitation.</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857826"/>
                  </a:ext>
                </a:extLst>
              </a:tr>
              <a:tr h="967315">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C-EO</a:t>
                      </a:r>
                      <a:endParaRPr lang="en-US" sz="120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200" b="1" dirty="0">
                          <a:effectLst/>
                          <a:latin typeface="+mn-lt"/>
                          <a:ea typeface="Calibri" panose="020F0502020204030204" pitchFamily="34" charset="0"/>
                          <a:cs typeface="Calibri" panose="020F0502020204030204" pitchFamily="34" charset="0"/>
                        </a:rPr>
                        <a:t>Surgery for primary repair of atrioventricular septal defect or closure of residual shunts in adults with repaired atrioventricular septal defect is recommended when there is a net left-to-right shunt (</a:t>
                      </a:r>
                      <a:r>
                        <a:rPr lang="en-US" sz="1200" b="1" dirty="0" err="1">
                          <a:effectLst/>
                          <a:latin typeface="+mn-lt"/>
                          <a:ea typeface="Calibri" panose="020F0502020204030204" pitchFamily="34" charset="0"/>
                          <a:cs typeface="Calibri" panose="020F0502020204030204" pitchFamily="34" charset="0"/>
                        </a:rPr>
                        <a:t>Qp:Qs</a:t>
                      </a:r>
                      <a:r>
                        <a:rPr lang="en-US" sz="1200" b="1" dirty="0">
                          <a:effectLst/>
                          <a:latin typeface="+mn-lt"/>
                          <a:ea typeface="Calibri" panose="020F0502020204030204" pitchFamily="34" charset="0"/>
                          <a:cs typeface="Calibri" panose="020F0502020204030204" pitchFamily="34" charset="0"/>
                        </a:rPr>
                        <a:t> ≥1.5:1), PA systolic pressure less than 50% systemic and pulmonary vascular resistance less than one third systemic.</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189936"/>
                  </a:ext>
                </a:extLst>
              </a:tr>
              <a:tr h="771556">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C-EO</a:t>
                      </a:r>
                      <a:endParaRPr lang="en-US" sz="120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200" b="1" dirty="0">
                          <a:effectLst/>
                          <a:latin typeface="+mn-lt"/>
                          <a:ea typeface="Calibri" panose="020F0502020204030204" pitchFamily="34" charset="0"/>
                          <a:cs typeface="Calibri" panose="020F0502020204030204" pitchFamily="34" charset="0"/>
                        </a:rPr>
                        <a:t>Operation for discrete LVOT obstruction in adults with atrioventricular septal defect is reasonable with a maximum gradient of 50 mm Hg or greater, a lesser gradient if HF symptoms are present, or if concomitant moderate-to-severe mitral or AR are present.</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40782"/>
                  </a:ext>
                </a:extLst>
              </a:tr>
              <a:tr h="967315">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IIb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200" b="1">
                          <a:effectLst/>
                          <a:latin typeface="+mn-lt"/>
                          <a:ea typeface="Calibri" panose="020F0502020204030204" pitchFamily="34" charset="0"/>
                          <a:cs typeface="Calibri" panose="020F0502020204030204" pitchFamily="34" charset="0"/>
                        </a:rPr>
                        <a:t>C-EO</a:t>
                      </a:r>
                      <a:endParaRPr lang="en-US" sz="120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200" b="1" dirty="0">
                          <a:effectLst/>
                          <a:latin typeface="+mn-lt"/>
                          <a:ea typeface="Calibri" panose="020F0502020204030204" pitchFamily="34" charset="0"/>
                          <a:cs typeface="Calibri" panose="020F0502020204030204" pitchFamily="34" charset="0"/>
                        </a:rPr>
                        <a:t>Surgery for primary repair of atrioventricular septal defect or closure of residual shunts in adults with repaired atrioventricular septal defect may be considered in the presence of a net left-to-right shunt (</a:t>
                      </a:r>
                      <a:r>
                        <a:rPr lang="en-US" sz="1200" b="1" dirty="0" err="1">
                          <a:effectLst/>
                          <a:latin typeface="+mn-lt"/>
                          <a:ea typeface="Calibri" panose="020F0502020204030204" pitchFamily="34" charset="0"/>
                          <a:cs typeface="Calibri" panose="020F0502020204030204" pitchFamily="34" charset="0"/>
                        </a:rPr>
                        <a:t>Qp:Qs</a:t>
                      </a:r>
                      <a:r>
                        <a:rPr lang="en-US" sz="1200" b="1" dirty="0">
                          <a:effectLst/>
                          <a:latin typeface="+mn-lt"/>
                          <a:ea typeface="Calibri" panose="020F0502020204030204" pitchFamily="34" charset="0"/>
                          <a:cs typeface="Calibri" panose="020F0502020204030204" pitchFamily="34" charset="0"/>
                        </a:rPr>
                        <a:t> ≥1.5:1), if PA systolic pressure is 50% or more systemic, and/or pulmonary vascular resistance is greater than one third systemic.</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405246"/>
                  </a:ext>
                </a:extLst>
              </a:tr>
              <a:tr h="1086320">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III: Harm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1200" b="1" dirty="0">
                          <a:effectLst/>
                          <a:latin typeface="+mn-lt"/>
                          <a:ea typeface="Calibri" panose="020F0502020204030204" pitchFamily="34" charset="0"/>
                          <a:cs typeface="Calibri" panose="020F0502020204030204" pitchFamily="34" charset="0"/>
                        </a:rPr>
                        <a:t>C-LD</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200" b="1" dirty="0">
                          <a:effectLst/>
                          <a:latin typeface="+mn-lt"/>
                          <a:ea typeface="Calibri" panose="020F0502020204030204" pitchFamily="34" charset="0"/>
                          <a:cs typeface="Calibri" panose="020F0502020204030204" pitchFamily="34" charset="0"/>
                        </a:rPr>
                        <a:t>Surgery for primary repair of atrioventricular septal defect or closure of residual shunts in adults with repaired atrioventricular septal defect should not be performed with PA systolic pressure greater than two thirds systemic, pulmonary vascular resistance greater than two thirds systemic, or a net right-to-left shunt. </a:t>
                      </a:r>
                      <a:endParaRPr lang="en-US" sz="1200" dirty="0">
                        <a:effectLst/>
                        <a:latin typeface="+mn-lt"/>
                        <a:ea typeface="Calibri" panose="020F0502020204030204" pitchFamily="34" charset="0"/>
                        <a:cs typeface="Times New Roman" panose="02020603050405020304" pitchFamily="18" charset="0"/>
                      </a:endParaRPr>
                    </a:p>
                  </a:txBody>
                  <a:tcPr marL="58537" marR="5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555188"/>
                  </a:ext>
                </a:extLst>
              </a:tr>
            </a:tbl>
          </a:graphicData>
        </a:graphic>
      </p:graphicFrame>
    </p:spTree>
    <p:extLst>
      <p:ext uri="{BB962C8B-B14F-4D97-AF65-F5344CB8AC3E}">
        <p14:creationId xmlns:p14="http://schemas.microsoft.com/office/powerpoint/2010/main" val="3673273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12895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Patent Ductus Arteriosus</a:t>
            </a:r>
          </a:p>
        </p:txBody>
      </p:sp>
      <p:sp>
        <p:nvSpPr>
          <p:cNvPr id="5" name="TextBox 4">
            <a:extLst>
              <a:ext uri="{FF2B5EF4-FFF2-40B4-BE49-F238E27FC236}">
                <a16:creationId xmlns:a16="http://schemas.microsoft.com/office/drawing/2014/main" id="{172B3091-9D3B-4FCC-B993-3343EEEC0F61}"/>
              </a:ext>
            </a:extLst>
          </p:cNvPr>
          <p:cNvSpPr txBox="1"/>
          <p:nvPr/>
        </p:nvSpPr>
        <p:spPr>
          <a:xfrm>
            <a:off x="6781800" y="5384407"/>
            <a:ext cx="11430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3" name="Table 2">
            <a:extLst>
              <a:ext uri="{FF2B5EF4-FFF2-40B4-BE49-F238E27FC236}">
                <a16:creationId xmlns:a16="http://schemas.microsoft.com/office/drawing/2014/main" id="{E17D2020-4E07-42AD-B4EE-52FDA2213D80}"/>
              </a:ext>
            </a:extLst>
          </p:cNvPr>
          <p:cNvGraphicFramePr>
            <a:graphicFrameLocks noGrp="1"/>
          </p:cNvGraphicFramePr>
          <p:nvPr>
            <p:extLst>
              <p:ext uri="{D42A27DB-BD31-4B8C-83A1-F6EECF244321}">
                <p14:modId xmlns:p14="http://schemas.microsoft.com/office/powerpoint/2010/main" val="511286640"/>
              </p:ext>
            </p:extLst>
          </p:nvPr>
        </p:nvGraphicFramePr>
        <p:xfrm>
          <a:off x="152400" y="620151"/>
          <a:ext cx="8610601" cy="4713848"/>
        </p:xfrm>
        <a:graphic>
          <a:graphicData uri="http://schemas.openxmlformats.org/drawingml/2006/table">
            <a:tbl>
              <a:tblPr firstRow="1" firstCol="1" bandRow="1"/>
              <a:tblGrid>
                <a:gridCol w="916775">
                  <a:extLst>
                    <a:ext uri="{9D8B030D-6E8A-4147-A177-3AD203B41FA5}">
                      <a16:colId xmlns:a16="http://schemas.microsoft.com/office/drawing/2014/main" val="2878504891"/>
                    </a:ext>
                  </a:extLst>
                </a:gridCol>
                <a:gridCol w="906527">
                  <a:extLst>
                    <a:ext uri="{9D8B030D-6E8A-4147-A177-3AD203B41FA5}">
                      <a16:colId xmlns:a16="http://schemas.microsoft.com/office/drawing/2014/main" val="4100919323"/>
                    </a:ext>
                  </a:extLst>
                </a:gridCol>
                <a:gridCol w="6787299">
                  <a:extLst>
                    <a:ext uri="{9D8B030D-6E8A-4147-A177-3AD203B41FA5}">
                      <a16:colId xmlns:a16="http://schemas.microsoft.com/office/drawing/2014/main" val="280459169"/>
                    </a:ext>
                  </a:extLst>
                </a:gridCol>
              </a:tblGrid>
              <a:tr h="236512">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Patent Ductus Arteriosus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054495"/>
                  </a:ext>
                </a:extLst>
              </a:tr>
              <a:tr h="23651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224915" algn="l"/>
                          <a:tab pos="2244090" algn="ctr"/>
                        </a:tabLst>
                      </a:pPr>
                      <a:r>
                        <a:rPr lang="en-US" sz="1400" b="1">
                          <a:effectLst/>
                          <a:latin typeface="+mn-lt"/>
                          <a:ea typeface="Calibri" panose="020F0502020204030204" pitchFamily="34" charset="0"/>
                          <a:cs typeface="Calibri" panose="020F0502020204030204" pitchFamily="34" charset="0"/>
                        </a:rPr>
                        <a:t>		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000467"/>
                  </a:ext>
                </a:extLst>
              </a:tr>
              <a:tr h="236512">
                <a:tc gridSpan="3">
                  <a:txBody>
                    <a:bodyPr/>
                    <a:lstStyle/>
                    <a:p>
                      <a:pPr marL="0" marR="0" algn="ctr">
                        <a:lnSpc>
                          <a:spcPct val="115000"/>
                        </a:lnSpc>
                        <a:spcBef>
                          <a:spcPts val="0"/>
                        </a:spcBef>
                        <a:spcAft>
                          <a:spcPts val="0"/>
                        </a:spcAft>
                        <a:tabLst>
                          <a:tab pos="1224915" algn="l"/>
                          <a:tab pos="2244090" algn="ctr"/>
                        </a:tabLs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6950902"/>
                  </a:ext>
                </a:extLst>
              </a:tr>
              <a:tr h="7535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Measurement of oxygen saturation should be performed in feet and both hands in adults with a PDA to assess for the presence of right-to-left shunting.</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508616"/>
                  </a:ext>
                </a:extLst>
              </a:tr>
              <a:tr h="49503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addition to the standard diagnostic tools, cardiac catheterization can be useful in patients with PDA and suspected pulmonary hypertension.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71463"/>
                  </a:ext>
                </a:extLst>
              </a:tr>
              <a:tr h="236512">
                <a:tc gridSpan="3">
                  <a:txBody>
                    <a:bodyPr/>
                    <a:lstStyle/>
                    <a:p>
                      <a:pPr marL="22860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4569298"/>
                  </a:ext>
                </a:extLst>
              </a:tr>
              <a:tr h="101208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PDA closure in adults is recommended if left atrial or LV enlargement is present and attributable to PDA with net left-to-right shunt, PA systolic pressure less than 50% systemic and pulmonary vascular resistance less than one third systemic.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933255"/>
                  </a:ext>
                </a:extLst>
              </a:tr>
              <a:tr h="7535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PDA closure in adults may be considered in the presence of a net left-to-right shunt if PA systolic pressure is 50% or greater systemic, and/or pulmonary vascular resistance is greater than one third systemic.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198593"/>
                  </a:ext>
                </a:extLst>
              </a:tr>
              <a:tr h="7535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III: Harm</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1C25"/>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PDA closure should not be performed in adults with a net right-to-left shunt and PA systolic pressure greater than two thirds systemic or pulmonary vascular resistance greater than two thirds systemic.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971270"/>
                  </a:ext>
                </a:extLst>
              </a:tr>
            </a:tbl>
          </a:graphicData>
        </a:graphic>
      </p:graphicFrame>
    </p:spTree>
    <p:extLst>
      <p:ext uri="{BB962C8B-B14F-4D97-AF65-F5344CB8AC3E}">
        <p14:creationId xmlns:p14="http://schemas.microsoft.com/office/powerpoint/2010/main" val="872598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Left-Sided Obstructive Lesions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2308360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12895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Cor </a:t>
            </a:r>
            <a:r>
              <a:rPr lang="en-US" altLang="en-US" sz="2400" b="1" kern="1200" dirty="0" err="1">
                <a:solidFill>
                  <a:srgbClr val="333399"/>
                </a:solidFill>
                <a:ea typeface="Arial Unicode MS" pitchFamily="34" charset="-128"/>
                <a:cs typeface="Arial Unicode MS" pitchFamily="34" charset="-128"/>
              </a:rPr>
              <a:t>Triatriatum</a:t>
            </a:r>
            <a:endParaRPr lang="en-US" altLang="en-US" sz="2400" b="1" kern="1200" dirty="0">
              <a:solidFill>
                <a:srgbClr val="333399"/>
              </a:solidFill>
              <a:ea typeface="Arial Unicode MS" pitchFamily="34" charset="-128"/>
              <a:cs typeface="Arial Unicode MS" pitchFamily="34" charset="-128"/>
            </a:endParaRPr>
          </a:p>
        </p:txBody>
      </p:sp>
      <p:graphicFrame>
        <p:nvGraphicFramePr>
          <p:cNvPr id="4" name="Table 3">
            <a:extLst>
              <a:ext uri="{FF2B5EF4-FFF2-40B4-BE49-F238E27FC236}">
                <a16:creationId xmlns:a16="http://schemas.microsoft.com/office/drawing/2014/main" id="{9586E863-27F3-4DCE-B17E-59C26BDB6EA4}"/>
              </a:ext>
            </a:extLst>
          </p:cNvPr>
          <p:cNvGraphicFramePr>
            <a:graphicFrameLocks noGrp="1"/>
          </p:cNvGraphicFramePr>
          <p:nvPr>
            <p:extLst>
              <p:ext uri="{D42A27DB-BD31-4B8C-83A1-F6EECF244321}">
                <p14:modId xmlns:p14="http://schemas.microsoft.com/office/powerpoint/2010/main" val="2712039105"/>
              </p:ext>
            </p:extLst>
          </p:nvPr>
        </p:nvGraphicFramePr>
        <p:xfrm>
          <a:off x="381000" y="685800"/>
          <a:ext cx="8382000" cy="3137375"/>
        </p:xfrm>
        <a:graphic>
          <a:graphicData uri="http://schemas.openxmlformats.org/drawingml/2006/table">
            <a:tbl>
              <a:tblPr firstRow="1" firstCol="1" bandRow="1"/>
              <a:tblGrid>
                <a:gridCol w="892436">
                  <a:extLst>
                    <a:ext uri="{9D8B030D-6E8A-4147-A177-3AD203B41FA5}">
                      <a16:colId xmlns:a16="http://schemas.microsoft.com/office/drawing/2014/main" val="1652756856"/>
                    </a:ext>
                  </a:extLst>
                </a:gridCol>
                <a:gridCol w="882459">
                  <a:extLst>
                    <a:ext uri="{9D8B030D-6E8A-4147-A177-3AD203B41FA5}">
                      <a16:colId xmlns:a16="http://schemas.microsoft.com/office/drawing/2014/main" val="2372610965"/>
                    </a:ext>
                  </a:extLst>
                </a:gridCol>
                <a:gridCol w="6607105">
                  <a:extLst>
                    <a:ext uri="{9D8B030D-6E8A-4147-A177-3AD203B41FA5}">
                      <a16:colId xmlns:a16="http://schemas.microsoft.com/office/drawing/2014/main" val="2831976484"/>
                    </a:ext>
                  </a:extLst>
                </a:gridCol>
              </a:tblGrid>
              <a:tr h="3810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Cor </a:t>
                      </a:r>
                      <a:r>
                        <a:rPr lang="en-US" sz="1400" b="1" dirty="0" err="1">
                          <a:effectLst/>
                          <a:latin typeface="+mn-lt"/>
                          <a:ea typeface="Calibri" panose="020F0502020204030204" pitchFamily="34" charset="0"/>
                          <a:cs typeface="Calibri" panose="020F0502020204030204" pitchFamily="34" charset="0"/>
                        </a:rPr>
                        <a:t>Triatriatum</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7522771"/>
                  </a:ext>
                </a:extLst>
              </a:tr>
              <a:tr h="261932">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692962"/>
                  </a:ext>
                </a:extLst>
              </a:tr>
              <a:tr h="261932">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0438927"/>
                  </a:ext>
                </a:extLst>
              </a:tr>
              <a:tr h="540177">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presenting with </a:t>
                      </a:r>
                      <a:r>
                        <a:rPr lang="en-US" sz="1400" b="1" dirty="0" err="1">
                          <a:effectLst/>
                          <a:latin typeface="+mn-lt"/>
                          <a:ea typeface="Calibri" panose="020F0502020204030204" pitchFamily="34" charset="0"/>
                          <a:cs typeface="Calibri" panose="020F0502020204030204" pitchFamily="34" charset="0"/>
                        </a:rPr>
                        <a:t>cor</a:t>
                      </a:r>
                      <a:r>
                        <a:rPr lang="en-US" sz="1400" b="1" dirty="0">
                          <a:effectLst/>
                          <a:latin typeface="+mn-lt"/>
                          <a:ea typeface="Calibri" panose="020F0502020204030204" pitchFamily="34" charset="0"/>
                          <a:cs typeface="Calibri" panose="020F0502020204030204" pitchFamily="34" charset="0"/>
                        </a:rPr>
                        <a:t> </a:t>
                      </a:r>
                      <a:r>
                        <a:rPr lang="en-US" sz="1400" b="1" dirty="0" err="1">
                          <a:effectLst/>
                          <a:latin typeface="+mn-lt"/>
                          <a:ea typeface="Calibri" panose="020F0502020204030204" pitchFamily="34" charset="0"/>
                          <a:cs typeface="Calibri" panose="020F0502020204030204" pitchFamily="34" charset="0"/>
                        </a:rPr>
                        <a:t>triatriatum</a:t>
                      </a:r>
                      <a:r>
                        <a:rPr lang="en-US" sz="1400" b="1" dirty="0">
                          <a:effectLst/>
                          <a:latin typeface="+mn-lt"/>
                          <a:ea typeface="Calibri" panose="020F0502020204030204" pitchFamily="34" charset="0"/>
                          <a:cs typeface="Calibri" panose="020F0502020204030204" pitchFamily="34" charset="0"/>
                        </a:rPr>
                        <a:t> sinister should be evaluated for other congenital abnormalities, particularly ASD, VSD, and anomalous pulmonary venous connection.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095496"/>
                  </a:ext>
                </a:extLst>
              </a:tr>
              <a:tr h="540177">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prior repair of </a:t>
                      </a:r>
                      <a:r>
                        <a:rPr lang="en-US" sz="1400" b="1" dirty="0" err="1">
                          <a:effectLst/>
                          <a:latin typeface="+mn-lt"/>
                          <a:ea typeface="Calibri" panose="020F0502020204030204" pitchFamily="34" charset="0"/>
                          <a:cs typeface="Calibri" panose="020F0502020204030204" pitchFamily="34" charset="0"/>
                        </a:rPr>
                        <a:t>cor</a:t>
                      </a:r>
                      <a:r>
                        <a:rPr lang="en-US" sz="1400" b="1" dirty="0">
                          <a:effectLst/>
                          <a:latin typeface="+mn-lt"/>
                          <a:ea typeface="Calibri" panose="020F0502020204030204" pitchFamily="34" charset="0"/>
                          <a:cs typeface="Calibri" panose="020F0502020204030204" pitchFamily="34" charset="0"/>
                        </a:rPr>
                        <a:t> </a:t>
                      </a:r>
                      <a:r>
                        <a:rPr lang="en-US" sz="1400" b="1" dirty="0" err="1">
                          <a:effectLst/>
                          <a:latin typeface="+mn-lt"/>
                          <a:ea typeface="Calibri" panose="020F0502020204030204" pitchFamily="34" charset="0"/>
                          <a:cs typeface="Calibri" panose="020F0502020204030204" pitchFamily="34" charset="0"/>
                        </a:rPr>
                        <a:t>triatriatum</a:t>
                      </a:r>
                      <a:r>
                        <a:rPr lang="en-US" sz="1400" b="1" dirty="0">
                          <a:effectLst/>
                          <a:latin typeface="+mn-lt"/>
                          <a:ea typeface="Calibri" panose="020F0502020204030204" pitchFamily="34" charset="0"/>
                          <a:cs typeface="Calibri" panose="020F0502020204030204" pitchFamily="34" charset="0"/>
                        </a:rPr>
                        <a:t> sinister and recurrent symptoms, it is reasonable to evaluate for pulmonary vein stenosis.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040880"/>
                  </a:ext>
                </a:extLst>
              </a:tr>
              <a:tr h="261932">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2084534"/>
                  </a:ext>
                </a:extLst>
              </a:tr>
              <a:tr h="540177">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is indicated for adults with </a:t>
                      </a:r>
                      <a:r>
                        <a:rPr lang="en-US" sz="1400" b="1" dirty="0" err="1">
                          <a:effectLst/>
                          <a:latin typeface="+mn-lt"/>
                          <a:ea typeface="Calibri" panose="020F0502020204030204" pitchFamily="34" charset="0"/>
                          <a:cs typeface="Calibri" panose="020F0502020204030204" pitchFamily="34" charset="0"/>
                        </a:rPr>
                        <a:t>cor</a:t>
                      </a:r>
                      <a:r>
                        <a:rPr lang="en-US" sz="1400" b="1" dirty="0">
                          <a:effectLst/>
                          <a:latin typeface="+mn-lt"/>
                          <a:ea typeface="Calibri" panose="020F0502020204030204" pitchFamily="34" charset="0"/>
                          <a:cs typeface="Calibri" panose="020F0502020204030204" pitchFamily="34" charset="0"/>
                        </a:rPr>
                        <a:t> </a:t>
                      </a:r>
                      <a:r>
                        <a:rPr lang="en-US" sz="1400" b="1" dirty="0" err="1">
                          <a:effectLst/>
                          <a:latin typeface="+mn-lt"/>
                          <a:ea typeface="Calibri" panose="020F0502020204030204" pitchFamily="34" charset="0"/>
                          <a:cs typeface="Calibri" panose="020F0502020204030204" pitchFamily="34" charset="0"/>
                        </a:rPr>
                        <a:t>triatriatum</a:t>
                      </a:r>
                      <a:r>
                        <a:rPr lang="en-US" sz="1400" b="1" dirty="0">
                          <a:effectLst/>
                          <a:latin typeface="+mn-lt"/>
                          <a:ea typeface="Calibri" panose="020F0502020204030204" pitchFamily="34" charset="0"/>
                          <a:cs typeface="Calibri" panose="020F0502020204030204" pitchFamily="34" charset="0"/>
                        </a:rPr>
                        <a:t> sinister for symptoms attributable to the obstruction or a substantial gradient across the membrane.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236467"/>
                  </a:ext>
                </a:extLst>
              </a:tr>
            </a:tbl>
          </a:graphicData>
        </a:graphic>
      </p:graphicFrame>
    </p:spTree>
    <p:extLst>
      <p:ext uri="{BB962C8B-B14F-4D97-AF65-F5344CB8AC3E}">
        <p14:creationId xmlns:p14="http://schemas.microsoft.com/office/powerpoint/2010/main" val="1790650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12895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Congenital Mitral Stenosis</a:t>
            </a:r>
          </a:p>
        </p:txBody>
      </p:sp>
      <p:graphicFrame>
        <p:nvGraphicFramePr>
          <p:cNvPr id="3" name="Table 2">
            <a:extLst>
              <a:ext uri="{FF2B5EF4-FFF2-40B4-BE49-F238E27FC236}">
                <a16:creationId xmlns:a16="http://schemas.microsoft.com/office/drawing/2014/main" id="{5A3EF9B7-7177-4F89-8567-25B1B4B14A33}"/>
              </a:ext>
            </a:extLst>
          </p:cNvPr>
          <p:cNvGraphicFramePr>
            <a:graphicFrameLocks noGrp="1"/>
          </p:cNvGraphicFramePr>
          <p:nvPr>
            <p:extLst>
              <p:ext uri="{D42A27DB-BD31-4B8C-83A1-F6EECF244321}">
                <p14:modId xmlns:p14="http://schemas.microsoft.com/office/powerpoint/2010/main" val="1828668148"/>
              </p:ext>
            </p:extLst>
          </p:nvPr>
        </p:nvGraphicFramePr>
        <p:xfrm>
          <a:off x="723900" y="762000"/>
          <a:ext cx="7696200" cy="1245681"/>
        </p:xfrm>
        <a:graphic>
          <a:graphicData uri="http://schemas.openxmlformats.org/drawingml/2006/table">
            <a:tbl>
              <a:tblPr firstRow="1" firstCol="1" bandRow="1"/>
              <a:tblGrid>
                <a:gridCol w="819418">
                  <a:extLst>
                    <a:ext uri="{9D8B030D-6E8A-4147-A177-3AD203B41FA5}">
                      <a16:colId xmlns:a16="http://schemas.microsoft.com/office/drawing/2014/main" val="2577761354"/>
                    </a:ext>
                  </a:extLst>
                </a:gridCol>
                <a:gridCol w="810257">
                  <a:extLst>
                    <a:ext uri="{9D8B030D-6E8A-4147-A177-3AD203B41FA5}">
                      <a16:colId xmlns:a16="http://schemas.microsoft.com/office/drawing/2014/main" val="2450381276"/>
                    </a:ext>
                  </a:extLst>
                </a:gridCol>
                <a:gridCol w="6066525">
                  <a:extLst>
                    <a:ext uri="{9D8B030D-6E8A-4147-A177-3AD203B41FA5}">
                      <a16:colId xmlns:a16="http://schemas.microsoft.com/office/drawing/2014/main" val="3502746560"/>
                    </a:ext>
                  </a:extLst>
                </a:gridCol>
              </a:tblGrid>
              <a:tr h="3810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 for Congenital Mitral Stenosis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270659"/>
                  </a:ext>
                </a:extLst>
              </a:tr>
              <a:tr h="28236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212739"/>
                  </a:ext>
                </a:extLst>
              </a:tr>
              <a:tr h="58231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with congenital mitral stenosis or a parachute mitral valve should be evaluated for other left-sided obstructive lesions.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253972"/>
                  </a:ext>
                </a:extLst>
              </a:tr>
            </a:tbl>
          </a:graphicData>
        </a:graphic>
      </p:graphicFrame>
    </p:spTree>
    <p:extLst>
      <p:ext uri="{BB962C8B-B14F-4D97-AF65-F5344CB8AC3E}">
        <p14:creationId xmlns:p14="http://schemas.microsoft.com/office/powerpoint/2010/main" val="347850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12895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Subaortic Stenosis</a:t>
            </a:r>
          </a:p>
        </p:txBody>
      </p:sp>
      <p:graphicFrame>
        <p:nvGraphicFramePr>
          <p:cNvPr id="4" name="Table 3">
            <a:extLst>
              <a:ext uri="{FF2B5EF4-FFF2-40B4-BE49-F238E27FC236}">
                <a16:creationId xmlns:a16="http://schemas.microsoft.com/office/drawing/2014/main" id="{B6BC220F-C2CF-4763-BB2F-4AFAA4AD9545}"/>
              </a:ext>
            </a:extLst>
          </p:cNvPr>
          <p:cNvGraphicFramePr>
            <a:graphicFrameLocks noGrp="1"/>
          </p:cNvGraphicFramePr>
          <p:nvPr>
            <p:extLst>
              <p:ext uri="{D42A27DB-BD31-4B8C-83A1-F6EECF244321}">
                <p14:modId xmlns:p14="http://schemas.microsoft.com/office/powerpoint/2010/main" val="1679481943"/>
              </p:ext>
            </p:extLst>
          </p:nvPr>
        </p:nvGraphicFramePr>
        <p:xfrm>
          <a:off x="381000" y="586154"/>
          <a:ext cx="8458200" cy="4200888"/>
        </p:xfrm>
        <a:graphic>
          <a:graphicData uri="http://schemas.openxmlformats.org/drawingml/2006/table">
            <a:tbl>
              <a:tblPr firstRow="1" firstCol="1" bandRow="1"/>
              <a:tblGrid>
                <a:gridCol w="884176">
                  <a:extLst>
                    <a:ext uri="{9D8B030D-6E8A-4147-A177-3AD203B41FA5}">
                      <a16:colId xmlns:a16="http://schemas.microsoft.com/office/drawing/2014/main" val="368038597"/>
                    </a:ext>
                  </a:extLst>
                </a:gridCol>
                <a:gridCol w="874290">
                  <a:extLst>
                    <a:ext uri="{9D8B030D-6E8A-4147-A177-3AD203B41FA5}">
                      <a16:colId xmlns:a16="http://schemas.microsoft.com/office/drawing/2014/main" val="1684766328"/>
                    </a:ext>
                  </a:extLst>
                </a:gridCol>
                <a:gridCol w="6699734">
                  <a:extLst>
                    <a:ext uri="{9D8B030D-6E8A-4147-A177-3AD203B41FA5}">
                      <a16:colId xmlns:a16="http://schemas.microsoft.com/office/drawing/2014/main" val="2547584370"/>
                    </a:ext>
                  </a:extLst>
                </a:gridCol>
              </a:tblGrid>
              <a:tr h="328246">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Subaortic Stenosis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0674284"/>
                  </a:ext>
                </a:extLst>
              </a:tr>
              <a:tr h="27685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064554"/>
                  </a:ext>
                </a:extLst>
              </a:tr>
              <a:tr h="276857">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3314278"/>
                  </a:ext>
                </a:extLst>
              </a:tr>
              <a:tr h="992763">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Stress testing for adults with LVOT obstruction to determine exercise capacity, symptoms, electrocardiographic changes, or arrhythmias may be reasonable in the presence of otherwise equivocal indications for intervention.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95920"/>
                  </a:ext>
                </a:extLst>
              </a:tr>
              <a:tr h="276857">
                <a:tc gridSpan="3">
                  <a:txBody>
                    <a:bodyPr/>
                    <a:lstStyle/>
                    <a:p>
                      <a:pPr marL="22860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6436864"/>
                  </a:ext>
                </a:extLst>
              </a:tr>
              <a:tr h="57095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intervention is recommended for adults with </a:t>
                      </a:r>
                      <a:r>
                        <a:rPr lang="en-US" sz="1400" b="1" dirty="0" err="1">
                          <a:effectLst/>
                          <a:latin typeface="+mn-lt"/>
                          <a:ea typeface="Calibri" panose="020F0502020204030204" pitchFamily="34" charset="0"/>
                          <a:cs typeface="Calibri" panose="020F0502020204030204" pitchFamily="34" charset="0"/>
                        </a:rPr>
                        <a:t>subAS</a:t>
                      </a:r>
                      <a:r>
                        <a:rPr lang="en-US" sz="1400" b="1" dirty="0">
                          <a:effectLst/>
                          <a:latin typeface="+mn-lt"/>
                          <a:ea typeface="Calibri" panose="020F0502020204030204" pitchFamily="34" charset="0"/>
                          <a:cs typeface="Calibri" panose="020F0502020204030204" pitchFamily="34" charset="0"/>
                        </a:rPr>
                        <a:t>, a maximum gradient 50 mm Hg or more and symptoms attributable to the </a:t>
                      </a:r>
                      <a:r>
                        <a:rPr lang="en-US" sz="1400" b="1" dirty="0" err="1">
                          <a:effectLst/>
                          <a:latin typeface="+mn-lt"/>
                          <a:ea typeface="Calibri" panose="020F0502020204030204" pitchFamily="34" charset="0"/>
                          <a:cs typeface="Calibri" panose="020F0502020204030204" pitchFamily="34" charset="0"/>
                        </a:rPr>
                        <a:t>subAS</a:t>
                      </a:r>
                      <a:r>
                        <a:rPr lang="en-US" sz="1400" b="1" dirty="0">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866316"/>
                  </a:ext>
                </a:extLst>
              </a:tr>
              <a:tr h="73917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intervention is recommended for adults with </a:t>
                      </a:r>
                      <a:r>
                        <a:rPr lang="en-US" sz="1400" b="1" dirty="0" err="1">
                          <a:effectLst/>
                          <a:latin typeface="+mn-lt"/>
                          <a:ea typeface="Calibri" panose="020F0502020204030204" pitchFamily="34" charset="0"/>
                          <a:cs typeface="Calibri" panose="020F0502020204030204" pitchFamily="34" charset="0"/>
                        </a:rPr>
                        <a:t>subAS</a:t>
                      </a:r>
                      <a:r>
                        <a:rPr lang="en-US" sz="1400" b="1" dirty="0">
                          <a:effectLst/>
                          <a:latin typeface="+mn-lt"/>
                          <a:ea typeface="Calibri" panose="020F0502020204030204" pitchFamily="34" charset="0"/>
                          <a:cs typeface="Calibri" panose="020F0502020204030204" pitchFamily="34" charset="0"/>
                        </a:rPr>
                        <a:t> and less than 50 mm Hg maximum gradient and HF or ischemic symptoms, and/or LV systolic dysfunction attributable to </a:t>
                      </a:r>
                      <a:r>
                        <a:rPr lang="en-US" sz="1400" b="1" dirty="0" err="1">
                          <a:effectLst/>
                          <a:latin typeface="+mn-lt"/>
                          <a:ea typeface="Calibri" panose="020F0502020204030204" pitchFamily="34" charset="0"/>
                          <a:cs typeface="Calibri" panose="020F0502020204030204" pitchFamily="34" charset="0"/>
                        </a:rPr>
                        <a:t>subAS</a:t>
                      </a:r>
                      <a:r>
                        <a:rPr lang="en-US" sz="1400" b="1" dirty="0">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848309"/>
                  </a:ext>
                </a:extLst>
              </a:tr>
              <a:tr h="73917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To prevent the progression of AR, surgical intervention may be considered for asymptomatic adults with </a:t>
                      </a:r>
                      <a:r>
                        <a:rPr lang="en-US" sz="1400" b="1" dirty="0" err="1">
                          <a:effectLst/>
                          <a:latin typeface="+mn-lt"/>
                          <a:ea typeface="Calibri" panose="020F0502020204030204" pitchFamily="34" charset="0"/>
                          <a:cs typeface="Calibri" panose="020F0502020204030204" pitchFamily="34" charset="0"/>
                        </a:rPr>
                        <a:t>subAS</a:t>
                      </a:r>
                      <a:r>
                        <a:rPr lang="en-US" sz="1400" b="1" dirty="0">
                          <a:effectLst/>
                          <a:latin typeface="+mn-lt"/>
                          <a:ea typeface="Calibri" panose="020F0502020204030204" pitchFamily="34" charset="0"/>
                          <a:cs typeface="Calibri" panose="020F0502020204030204" pitchFamily="34" charset="0"/>
                        </a:rPr>
                        <a:t> and at least mild AR and a maximum gradient of 50 mm Hg or more.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781880"/>
                  </a:ext>
                </a:extLst>
              </a:tr>
            </a:tbl>
          </a:graphicData>
        </a:graphic>
      </p:graphicFrame>
    </p:spTree>
    <p:extLst>
      <p:ext uri="{BB962C8B-B14F-4D97-AF65-F5344CB8AC3E}">
        <p14:creationId xmlns:p14="http://schemas.microsoft.com/office/powerpoint/2010/main" val="1724746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Congenital Valvular Aortic Stenosis</a:t>
            </a:r>
          </a:p>
        </p:txBody>
      </p:sp>
      <p:graphicFrame>
        <p:nvGraphicFramePr>
          <p:cNvPr id="3" name="Table 2">
            <a:extLst>
              <a:ext uri="{FF2B5EF4-FFF2-40B4-BE49-F238E27FC236}">
                <a16:creationId xmlns:a16="http://schemas.microsoft.com/office/drawing/2014/main" id="{D82FFFA0-AFBA-46B3-9030-4D277C6FBBB0}"/>
              </a:ext>
            </a:extLst>
          </p:cNvPr>
          <p:cNvGraphicFramePr>
            <a:graphicFrameLocks noGrp="1"/>
          </p:cNvGraphicFramePr>
          <p:nvPr>
            <p:extLst>
              <p:ext uri="{D42A27DB-BD31-4B8C-83A1-F6EECF244321}">
                <p14:modId xmlns:p14="http://schemas.microsoft.com/office/powerpoint/2010/main" val="1835000489"/>
              </p:ext>
            </p:extLst>
          </p:nvPr>
        </p:nvGraphicFramePr>
        <p:xfrm>
          <a:off x="533400" y="762000"/>
          <a:ext cx="8229600" cy="2884935"/>
        </p:xfrm>
        <a:graphic>
          <a:graphicData uri="http://schemas.openxmlformats.org/drawingml/2006/table">
            <a:tbl>
              <a:tblPr firstRow="1" firstCol="1" bandRow="1"/>
              <a:tblGrid>
                <a:gridCol w="876209">
                  <a:extLst>
                    <a:ext uri="{9D8B030D-6E8A-4147-A177-3AD203B41FA5}">
                      <a16:colId xmlns:a16="http://schemas.microsoft.com/office/drawing/2014/main" val="4066499275"/>
                    </a:ext>
                  </a:extLst>
                </a:gridCol>
                <a:gridCol w="866414">
                  <a:extLst>
                    <a:ext uri="{9D8B030D-6E8A-4147-A177-3AD203B41FA5}">
                      <a16:colId xmlns:a16="http://schemas.microsoft.com/office/drawing/2014/main" val="3428385581"/>
                    </a:ext>
                  </a:extLst>
                </a:gridCol>
                <a:gridCol w="6486977">
                  <a:extLst>
                    <a:ext uri="{9D8B030D-6E8A-4147-A177-3AD203B41FA5}">
                      <a16:colId xmlns:a16="http://schemas.microsoft.com/office/drawing/2014/main" val="1786278466"/>
                    </a:ext>
                  </a:extLst>
                </a:gridCol>
              </a:tblGrid>
              <a:tr h="3048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Congenital Valvular Aortic Stenosis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288025"/>
                  </a:ext>
                </a:extLst>
              </a:tr>
              <a:tr h="214942">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438451"/>
                  </a:ext>
                </a:extLst>
              </a:tr>
              <a:tr h="214942">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4531909"/>
                  </a:ext>
                </a:extLst>
              </a:tr>
              <a:tr h="443272">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with bicuspid aortic valve should be evaluated for coarctation of the aorta by clinical examination and imaging studies.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013061"/>
                  </a:ext>
                </a:extLst>
              </a:tr>
              <a:tr h="443272">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It is reasonable to screen first-degree relatives of patients with bicuspid aortic valve or </a:t>
                      </a:r>
                      <a:r>
                        <a:rPr lang="en-US" sz="1400" b="1" dirty="0" err="1">
                          <a:effectLst/>
                          <a:latin typeface="+mn-lt"/>
                          <a:ea typeface="Calibri" panose="020F0502020204030204" pitchFamily="34" charset="0"/>
                          <a:cs typeface="Calibri" panose="020F0502020204030204" pitchFamily="34" charset="0"/>
                        </a:rPr>
                        <a:t>unicuspid</a:t>
                      </a:r>
                      <a:r>
                        <a:rPr lang="en-US" sz="1400" b="1" dirty="0">
                          <a:effectLst/>
                          <a:latin typeface="+mn-lt"/>
                          <a:ea typeface="Calibri" panose="020F0502020204030204" pitchFamily="34" charset="0"/>
                          <a:cs typeface="Calibri" panose="020F0502020204030204" pitchFamily="34" charset="0"/>
                        </a:rPr>
                        <a:t> aortic valve with echocardiography for valve disease and </a:t>
                      </a:r>
                      <a:r>
                        <a:rPr lang="en-US" sz="1400" b="1" dirty="0" err="1">
                          <a:effectLst/>
                          <a:latin typeface="+mn-lt"/>
                          <a:ea typeface="Calibri" panose="020F0502020204030204" pitchFamily="34" charset="0"/>
                          <a:cs typeface="Calibri" panose="020F0502020204030204" pitchFamily="34" charset="0"/>
                        </a:rPr>
                        <a:t>aortopathy</a:t>
                      </a:r>
                      <a:r>
                        <a:rPr lang="en-US" sz="1400" b="1" dirty="0">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147038"/>
                  </a:ext>
                </a:extLst>
              </a:tr>
              <a:tr h="214942">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4500163"/>
                  </a:ext>
                </a:extLst>
              </a:tr>
              <a:tr h="62001">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bicuspid aortic valve stenosis and a noncalcified valve with no more than mild AR meeting indications for intervention per GDMT, it may be reasonable to treat with balloon valvuloplasty.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817173"/>
                  </a:ext>
                </a:extLst>
              </a:tr>
            </a:tbl>
          </a:graphicData>
        </a:graphic>
      </p:graphicFrame>
      <p:sp>
        <p:nvSpPr>
          <p:cNvPr id="5" name="TextBox 4">
            <a:extLst>
              <a:ext uri="{FF2B5EF4-FFF2-40B4-BE49-F238E27FC236}">
                <a16:creationId xmlns:a16="http://schemas.microsoft.com/office/drawing/2014/main" id="{3341DCA1-0302-45F1-AD10-FF4D382B2D01}"/>
              </a:ext>
            </a:extLst>
          </p:cNvPr>
          <p:cNvSpPr txBox="1"/>
          <p:nvPr/>
        </p:nvSpPr>
        <p:spPr>
          <a:xfrm>
            <a:off x="7772400" y="3694386"/>
            <a:ext cx="11430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3684036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Turner Syndrome</a:t>
            </a:r>
          </a:p>
        </p:txBody>
      </p:sp>
      <p:graphicFrame>
        <p:nvGraphicFramePr>
          <p:cNvPr id="4" name="Table 3">
            <a:extLst>
              <a:ext uri="{FF2B5EF4-FFF2-40B4-BE49-F238E27FC236}">
                <a16:creationId xmlns:a16="http://schemas.microsoft.com/office/drawing/2014/main" id="{7CA907BD-9ECF-41F2-A796-254C3EFBAF25}"/>
              </a:ext>
            </a:extLst>
          </p:cNvPr>
          <p:cNvGraphicFramePr>
            <a:graphicFrameLocks noGrp="1"/>
          </p:cNvGraphicFramePr>
          <p:nvPr>
            <p:extLst>
              <p:ext uri="{D42A27DB-BD31-4B8C-83A1-F6EECF244321}">
                <p14:modId xmlns:p14="http://schemas.microsoft.com/office/powerpoint/2010/main" val="110638609"/>
              </p:ext>
            </p:extLst>
          </p:nvPr>
        </p:nvGraphicFramePr>
        <p:xfrm>
          <a:off x="519332" y="529883"/>
          <a:ext cx="7848599" cy="2367774"/>
        </p:xfrm>
        <a:graphic>
          <a:graphicData uri="http://schemas.openxmlformats.org/drawingml/2006/table">
            <a:tbl>
              <a:tblPr firstRow="1" firstCol="1" bandRow="1"/>
              <a:tblGrid>
                <a:gridCol w="835644">
                  <a:extLst>
                    <a:ext uri="{9D8B030D-6E8A-4147-A177-3AD203B41FA5}">
                      <a16:colId xmlns:a16="http://schemas.microsoft.com/office/drawing/2014/main" val="756038557"/>
                    </a:ext>
                  </a:extLst>
                </a:gridCol>
                <a:gridCol w="826302">
                  <a:extLst>
                    <a:ext uri="{9D8B030D-6E8A-4147-A177-3AD203B41FA5}">
                      <a16:colId xmlns:a16="http://schemas.microsoft.com/office/drawing/2014/main" val="3625531587"/>
                    </a:ext>
                  </a:extLst>
                </a:gridCol>
                <a:gridCol w="6186653">
                  <a:extLst>
                    <a:ext uri="{9D8B030D-6E8A-4147-A177-3AD203B41FA5}">
                      <a16:colId xmlns:a16="http://schemas.microsoft.com/office/drawing/2014/main" val="411276550"/>
                    </a:ext>
                  </a:extLst>
                </a:gridCol>
              </a:tblGrid>
              <a:tr h="384517">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Turner Syndrome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248093"/>
                  </a:ext>
                </a:extLst>
              </a:tr>
              <a:tr h="25049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637231"/>
                  </a:ext>
                </a:extLst>
              </a:tr>
              <a:tr h="25049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420107"/>
                  </a:ext>
                </a:extLst>
              </a:tr>
              <a:tr h="516583">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Women with Turner syndrome should be evaluated for bicuspid aortic valve, coarctation of the aorta, and enlargement of the ascending aorta.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745157"/>
                  </a:ext>
                </a:extLst>
              </a:tr>
              <a:tr h="25049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740583"/>
                  </a:ext>
                </a:extLst>
              </a:tr>
              <a:tr h="516583">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Prophylactic replacement of the aortic root or ascending aorta in adults with Turner syndrome is reasonable when the aortic diameter is 2.5 cm/m</a:t>
                      </a:r>
                      <a:r>
                        <a:rPr lang="en-US" sz="1400" b="1" baseline="30000" dirty="0">
                          <a:effectLst/>
                          <a:latin typeface="+mn-lt"/>
                          <a:ea typeface="Calibri" panose="020F0502020204030204" pitchFamily="34" charset="0"/>
                          <a:cs typeface="Calibri" panose="020F0502020204030204" pitchFamily="34" charset="0"/>
                        </a:rPr>
                        <a:t>2</a:t>
                      </a:r>
                      <a:r>
                        <a:rPr lang="en-US" sz="1400" b="1" dirty="0">
                          <a:effectLst/>
                          <a:latin typeface="+mn-lt"/>
                          <a:ea typeface="Calibri" panose="020F0502020204030204" pitchFamily="34" charset="0"/>
                          <a:cs typeface="Calibri" panose="020F0502020204030204" pitchFamily="34" charset="0"/>
                        </a:rPr>
                        <a:t> or greater.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806293"/>
                  </a:ext>
                </a:extLst>
              </a:tr>
            </a:tbl>
          </a:graphicData>
        </a:graphic>
      </p:graphicFrame>
    </p:spTree>
    <p:extLst>
      <p:ext uri="{BB962C8B-B14F-4D97-AF65-F5344CB8AC3E}">
        <p14:creationId xmlns:p14="http://schemas.microsoft.com/office/powerpoint/2010/main" val="331493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9BC8140-6BEC-4156-AB35-05F7F4BBA3EC}"/>
              </a:ext>
            </a:extLst>
          </p:cNvPr>
          <p:cNvSpPr>
            <a:spLocks noGrp="1" noChangeArrowheads="1"/>
          </p:cNvSpPr>
          <p:nvPr>
            <p:ph type="title"/>
          </p:nvPr>
        </p:nvSpPr>
        <p:spPr>
          <a:xfrm>
            <a:off x="457200" y="558800"/>
            <a:ext cx="8229600" cy="203200"/>
          </a:xfrm>
        </p:spPr>
        <p:txBody>
          <a:bodyPr/>
          <a:lstStyle/>
          <a:p>
            <a:pPr marL="0" marR="0">
              <a:lnSpc>
                <a:spcPct val="115000"/>
              </a:lnSpc>
              <a:spcBef>
                <a:spcPts val="0"/>
              </a:spcBef>
              <a:spcAft>
                <a:spcPts val="0"/>
              </a:spcAft>
            </a:pPr>
            <a:r>
              <a:rPr lang="en-US" altLang="en-US" sz="2400" b="1" dirty="0">
                <a:solidFill>
                  <a:schemeClr val="accent2"/>
                </a:solidFill>
              </a:rPr>
              <a:t>ACHD AP CLASSIFICATION</a:t>
            </a:r>
            <a:br>
              <a:rPr lang="en-US" altLang="en-US" sz="2400" b="1" dirty="0">
                <a:solidFill>
                  <a:schemeClr val="accent2"/>
                </a:solidFill>
              </a:rPr>
            </a:br>
            <a:r>
              <a:rPr lang="en-US" sz="1600" b="1" dirty="0">
                <a:effectLst/>
                <a:ea typeface="Calibri" panose="020F0502020204030204" pitchFamily="34" charset="0"/>
                <a:cs typeface="Calibri" panose="020F0502020204030204" pitchFamily="34" charset="0"/>
              </a:rPr>
              <a:t>(CHD Anatomy + Physiological Stage = ACHD AP Classification)</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sz="2400" b="1" dirty="0">
              <a:solidFill>
                <a:schemeClr val="accent2"/>
              </a:solidFill>
            </a:endParaRPr>
          </a:p>
        </p:txBody>
      </p:sp>
      <p:sp>
        <p:nvSpPr>
          <p:cNvPr id="11267" name="Rectangle 1">
            <a:extLst>
              <a:ext uri="{FF2B5EF4-FFF2-40B4-BE49-F238E27FC236}">
                <a16:creationId xmlns:a16="http://schemas.microsoft.com/office/drawing/2014/main" id="{866494DD-88DA-49DD-84F8-A2D811984AA9}"/>
              </a:ext>
            </a:extLst>
          </p:cNvPr>
          <p:cNvSpPr>
            <a:spLocks noChangeArrowheads="1"/>
          </p:cNvSpPr>
          <p:nvPr/>
        </p:nvSpPr>
        <p:spPr bwMode="auto">
          <a:xfrm>
            <a:off x="4479925"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just">
              <a:spcBef>
                <a:spcPct val="0"/>
              </a:spcBef>
              <a:buFontTx/>
              <a:buNone/>
            </a:pPr>
            <a:endParaRPr lang="en-US" altLang="en-US" sz="1800"/>
          </a:p>
        </p:txBody>
      </p:sp>
      <p:sp>
        <p:nvSpPr>
          <p:cNvPr id="9" name="Content Placeholder 8">
            <a:extLst>
              <a:ext uri="{FF2B5EF4-FFF2-40B4-BE49-F238E27FC236}">
                <a16:creationId xmlns:a16="http://schemas.microsoft.com/office/drawing/2014/main" id="{961296F2-032F-4713-92D1-A125E1A814EC}"/>
              </a:ext>
            </a:extLst>
          </p:cNvPr>
          <p:cNvSpPr>
            <a:spLocks noGrp="1"/>
          </p:cNvSpPr>
          <p:nvPr>
            <p:ph idx="1"/>
          </p:nvPr>
        </p:nvSpPr>
        <p:spPr>
          <a:xfrm>
            <a:off x="457200" y="1066800"/>
            <a:ext cx="8229600" cy="4267200"/>
          </a:xfrm>
        </p:spPr>
        <p:txBody>
          <a:bodyPr/>
          <a:lstStyle/>
          <a:p>
            <a:r>
              <a:rPr lang="en-US" sz="2800" dirty="0"/>
              <a:t>CHD Anatomy </a:t>
            </a:r>
          </a:p>
          <a:p>
            <a:pPr marL="0" marR="0" indent="0">
              <a:lnSpc>
                <a:spcPct val="115000"/>
              </a:lnSpc>
              <a:spcBef>
                <a:spcPts val="0"/>
              </a:spcBef>
              <a:spcAft>
                <a:spcPts val="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(This list is not meant to be comprehensive; other conditions may be important in individual patients.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ASD, atrial septal defect; AVSD, atrioventricular septal defect; CCTGA, congenitally corrected transposition of the great arteries; CHD, congenital heart disease; d-TGA, dextro-transposition of the great arteries; FC, functional class; HCM, hypertrophic cardiomyopathy; l-TGA, </a:t>
            </a:r>
            <a:r>
              <a:rPr lang="en-US" sz="1100" dirty="0" err="1">
                <a:effectLst/>
                <a:latin typeface="Calibri" panose="020F0502020204030204" pitchFamily="34" charset="0"/>
                <a:ea typeface="Calibri" panose="020F0502020204030204" pitchFamily="34" charset="0"/>
                <a:cs typeface="Calibri" panose="020F0502020204030204" pitchFamily="34" charset="0"/>
              </a:rPr>
              <a:t>levo</a:t>
            </a:r>
            <a:r>
              <a:rPr lang="en-US" sz="1100" dirty="0">
                <a:effectLst/>
                <a:latin typeface="Calibri" panose="020F0502020204030204" pitchFamily="34" charset="0"/>
                <a:ea typeface="Calibri" panose="020F0502020204030204" pitchFamily="34" charset="0"/>
                <a:cs typeface="Calibri" panose="020F0502020204030204" pitchFamily="34" charset="0"/>
              </a:rPr>
              <a:t>-transposition of the great arteries; NYHA, New York Heart Association; TGA, transposition of the great arteries; and VSD, ventricular septal defect.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dirty="0"/>
          </a:p>
          <a:p>
            <a:pPr marL="0" indent="0">
              <a:buNone/>
            </a:pPr>
            <a:endParaRPr lang="en-US" dirty="0"/>
          </a:p>
        </p:txBody>
      </p:sp>
      <p:graphicFrame>
        <p:nvGraphicFramePr>
          <p:cNvPr id="14" name="Table 13">
            <a:extLst>
              <a:ext uri="{FF2B5EF4-FFF2-40B4-BE49-F238E27FC236}">
                <a16:creationId xmlns:a16="http://schemas.microsoft.com/office/drawing/2014/main" id="{5FAD49E4-69A1-4F7E-ABAE-E56CF2BA913F}"/>
              </a:ext>
            </a:extLst>
          </p:cNvPr>
          <p:cNvGraphicFramePr>
            <a:graphicFrameLocks noGrp="1"/>
          </p:cNvGraphicFramePr>
          <p:nvPr>
            <p:extLst>
              <p:ext uri="{D42A27DB-BD31-4B8C-83A1-F6EECF244321}">
                <p14:modId xmlns:p14="http://schemas.microsoft.com/office/powerpoint/2010/main" val="2187872759"/>
              </p:ext>
            </p:extLst>
          </p:nvPr>
        </p:nvGraphicFramePr>
        <p:xfrm>
          <a:off x="549275" y="2577068"/>
          <a:ext cx="8229600" cy="3352800"/>
        </p:xfrm>
        <a:graphic>
          <a:graphicData uri="http://schemas.openxmlformats.org/drawingml/2006/table">
            <a:tbl>
              <a:tblPr firstRow="1" firstCol="1" bandRow="1"/>
              <a:tblGrid>
                <a:gridCol w="8229600">
                  <a:extLst>
                    <a:ext uri="{9D8B030D-6E8A-4147-A177-3AD203B41FA5}">
                      <a16:colId xmlns:a16="http://schemas.microsoft.com/office/drawing/2014/main" val="4145520580"/>
                    </a:ext>
                  </a:extLst>
                </a:gridCol>
              </a:tblGrid>
              <a:tr h="319350">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I: Simple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0041067"/>
                  </a:ext>
                </a:extLst>
              </a:tr>
              <a:tr h="3033450">
                <a:tc>
                  <a:txBody>
                    <a:bodyPr/>
                    <a:lstStyle/>
                    <a:p>
                      <a:pPr marL="0" marR="0">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Native disease</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Isolated small ASD</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Isolated small VSD</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Mild isolated pulmonic stenosis</a:t>
                      </a:r>
                      <a:endParaRPr lang="en-US" sz="14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Repaired conditions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Previously ligated or occluded ductus arteriosus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Repaired </a:t>
                      </a:r>
                      <a:r>
                        <a:rPr lang="en-US" sz="1400" dirty="0" err="1">
                          <a:effectLst/>
                          <a:latin typeface="+mn-lt"/>
                          <a:ea typeface="Calibri" panose="020F0502020204030204" pitchFamily="34" charset="0"/>
                          <a:cs typeface="Calibri" panose="020F0502020204030204" pitchFamily="34" charset="0"/>
                        </a:rPr>
                        <a:t>secundum</a:t>
                      </a:r>
                      <a:r>
                        <a:rPr lang="en-US" sz="1400" dirty="0">
                          <a:effectLst/>
                          <a:latin typeface="+mn-lt"/>
                          <a:ea typeface="Calibri" panose="020F0502020204030204" pitchFamily="34" charset="0"/>
                          <a:cs typeface="Calibri" panose="020F0502020204030204" pitchFamily="34" charset="0"/>
                        </a:rPr>
                        <a:t> ASD or sinus venosus defect without significant residual shunt or chamber enlargement</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Repaired VSD without significant residual shunt or chamber enlargement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274708"/>
                  </a:ext>
                </a:extLst>
              </a:tr>
            </a:tbl>
          </a:graphicData>
        </a:graphic>
      </p:graphicFrame>
      <p:sp>
        <p:nvSpPr>
          <p:cNvPr id="16" name="TextBox 15">
            <a:extLst>
              <a:ext uri="{FF2B5EF4-FFF2-40B4-BE49-F238E27FC236}">
                <a16:creationId xmlns:a16="http://schemas.microsoft.com/office/drawing/2014/main" id="{E17D2D26-C910-4948-AF82-AEA5524C58C7}"/>
              </a:ext>
            </a:extLst>
          </p:cNvPr>
          <p:cNvSpPr txBox="1"/>
          <p:nvPr/>
        </p:nvSpPr>
        <p:spPr>
          <a:xfrm>
            <a:off x="6096000" y="5929868"/>
            <a:ext cx="1219200" cy="646331"/>
          </a:xfrm>
          <a:prstGeom prst="rect">
            <a:avLst/>
          </a:prstGeom>
          <a:noFill/>
        </p:spPr>
        <p:txBody>
          <a:bodyPr wrap="square" rtlCol="0">
            <a:spAutoFit/>
          </a:bodyPr>
          <a:lstStyle/>
          <a:p>
            <a:r>
              <a:rPr lang="en-US" dirty="0"/>
              <a:t>     (</a:t>
            </a:r>
            <a:r>
              <a:rPr lang="en-US" dirty="0" err="1"/>
              <a:t>Con’t</a:t>
            </a:r>
            <a:r>
              <a:rPr lang="en-US"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Coarctation of the Aorta</a:t>
            </a:r>
          </a:p>
        </p:txBody>
      </p:sp>
      <p:graphicFrame>
        <p:nvGraphicFramePr>
          <p:cNvPr id="6" name="Table 5">
            <a:extLst>
              <a:ext uri="{FF2B5EF4-FFF2-40B4-BE49-F238E27FC236}">
                <a16:creationId xmlns:a16="http://schemas.microsoft.com/office/drawing/2014/main" id="{6F8BD59C-A1B1-45D9-BB9C-0A7648CA52B0}"/>
              </a:ext>
            </a:extLst>
          </p:cNvPr>
          <p:cNvGraphicFramePr>
            <a:graphicFrameLocks noGrp="1"/>
          </p:cNvGraphicFramePr>
          <p:nvPr>
            <p:extLst>
              <p:ext uri="{D42A27DB-BD31-4B8C-83A1-F6EECF244321}">
                <p14:modId xmlns:p14="http://schemas.microsoft.com/office/powerpoint/2010/main" val="1121527189"/>
              </p:ext>
            </p:extLst>
          </p:nvPr>
        </p:nvGraphicFramePr>
        <p:xfrm>
          <a:off x="381000" y="482991"/>
          <a:ext cx="8534399" cy="5527651"/>
        </p:xfrm>
        <a:graphic>
          <a:graphicData uri="http://schemas.openxmlformats.org/drawingml/2006/table">
            <a:tbl>
              <a:tblPr firstRow="1" firstCol="1" bandRow="1"/>
              <a:tblGrid>
                <a:gridCol w="908660">
                  <a:extLst>
                    <a:ext uri="{9D8B030D-6E8A-4147-A177-3AD203B41FA5}">
                      <a16:colId xmlns:a16="http://schemas.microsoft.com/office/drawing/2014/main" val="516861360"/>
                    </a:ext>
                  </a:extLst>
                </a:gridCol>
                <a:gridCol w="898504">
                  <a:extLst>
                    <a:ext uri="{9D8B030D-6E8A-4147-A177-3AD203B41FA5}">
                      <a16:colId xmlns:a16="http://schemas.microsoft.com/office/drawing/2014/main" val="1459554884"/>
                    </a:ext>
                  </a:extLst>
                </a:gridCol>
                <a:gridCol w="6727235">
                  <a:extLst>
                    <a:ext uri="{9D8B030D-6E8A-4147-A177-3AD203B41FA5}">
                      <a16:colId xmlns:a16="http://schemas.microsoft.com/office/drawing/2014/main" val="2247128479"/>
                    </a:ext>
                  </a:extLst>
                </a:gridCol>
              </a:tblGrid>
              <a:tr h="232117">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Coarctation of the Aorta</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8963625"/>
                  </a:ext>
                </a:extLst>
              </a:tr>
              <a:tr h="20465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748533"/>
                  </a:ext>
                </a:extLst>
              </a:tr>
              <a:tr h="204655">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2056227"/>
                  </a:ext>
                </a:extLst>
              </a:tr>
              <a:tr h="6520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Initial and follow-up aortic imaging using CMR or CTA is recommended in adults with coarctation of the aorta, including those who have had surgical or catheter intervention.</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376948"/>
                  </a:ext>
                </a:extLst>
              </a:tr>
              <a:tr h="42835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Resting blood pressure should be measured in upper and lower extremities in all adults with coarctation of the aorta.</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748808"/>
                  </a:ext>
                </a:extLst>
              </a:tr>
              <a:tr h="47808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Ambulatory blood pressure monitoring in adults with coarctation of the aorta can be useful for diagnosis and management of hypertension.</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433069"/>
                  </a:ext>
                </a:extLst>
              </a:tr>
              <a:tr h="6520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Screening for intracranial aneurysms by magnetic resonance angiography or CTA may be reasonable in adults with coarctation of the aorta.</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980927"/>
                  </a:ext>
                </a:extLst>
              </a:tr>
              <a:tr h="42835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Exercise testing to evaluate for exercise-induced hypertension may be reasonable in adults with coarctation of the aorta who exercise.</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16658"/>
                  </a:ext>
                </a:extLst>
              </a:tr>
              <a:tr h="204655">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611454"/>
                  </a:ext>
                </a:extLst>
              </a:tr>
              <a:tr h="6520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or catheter-based stenting is recommended for adults with hypertension and significant native or recurrent coarctation of the aorta. </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91590"/>
                  </a:ext>
                </a:extLst>
              </a:tr>
              <a:tr h="42835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GDMT is recommended for treatment of hypertension in patients with coarctation of the aorta.</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296011"/>
                  </a:ext>
                </a:extLst>
              </a:tr>
              <a:tr h="6520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3418" marR="63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Balloon angioplasty for adults with native and recurrent coarctation of the aorta may be considered if stent placement is not feasible and surgical intervention is not an option.</a:t>
                      </a:r>
                      <a:endParaRPr lang="en-US" sz="1400" dirty="0">
                        <a:effectLst/>
                        <a:latin typeface="+mn-lt"/>
                        <a:ea typeface="Calibri" panose="020F0502020204030204" pitchFamily="34" charset="0"/>
                        <a:cs typeface="Times New Roman" panose="02020603050405020304" pitchFamily="18" charset="0"/>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237664"/>
                  </a:ext>
                </a:extLst>
              </a:tr>
            </a:tbl>
          </a:graphicData>
        </a:graphic>
      </p:graphicFrame>
    </p:spTree>
    <p:extLst>
      <p:ext uri="{BB962C8B-B14F-4D97-AF65-F5344CB8AC3E}">
        <p14:creationId xmlns:p14="http://schemas.microsoft.com/office/powerpoint/2010/main" val="2547273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Right-Sided Lesions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3674573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Valvular Pulmonary Stenosis</a:t>
            </a:r>
          </a:p>
        </p:txBody>
      </p:sp>
      <p:graphicFrame>
        <p:nvGraphicFramePr>
          <p:cNvPr id="3" name="Table 2">
            <a:extLst>
              <a:ext uri="{FF2B5EF4-FFF2-40B4-BE49-F238E27FC236}">
                <a16:creationId xmlns:a16="http://schemas.microsoft.com/office/drawing/2014/main" id="{B6CB5D6D-98EB-449E-A390-6931FF7FF121}"/>
              </a:ext>
            </a:extLst>
          </p:cNvPr>
          <p:cNvGraphicFramePr>
            <a:graphicFrameLocks noGrp="1"/>
          </p:cNvGraphicFramePr>
          <p:nvPr>
            <p:extLst>
              <p:ext uri="{D42A27DB-BD31-4B8C-83A1-F6EECF244321}">
                <p14:modId xmlns:p14="http://schemas.microsoft.com/office/powerpoint/2010/main" val="515862187"/>
              </p:ext>
            </p:extLst>
          </p:nvPr>
        </p:nvGraphicFramePr>
        <p:xfrm>
          <a:off x="533400" y="552157"/>
          <a:ext cx="8229599" cy="2959075"/>
        </p:xfrm>
        <a:graphic>
          <a:graphicData uri="http://schemas.openxmlformats.org/drawingml/2006/table">
            <a:tbl>
              <a:tblPr firstRow="1" firstCol="1" bandRow="1"/>
              <a:tblGrid>
                <a:gridCol w="876210">
                  <a:extLst>
                    <a:ext uri="{9D8B030D-6E8A-4147-A177-3AD203B41FA5}">
                      <a16:colId xmlns:a16="http://schemas.microsoft.com/office/drawing/2014/main" val="1483180589"/>
                    </a:ext>
                  </a:extLst>
                </a:gridCol>
                <a:gridCol w="866414">
                  <a:extLst>
                    <a:ext uri="{9D8B030D-6E8A-4147-A177-3AD203B41FA5}">
                      <a16:colId xmlns:a16="http://schemas.microsoft.com/office/drawing/2014/main" val="3671249690"/>
                    </a:ext>
                  </a:extLst>
                </a:gridCol>
                <a:gridCol w="6486975">
                  <a:extLst>
                    <a:ext uri="{9D8B030D-6E8A-4147-A177-3AD203B41FA5}">
                      <a16:colId xmlns:a16="http://schemas.microsoft.com/office/drawing/2014/main" val="2372875337"/>
                    </a:ext>
                  </a:extLst>
                </a:gridCol>
              </a:tblGrid>
              <a:tr h="300661">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Valvular Pulmonary Stenosis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6517197"/>
                  </a:ext>
                </a:extLst>
              </a:tr>
              <a:tr h="267447">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LOE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315436"/>
                  </a:ext>
                </a:extLst>
              </a:tr>
              <a:tr h="835654">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moderate or severe valvular pulmonary stenosis and otherwise unexplained symptoms of HF, cyanosis from interatrial right-to-left communication, and/or exercise intolerance, balloon valvuloplasty is recommended.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296103"/>
                  </a:ext>
                </a:extLst>
              </a:tr>
              <a:tr h="596034">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B-NR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moderate or severe valvular pulmonary stenosis and otherwise unexplained symptoms of HF, cyanosis, and/or exercise intolerance who are ineligible for or who failed balloon valvuloplasty, surgical repair is recommended.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59387"/>
                  </a:ext>
                </a:extLst>
              </a:tr>
              <a:tr h="267447">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C-EO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asymptomatic adults with severe valvular pulmonary stenosis, intervention is reasonable.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082248"/>
                  </a:ext>
                </a:extLst>
              </a:tr>
            </a:tbl>
          </a:graphicData>
        </a:graphic>
      </p:graphicFrame>
      <p:sp>
        <p:nvSpPr>
          <p:cNvPr id="5" name="TextBox 4">
            <a:extLst>
              <a:ext uri="{FF2B5EF4-FFF2-40B4-BE49-F238E27FC236}">
                <a16:creationId xmlns:a16="http://schemas.microsoft.com/office/drawing/2014/main" id="{D61971D0-07FE-4208-80CB-FECC5F86FDE9}"/>
              </a:ext>
            </a:extLst>
          </p:cNvPr>
          <p:cNvSpPr txBox="1"/>
          <p:nvPr/>
        </p:nvSpPr>
        <p:spPr>
          <a:xfrm>
            <a:off x="7705577" y="3733800"/>
            <a:ext cx="10668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3121537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Isolated PR After Repair of PS</a:t>
            </a:r>
          </a:p>
        </p:txBody>
      </p:sp>
      <p:graphicFrame>
        <p:nvGraphicFramePr>
          <p:cNvPr id="4" name="Table 3">
            <a:extLst>
              <a:ext uri="{FF2B5EF4-FFF2-40B4-BE49-F238E27FC236}">
                <a16:creationId xmlns:a16="http://schemas.microsoft.com/office/drawing/2014/main" id="{C89B60C1-EBCC-489A-A121-C831F20D45B7}"/>
              </a:ext>
            </a:extLst>
          </p:cNvPr>
          <p:cNvGraphicFramePr>
            <a:graphicFrameLocks noGrp="1"/>
          </p:cNvGraphicFramePr>
          <p:nvPr>
            <p:extLst>
              <p:ext uri="{D42A27DB-BD31-4B8C-83A1-F6EECF244321}">
                <p14:modId xmlns:p14="http://schemas.microsoft.com/office/powerpoint/2010/main" val="2517041159"/>
              </p:ext>
            </p:extLst>
          </p:nvPr>
        </p:nvGraphicFramePr>
        <p:xfrm>
          <a:off x="381000" y="563880"/>
          <a:ext cx="8229600" cy="3474721"/>
        </p:xfrm>
        <a:graphic>
          <a:graphicData uri="http://schemas.openxmlformats.org/drawingml/2006/table">
            <a:tbl>
              <a:tblPr firstRow="1" firstCol="1" bandRow="1"/>
              <a:tblGrid>
                <a:gridCol w="876210">
                  <a:extLst>
                    <a:ext uri="{9D8B030D-6E8A-4147-A177-3AD203B41FA5}">
                      <a16:colId xmlns:a16="http://schemas.microsoft.com/office/drawing/2014/main" val="3997315215"/>
                    </a:ext>
                  </a:extLst>
                </a:gridCol>
                <a:gridCol w="866414">
                  <a:extLst>
                    <a:ext uri="{9D8B030D-6E8A-4147-A177-3AD203B41FA5}">
                      <a16:colId xmlns:a16="http://schemas.microsoft.com/office/drawing/2014/main" val="2066099056"/>
                    </a:ext>
                  </a:extLst>
                </a:gridCol>
                <a:gridCol w="6486976">
                  <a:extLst>
                    <a:ext uri="{9D8B030D-6E8A-4147-A177-3AD203B41FA5}">
                      <a16:colId xmlns:a16="http://schemas.microsoft.com/office/drawing/2014/main" val="3480553870"/>
                    </a:ext>
                  </a:extLst>
                </a:gridCol>
              </a:tblGrid>
              <a:tr h="274650">
                <a:tc gridSpan="3">
                  <a:txBody>
                    <a:bodyPr/>
                    <a:lstStyle/>
                    <a:p>
                      <a:pPr marL="0" marR="0" algn="ctr">
                        <a:lnSpc>
                          <a:spcPct val="115000"/>
                        </a:lnSpc>
                        <a:spcBef>
                          <a:spcPts val="0"/>
                        </a:spcBef>
                        <a:spcAft>
                          <a:spcPts val="0"/>
                        </a:spcAft>
                      </a:pPr>
                      <a:r>
                        <a:rPr lang="en-US" sz="1400">
                          <a:effectLst/>
                          <a:latin typeface="+mn-lt"/>
                          <a:ea typeface="Calibri" panose="020F0502020204030204" pitchFamily="34" charset="0"/>
                          <a:cs typeface="Calibri" panose="020F0502020204030204" pitchFamily="34" charset="0"/>
                        </a:rPr>
                        <a:t>	</a:t>
                      </a:r>
                      <a:r>
                        <a:rPr lang="en-US" sz="1400" b="1">
                          <a:effectLst/>
                          <a:latin typeface="+mn-lt"/>
                          <a:ea typeface="Calibri" panose="020F0502020204030204" pitchFamily="34" charset="0"/>
                          <a:cs typeface="Calibri" panose="020F0502020204030204" pitchFamily="34" charset="0"/>
                        </a:rPr>
                        <a:t>Recommendations for Isolated PR After Repair of Pulmonary Stenosis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2558785"/>
                  </a:ext>
                </a:extLst>
              </a:tr>
              <a:tr h="27465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959692"/>
                  </a:ext>
                </a:extLst>
              </a:tr>
              <a:tr h="87507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symptomatic patients with moderate or greater PR resulting from treated isolated pulmonary stenosis, with RV dilation or RV dysfunction, pulmonary valve replacement is recommended.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150019"/>
                  </a:ext>
                </a:extLst>
              </a:tr>
              <a:tr h="87507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For asymptomatic patients with residual PR resulting from treatment of isolated pulmonary stenosis with a dilated right ventricle, serial follow-up is recommended.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117952"/>
                  </a:ext>
                </a:extLst>
              </a:tr>
              <a:tr h="117528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asymptomatic patients with moderate or greater PR resulting from treatment of isolated pulmonary stenosis with progressive RV dilation and/or RV dysfunction, pulmonary valve replacement may be reasonable.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204600"/>
                  </a:ext>
                </a:extLst>
              </a:tr>
            </a:tbl>
          </a:graphicData>
        </a:graphic>
      </p:graphicFrame>
      <p:sp>
        <p:nvSpPr>
          <p:cNvPr id="5" name="TextBox 4">
            <a:extLst>
              <a:ext uri="{FF2B5EF4-FFF2-40B4-BE49-F238E27FC236}">
                <a16:creationId xmlns:a16="http://schemas.microsoft.com/office/drawing/2014/main" id="{9B85ACD7-2DC2-4FC7-82C0-800C96E28BEF}"/>
              </a:ext>
            </a:extLst>
          </p:cNvPr>
          <p:cNvSpPr txBox="1"/>
          <p:nvPr/>
        </p:nvSpPr>
        <p:spPr>
          <a:xfrm>
            <a:off x="7543800" y="4343400"/>
            <a:ext cx="1371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1888412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ECB7-AB08-4AA2-99A5-9807B4B1C4DF}"/>
              </a:ext>
            </a:extLst>
          </p:cNvPr>
          <p:cNvSpPr>
            <a:spLocks noGrp="1"/>
          </p:cNvSpPr>
          <p:nvPr>
            <p:ph type="title"/>
          </p:nvPr>
        </p:nvSpPr>
        <p:spPr>
          <a:xfrm>
            <a:off x="457200" y="160337"/>
            <a:ext cx="8229600" cy="601663"/>
          </a:xfrm>
        </p:spPr>
        <p:txBody>
          <a:bodyPr/>
          <a:lstStyle/>
          <a:p>
            <a:pPr marL="0" marR="0">
              <a:lnSpc>
                <a:spcPct val="200000"/>
              </a:lnSpc>
              <a:spcBef>
                <a:spcPts val="0"/>
              </a:spcBef>
              <a:spcAft>
                <a:spcPts val="0"/>
              </a:spcAft>
            </a:pPr>
            <a:r>
              <a:rPr lang="en-US" sz="2400" b="1" dirty="0">
                <a:solidFill>
                  <a:schemeClr val="accent2"/>
                </a:solidFill>
                <a:effectLst/>
                <a:latin typeface="+mn-lt"/>
                <a:ea typeface="Calibri" panose="020F0502020204030204" pitchFamily="34" charset="0"/>
                <a:cs typeface="Calibri" panose="020F0502020204030204" pitchFamily="34" charset="0"/>
              </a:rPr>
              <a:t>Isolated PR After Repair of PS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pic>
        <p:nvPicPr>
          <p:cNvPr id="4" name="Content Placeholder 3">
            <a:extLst>
              <a:ext uri="{FF2B5EF4-FFF2-40B4-BE49-F238E27FC236}">
                <a16:creationId xmlns:a16="http://schemas.microsoft.com/office/drawing/2014/main" id="{6EE7F0FE-FE31-4C31-99B7-A556D404F67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491648"/>
            <a:ext cx="5029200" cy="6240463"/>
          </a:xfrm>
          <a:prstGeom prst="rect">
            <a:avLst/>
          </a:prstGeom>
          <a:noFill/>
          <a:ln>
            <a:noFill/>
          </a:ln>
        </p:spPr>
      </p:pic>
    </p:spTree>
    <p:extLst>
      <p:ext uri="{BB962C8B-B14F-4D97-AF65-F5344CB8AC3E}">
        <p14:creationId xmlns:p14="http://schemas.microsoft.com/office/powerpoint/2010/main" val="3614658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Branch and Peripheral Pulmonary Stenosis</a:t>
            </a:r>
          </a:p>
        </p:txBody>
      </p:sp>
      <p:graphicFrame>
        <p:nvGraphicFramePr>
          <p:cNvPr id="3" name="Table 2">
            <a:extLst>
              <a:ext uri="{FF2B5EF4-FFF2-40B4-BE49-F238E27FC236}">
                <a16:creationId xmlns:a16="http://schemas.microsoft.com/office/drawing/2014/main" id="{21CD670A-F0DC-475D-A8B4-8004C8D4C685}"/>
              </a:ext>
            </a:extLst>
          </p:cNvPr>
          <p:cNvGraphicFramePr>
            <a:graphicFrameLocks noGrp="1"/>
          </p:cNvGraphicFramePr>
          <p:nvPr>
            <p:extLst>
              <p:ext uri="{D42A27DB-BD31-4B8C-83A1-F6EECF244321}">
                <p14:modId xmlns:p14="http://schemas.microsoft.com/office/powerpoint/2010/main" val="1040747366"/>
              </p:ext>
            </p:extLst>
          </p:nvPr>
        </p:nvGraphicFramePr>
        <p:xfrm>
          <a:off x="533400" y="751858"/>
          <a:ext cx="8077201" cy="2133379"/>
        </p:xfrm>
        <a:graphic>
          <a:graphicData uri="http://schemas.openxmlformats.org/drawingml/2006/table">
            <a:tbl>
              <a:tblPr firstRow="1" firstCol="1" bandRow="1"/>
              <a:tblGrid>
                <a:gridCol w="859984">
                  <a:extLst>
                    <a:ext uri="{9D8B030D-6E8A-4147-A177-3AD203B41FA5}">
                      <a16:colId xmlns:a16="http://schemas.microsoft.com/office/drawing/2014/main" val="2233592251"/>
                    </a:ext>
                  </a:extLst>
                </a:gridCol>
                <a:gridCol w="850370">
                  <a:extLst>
                    <a:ext uri="{9D8B030D-6E8A-4147-A177-3AD203B41FA5}">
                      <a16:colId xmlns:a16="http://schemas.microsoft.com/office/drawing/2014/main" val="2511366235"/>
                    </a:ext>
                  </a:extLst>
                </a:gridCol>
                <a:gridCol w="6366847">
                  <a:extLst>
                    <a:ext uri="{9D8B030D-6E8A-4147-A177-3AD203B41FA5}">
                      <a16:colId xmlns:a16="http://schemas.microsoft.com/office/drawing/2014/main" val="4081213511"/>
                    </a:ext>
                  </a:extLst>
                </a:gridCol>
              </a:tblGrid>
              <a:tr h="391142">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Branch and Peripheral PS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2472374"/>
                  </a:ext>
                </a:extLst>
              </a:tr>
              <a:tr h="26752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198086"/>
                  </a:ext>
                </a:extLst>
              </a:tr>
              <a:tr h="26752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2730961"/>
                  </a:ext>
                </a:extLst>
              </a:tr>
              <a:tr h="26752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For adults with peripheral or branch PS, ongoing surveillance is recommended.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81624"/>
                  </a:ext>
                </a:extLst>
              </a:tr>
              <a:tr h="26752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7126952"/>
                  </a:ext>
                </a:extLst>
              </a:tr>
              <a:tr h="26752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peripheral or branch PA stenosis, PA dilation and stenting can be useful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54043"/>
                  </a:ext>
                </a:extLst>
              </a:tr>
            </a:tbl>
          </a:graphicData>
        </a:graphic>
      </p:graphicFrame>
    </p:spTree>
    <p:extLst>
      <p:ext uri="{BB962C8B-B14F-4D97-AF65-F5344CB8AC3E}">
        <p14:creationId xmlns:p14="http://schemas.microsoft.com/office/powerpoint/2010/main" val="2125220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Double-Chambered Right Ventricle</a:t>
            </a:r>
          </a:p>
        </p:txBody>
      </p:sp>
      <p:graphicFrame>
        <p:nvGraphicFramePr>
          <p:cNvPr id="5" name="Table 4">
            <a:extLst>
              <a:ext uri="{FF2B5EF4-FFF2-40B4-BE49-F238E27FC236}">
                <a16:creationId xmlns:a16="http://schemas.microsoft.com/office/drawing/2014/main" id="{9E1CC339-F720-483E-9D4A-A4B63DE6F6C7}"/>
              </a:ext>
            </a:extLst>
          </p:cNvPr>
          <p:cNvGraphicFramePr>
            <a:graphicFrameLocks noGrp="1"/>
          </p:cNvGraphicFramePr>
          <p:nvPr>
            <p:extLst>
              <p:ext uri="{D42A27DB-BD31-4B8C-83A1-F6EECF244321}">
                <p14:modId xmlns:p14="http://schemas.microsoft.com/office/powerpoint/2010/main" val="2985880232"/>
              </p:ext>
            </p:extLst>
          </p:nvPr>
        </p:nvGraphicFramePr>
        <p:xfrm>
          <a:off x="533400" y="529882"/>
          <a:ext cx="7848597" cy="1967403"/>
        </p:xfrm>
        <a:graphic>
          <a:graphicData uri="http://schemas.openxmlformats.org/drawingml/2006/table">
            <a:tbl>
              <a:tblPr firstRow="1" firstCol="1" bandRow="1"/>
              <a:tblGrid>
                <a:gridCol w="835643">
                  <a:extLst>
                    <a:ext uri="{9D8B030D-6E8A-4147-A177-3AD203B41FA5}">
                      <a16:colId xmlns:a16="http://schemas.microsoft.com/office/drawing/2014/main" val="4288658389"/>
                    </a:ext>
                  </a:extLst>
                </a:gridCol>
                <a:gridCol w="826302">
                  <a:extLst>
                    <a:ext uri="{9D8B030D-6E8A-4147-A177-3AD203B41FA5}">
                      <a16:colId xmlns:a16="http://schemas.microsoft.com/office/drawing/2014/main" val="977639682"/>
                    </a:ext>
                  </a:extLst>
                </a:gridCol>
                <a:gridCol w="6186652">
                  <a:extLst>
                    <a:ext uri="{9D8B030D-6E8A-4147-A177-3AD203B41FA5}">
                      <a16:colId xmlns:a16="http://schemas.microsoft.com/office/drawing/2014/main" val="3801449831"/>
                    </a:ext>
                  </a:extLst>
                </a:gridCol>
              </a:tblGrid>
              <a:tr h="308318">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Double-Chambered Right Ventricle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5248262"/>
                  </a:ext>
                </a:extLst>
              </a:tr>
              <a:tr h="228683">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884245"/>
                  </a:ext>
                </a:extLst>
              </a:tr>
              <a:tr h="71453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for adults with double-chambered right ventricle and moderate or greater outflow obstruction is recommended in patients with otherwise unexplained symptoms of HF, cyanosis, or exercise limitation.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8281"/>
                  </a:ext>
                </a:extLst>
              </a:tr>
              <a:tr h="43918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C-LD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for adults with double-chambered right ventricle with a severe gradient may be considered in asymptomatic patients.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271553"/>
                  </a:ext>
                </a:extLst>
              </a:tr>
            </a:tbl>
          </a:graphicData>
        </a:graphic>
      </p:graphicFrame>
    </p:spTree>
    <p:extLst>
      <p:ext uri="{BB962C8B-B14F-4D97-AF65-F5344CB8AC3E}">
        <p14:creationId xmlns:p14="http://schemas.microsoft.com/office/powerpoint/2010/main" val="504441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err="1">
                <a:solidFill>
                  <a:srgbClr val="333399"/>
                </a:solidFill>
                <a:ea typeface="Arial Unicode MS" pitchFamily="34" charset="-128"/>
                <a:cs typeface="Arial Unicode MS" pitchFamily="34" charset="-128"/>
              </a:rPr>
              <a:t>Ebstein</a:t>
            </a:r>
            <a:r>
              <a:rPr lang="en-US" altLang="en-US" sz="2400" b="1" kern="1200" dirty="0">
                <a:solidFill>
                  <a:srgbClr val="333399"/>
                </a:solidFill>
                <a:ea typeface="Arial Unicode MS" pitchFamily="34" charset="-128"/>
                <a:cs typeface="Arial Unicode MS" pitchFamily="34" charset="-128"/>
              </a:rPr>
              <a:t> Anomaly</a:t>
            </a:r>
          </a:p>
        </p:txBody>
      </p:sp>
      <p:graphicFrame>
        <p:nvGraphicFramePr>
          <p:cNvPr id="3" name="Table 2">
            <a:extLst>
              <a:ext uri="{FF2B5EF4-FFF2-40B4-BE49-F238E27FC236}">
                <a16:creationId xmlns:a16="http://schemas.microsoft.com/office/drawing/2014/main" id="{AABA96A6-F4FD-4005-B571-43B5A1D055F2}"/>
              </a:ext>
            </a:extLst>
          </p:cNvPr>
          <p:cNvGraphicFramePr>
            <a:graphicFrameLocks noGrp="1"/>
          </p:cNvGraphicFramePr>
          <p:nvPr>
            <p:extLst>
              <p:ext uri="{D42A27DB-BD31-4B8C-83A1-F6EECF244321}">
                <p14:modId xmlns:p14="http://schemas.microsoft.com/office/powerpoint/2010/main" val="3506153785"/>
              </p:ext>
            </p:extLst>
          </p:nvPr>
        </p:nvGraphicFramePr>
        <p:xfrm>
          <a:off x="228600" y="550985"/>
          <a:ext cx="8686800" cy="3236838"/>
        </p:xfrm>
        <a:graphic>
          <a:graphicData uri="http://schemas.openxmlformats.org/drawingml/2006/table">
            <a:tbl>
              <a:tblPr firstRow="1" firstCol="1" bandRow="1"/>
              <a:tblGrid>
                <a:gridCol w="924888">
                  <a:extLst>
                    <a:ext uri="{9D8B030D-6E8A-4147-A177-3AD203B41FA5}">
                      <a16:colId xmlns:a16="http://schemas.microsoft.com/office/drawing/2014/main" val="2491923903"/>
                    </a:ext>
                  </a:extLst>
                </a:gridCol>
                <a:gridCol w="914549">
                  <a:extLst>
                    <a:ext uri="{9D8B030D-6E8A-4147-A177-3AD203B41FA5}">
                      <a16:colId xmlns:a16="http://schemas.microsoft.com/office/drawing/2014/main" val="3263176553"/>
                    </a:ext>
                  </a:extLst>
                </a:gridCol>
                <a:gridCol w="6847363">
                  <a:extLst>
                    <a:ext uri="{9D8B030D-6E8A-4147-A177-3AD203B41FA5}">
                      <a16:colId xmlns:a16="http://schemas.microsoft.com/office/drawing/2014/main" val="4169220974"/>
                    </a:ext>
                  </a:extLst>
                </a:gridCol>
              </a:tblGrid>
              <a:tr h="287215">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022964"/>
                  </a:ext>
                </a:extLst>
              </a:tr>
              <a:tr h="196686">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COR</a:t>
                      </a:r>
                      <a:endParaRPr lang="en-US"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90622"/>
                  </a:ext>
                </a:extLst>
              </a:tr>
              <a:tr h="196686">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4762264"/>
                  </a:ext>
                </a:extLst>
              </a:tr>
              <a:tr h="553639">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IIa</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CMR can be useful to determine anatomy, RV dimensions, and systolic function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811504"/>
                  </a:ext>
                </a:extLst>
              </a:tr>
              <a:tr h="516636">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IIa</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TEE can be useful for surgical planning if TTE images are inadequate to evaluate tricuspid valve morphology and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362921"/>
                  </a:ext>
                </a:extLst>
              </a:tr>
              <a:tr h="487235">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IIa</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B-NR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Electrophysiological study with or without catheter ablation can be useful in the diagnostic evaluation of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and ventricular preexcitation but without supraventricular tachycardia.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987911"/>
                  </a:ext>
                </a:extLst>
              </a:tr>
              <a:tr h="614559">
                <a:tc>
                  <a:txBody>
                    <a:bodyPr/>
                    <a:lstStyle/>
                    <a:p>
                      <a:pPr marL="0" marR="0" algn="ctr">
                        <a:lnSpc>
                          <a:spcPct val="115000"/>
                        </a:lnSpc>
                        <a:spcBef>
                          <a:spcPts val="0"/>
                        </a:spcBef>
                        <a:spcAft>
                          <a:spcPts val="0"/>
                        </a:spcAft>
                      </a:pPr>
                      <a:r>
                        <a:rPr lang="en-US" sz="1100" b="1">
                          <a:effectLst/>
                          <a:latin typeface="+mn-lt"/>
                          <a:ea typeface="Calibri" panose="020F0502020204030204" pitchFamily="34" charset="0"/>
                          <a:cs typeface="Calibri" panose="020F0502020204030204" pitchFamily="34" charset="0"/>
                        </a:rPr>
                        <a:t>IIa</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electrophysiological study (and catheter ablation, if needed) is reasonable before surgical intervention on the tricuspid valve even in the absence of preexcitation or supraventricular tachycardia.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384201"/>
                  </a:ext>
                </a:extLst>
              </a:tr>
            </a:tbl>
          </a:graphicData>
        </a:graphic>
      </p:graphicFrame>
      <p:sp>
        <p:nvSpPr>
          <p:cNvPr id="4" name="TextBox 3">
            <a:extLst>
              <a:ext uri="{FF2B5EF4-FFF2-40B4-BE49-F238E27FC236}">
                <a16:creationId xmlns:a16="http://schemas.microsoft.com/office/drawing/2014/main" id="{CBE95FD5-B995-4918-9C7C-A9FD0F8513F9}"/>
              </a:ext>
            </a:extLst>
          </p:cNvPr>
          <p:cNvSpPr txBox="1"/>
          <p:nvPr/>
        </p:nvSpPr>
        <p:spPr>
          <a:xfrm>
            <a:off x="7239000" y="4343400"/>
            <a:ext cx="1371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4257975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err="1">
                <a:solidFill>
                  <a:srgbClr val="333399"/>
                </a:solidFill>
                <a:ea typeface="Arial Unicode MS" pitchFamily="34" charset="-128"/>
                <a:cs typeface="Arial Unicode MS" pitchFamily="34" charset="-128"/>
              </a:rPr>
              <a:t>Ebstein</a:t>
            </a:r>
            <a:r>
              <a:rPr lang="en-US" altLang="en-US" sz="2400" b="1" kern="1200" dirty="0">
                <a:solidFill>
                  <a:srgbClr val="333399"/>
                </a:solidFill>
                <a:ea typeface="Arial Unicode MS" pitchFamily="34" charset="-128"/>
                <a:cs typeface="Arial Unicode MS" pitchFamily="34" charset="-128"/>
              </a:rPr>
              <a:t> Anomaly</a:t>
            </a:r>
          </a:p>
        </p:txBody>
      </p:sp>
      <p:sp>
        <p:nvSpPr>
          <p:cNvPr id="4" name="TextBox 3">
            <a:extLst>
              <a:ext uri="{FF2B5EF4-FFF2-40B4-BE49-F238E27FC236}">
                <a16:creationId xmlns:a16="http://schemas.microsoft.com/office/drawing/2014/main" id="{CBE95FD5-B995-4918-9C7C-A9FD0F8513F9}"/>
              </a:ext>
            </a:extLst>
          </p:cNvPr>
          <p:cNvSpPr txBox="1"/>
          <p:nvPr/>
        </p:nvSpPr>
        <p:spPr>
          <a:xfrm>
            <a:off x="7162800" y="5029200"/>
            <a:ext cx="1371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5" name="Table 4">
            <a:extLst>
              <a:ext uri="{FF2B5EF4-FFF2-40B4-BE49-F238E27FC236}">
                <a16:creationId xmlns:a16="http://schemas.microsoft.com/office/drawing/2014/main" id="{0C6FBC35-77BE-4224-B5C5-AA12804F1D6E}"/>
              </a:ext>
            </a:extLst>
          </p:cNvPr>
          <p:cNvGraphicFramePr>
            <a:graphicFrameLocks noGrp="1"/>
          </p:cNvGraphicFramePr>
          <p:nvPr>
            <p:extLst>
              <p:ext uri="{D42A27DB-BD31-4B8C-83A1-F6EECF244321}">
                <p14:modId xmlns:p14="http://schemas.microsoft.com/office/powerpoint/2010/main" val="3125229421"/>
              </p:ext>
            </p:extLst>
          </p:nvPr>
        </p:nvGraphicFramePr>
        <p:xfrm>
          <a:off x="533400" y="716930"/>
          <a:ext cx="8001001" cy="4209127"/>
        </p:xfrm>
        <a:graphic>
          <a:graphicData uri="http://schemas.openxmlformats.org/drawingml/2006/table">
            <a:tbl>
              <a:tblPr firstRow="1" firstCol="1" bandRow="1"/>
              <a:tblGrid>
                <a:gridCol w="851871">
                  <a:extLst>
                    <a:ext uri="{9D8B030D-6E8A-4147-A177-3AD203B41FA5}">
                      <a16:colId xmlns:a16="http://schemas.microsoft.com/office/drawing/2014/main" val="1886144988"/>
                    </a:ext>
                  </a:extLst>
                </a:gridCol>
                <a:gridCol w="842348">
                  <a:extLst>
                    <a:ext uri="{9D8B030D-6E8A-4147-A177-3AD203B41FA5}">
                      <a16:colId xmlns:a16="http://schemas.microsoft.com/office/drawing/2014/main" val="2111957570"/>
                    </a:ext>
                  </a:extLst>
                </a:gridCol>
                <a:gridCol w="6306782">
                  <a:extLst>
                    <a:ext uri="{9D8B030D-6E8A-4147-A177-3AD203B41FA5}">
                      <a16:colId xmlns:a16="http://schemas.microsoft.com/office/drawing/2014/main" val="2310716176"/>
                    </a:ext>
                  </a:extLst>
                </a:gridCol>
              </a:tblGrid>
              <a:tr h="273229">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698084"/>
                  </a:ext>
                </a:extLst>
              </a:tr>
              <a:tr h="85372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or reoperation for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and significant TR is recommended when one or more of the following are present: HF symptoms, objective evidence of worsening exercise capacity, progressive RV systolic dysfunction by echocardiography or CMR.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489213"/>
                  </a:ext>
                </a:extLst>
              </a:tr>
              <a:tr h="56347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Catheter ablation is recommended for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and high-risk pathway conduction or multiple accessory pathways.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417077"/>
                  </a:ext>
                </a:extLst>
              </a:tr>
              <a:tr h="85372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repair or reoperation for adults with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and significant TR can be beneficial in the presence of progressive RV enlargement, systemic desaturation from right-to-left atrial shunt, paradoxical embolism, and/or atrial tachyarrhythmias.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991040"/>
                  </a:ext>
                </a:extLst>
              </a:tr>
              <a:tr h="85372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Bidirectional superior </a:t>
                      </a:r>
                      <a:r>
                        <a:rPr lang="en-US" sz="1400" b="1" dirty="0" err="1">
                          <a:effectLst/>
                          <a:latin typeface="+mn-lt"/>
                          <a:ea typeface="Calibri" panose="020F0502020204030204" pitchFamily="34" charset="0"/>
                          <a:cs typeface="Calibri" panose="020F0502020204030204" pitchFamily="34" charset="0"/>
                        </a:rPr>
                        <a:t>cavopulmonary</a:t>
                      </a:r>
                      <a:r>
                        <a:rPr lang="en-US" sz="1400" b="1" dirty="0">
                          <a:effectLst/>
                          <a:latin typeface="+mn-lt"/>
                          <a:ea typeface="Calibri" panose="020F0502020204030204" pitchFamily="34" charset="0"/>
                          <a:cs typeface="Calibri" panose="020F0502020204030204" pitchFamily="34" charset="0"/>
                        </a:rPr>
                        <a:t> (Glenn) anastomosis at time of </a:t>
                      </a:r>
                      <a:r>
                        <a:rPr lang="en-US" sz="1400" b="1" dirty="0" err="1">
                          <a:effectLst/>
                          <a:latin typeface="+mn-lt"/>
                          <a:ea typeface="Calibri" panose="020F0502020204030204" pitchFamily="34" charset="0"/>
                          <a:cs typeface="Calibri" panose="020F0502020204030204" pitchFamily="34" charset="0"/>
                        </a:rPr>
                        <a:t>Ebstein</a:t>
                      </a:r>
                      <a:r>
                        <a:rPr lang="en-US" sz="1400" b="1" dirty="0">
                          <a:effectLst/>
                          <a:latin typeface="+mn-lt"/>
                          <a:ea typeface="Calibri" panose="020F0502020204030204" pitchFamily="34" charset="0"/>
                          <a:cs typeface="Calibri" panose="020F0502020204030204" pitchFamily="34" charset="0"/>
                        </a:rPr>
                        <a:t> anomaly repair may be considered for adults when severe RV dilation or severe RV systolic dysfunction is present, LV function is preserved, and left atrial pressure and LV end diastolic pressure are not elevated.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285871"/>
                  </a:ext>
                </a:extLst>
              </a:tr>
            </a:tbl>
          </a:graphicData>
        </a:graphic>
      </p:graphicFrame>
    </p:spTree>
    <p:extLst>
      <p:ext uri="{BB962C8B-B14F-4D97-AF65-F5344CB8AC3E}">
        <p14:creationId xmlns:p14="http://schemas.microsoft.com/office/powerpoint/2010/main" val="3242036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533400" y="72683"/>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Tetralogy of Fallot</a:t>
            </a:r>
          </a:p>
        </p:txBody>
      </p:sp>
      <p:sp>
        <p:nvSpPr>
          <p:cNvPr id="4" name="TextBox 3">
            <a:extLst>
              <a:ext uri="{FF2B5EF4-FFF2-40B4-BE49-F238E27FC236}">
                <a16:creationId xmlns:a16="http://schemas.microsoft.com/office/drawing/2014/main" id="{CBE95FD5-B995-4918-9C7C-A9FD0F8513F9}"/>
              </a:ext>
            </a:extLst>
          </p:cNvPr>
          <p:cNvSpPr txBox="1"/>
          <p:nvPr/>
        </p:nvSpPr>
        <p:spPr>
          <a:xfrm>
            <a:off x="7772400" y="4556845"/>
            <a:ext cx="1371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3" name="Table 2">
            <a:extLst>
              <a:ext uri="{FF2B5EF4-FFF2-40B4-BE49-F238E27FC236}">
                <a16:creationId xmlns:a16="http://schemas.microsoft.com/office/drawing/2014/main" id="{68C592ED-5029-4505-BBF3-C89632DDE082}"/>
              </a:ext>
            </a:extLst>
          </p:cNvPr>
          <p:cNvGraphicFramePr>
            <a:graphicFrameLocks noGrp="1"/>
          </p:cNvGraphicFramePr>
          <p:nvPr>
            <p:extLst>
              <p:ext uri="{D42A27DB-BD31-4B8C-83A1-F6EECF244321}">
                <p14:modId xmlns:p14="http://schemas.microsoft.com/office/powerpoint/2010/main" val="1629487555"/>
              </p:ext>
            </p:extLst>
          </p:nvPr>
        </p:nvGraphicFramePr>
        <p:xfrm>
          <a:off x="228600" y="685800"/>
          <a:ext cx="8686800" cy="3469764"/>
        </p:xfrm>
        <a:graphic>
          <a:graphicData uri="http://schemas.openxmlformats.org/drawingml/2006/table">
            <a:tbl>
              <a:tblPr firstRow="1" firstCol="1" bandRow="1"/>
              <a:tblGrid>
                <a:gridCol w="924888">
                  <a:extLst>
                    <a:ext uri="{9D8B030D-6E8A-4147-A177-3AD203B41FA5}">
                      <a16:colId xmlns:a16="http://schemas.microsoft.com/office/drawing/2014/main" val="1207466961"/>
                    </a:ext>
                  </a:extLst>
                </a:gridCol>
                <a:gridCol w="914548">
                  <a:extLst>
                    <a:ext uri="{9D8B030D-6E8A-4147-A177-3AD203B41FA5}">
                      <a16:colId xmlns:a16="http://schemas.microsoft.com/office/drawing/2014/main" val="48576878"/>
                    </a:ext>
                  </a:extLst>
                </a:gridCol>
                <a:gridCol w="6847364">
                  <a:extLst>
                    <a:ext uri="{9D8B030D-6E8A-4147-A177-3AD203B41FA5}">
                      <a16:colId xmlns:a16="http://schemas.microsoft.com/office/drawing/2014/main" val="1813836952"/>
                    </a:ext>
                  </a:extLst>
                </a:gridCol>
              </a:tblGrid>
              <a:tr h="3810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TOF</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8482131"/>
                  </a:ext>
                </a:extLst>
              </a:tr>
              <a:tr h="23071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476437"/>
                  </a:ext>
                </a:extLst>
              </a:tr>
              <a:tr h="230710">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4891756"/>
                  </a:ext>
                </a:extLst>
              </a:tr>
              <a:tr h="47578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CMR is useful to quantify ventricular size and function, pulmonary valve function, pulmonary artery anatomy and left heart abnormalities in patients with repaired TOF.</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165607"/>
                  </a:ext>
                </a:extLst>
              </a:tr>
              <a:tr h="47578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Coronary artery compression testing is indicated before right ventricle–to-PA conduit stenting or transcatheter valve placement in repaired TOF.</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133215"/>
                  </a:ext>
                </a:extLst>
              </a:tr>
              <a:tr h="47578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Programmed ventricular stimulation can be useful to risk stratify adults with TOF and additional risk factors for SCD.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072025"/>
                  </a:ext>
                </a:extLst>
              </a:tr>
              <a:tr h="720867">
                <a:tc>
                  <a:txBody>
                    <a:bodyPr/>
                    <a:lstStyle/>
                    <a:p>
                      <a:pPr marL="0" marR="0" algn="ctr">
                        <a:lnSpc>
                          <a:spcPct val="115000"/>
                        </a:lnSpc>
                        <a:spcBef>
                          <a:spcPts val="0"/>
                        </a:spcBef>
                        <a:spcAft>
                          <a:spcPts val="0"/>
                        </a:spcAft>
                      </a:pPr>
                      <a:r>
                        <a:rPr lang="en-US" sz="1400" b="1" dirty="0" err="1">
                          <a:effectLst/>
                          <a:latin typeface="+mn-lt"/>
                          <a:ea typeface="Calibri" panose="020F0502020204030204" pitchFamily="34" charset="0"/>
                          <a:cs typeface="Calibri" panose="020F0502020204030204" pitchFamily="34" charset="0"/>
                        </a:rPr>
                        <a:t>IIa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repaired TOF, cardiac catheterization with angiography, if indicated, is reasonable to assess hemodynamics when adequate data cannot be obtained noninvasively in the setting of an arrhythmia, HF, unexplained ventricular dysfunction, suspected pulmonary hypertension or cyanosis.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299297"/>
                  </a:ext>
                </a:extLst>
              </a:tr>
            </a:tbl>
          </a:graphicData>
        </a:graphic>
      </p:graphicFrame>
    </p:spTree>
    <p:extLst>
      <p:ext uri="{BB962C8B-B14F-4D97-AF65-F5344CB8AC3E}">
        <p14:creationId xmlns:p14="http://schemas.microsoft.com/office/powerpoint/2010/main" val="340784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2649-46E6-46DE-80C1-60A59314728D}"/>
              </a:ext>
            </a:extLst>
          </p:cNvPr>
          <p:cNvSpPr>
            <a:spLocks noGrp="1"/>
          </p:cNvSpPr>
          <p:nvPr>
            <p:ph type="title"/>
          </p:nvPr>
        </p:nvSpPr>
        <p:spPr>
          <a:xfrm>
            <a:off x="457200" y="-228600"/>
            <a:ext cx="8229600" cy="1143000"/>
          </a:xfrm>
        </p:spPr>
        <p:txBody>
          <a:bodyPr/>
          <a:lstStyle/>
          <a:p>
            <a:r>
              <a:rPr lang="en-US" altLang="en-US" sz="2400" b="1" dirty="0">
                <a:solidFill>
                  <a:srgbClr val="333399"/>
                </a:solidFill>
              </a:rPr>
              <a:t>ACHD AP CLASSIFICATION</a:t>
            </a:r>
            <a:endParaRPr lang="en-US" dirty="0"/>
          </a:p>
        </p:txBody>
      </p:sp>
      <p:sp>
        <p:nvSpPr>
          <p:cNvPr id="3" name="Content Placeholder 2">
            <a:extLst>
              <a:ext uri="{FF2B5EF4-FFF2-40B4-BE49-F238E27FC236}">
                <a16:creationId xmlns:a16="http://schemas.microsoft.com/office/drawing/2014/main" id="{0596AAD5-7C77-45A0-91A6-11C9AC48D548}"/>
              </a:ext>
            </a:extLst>
          </p:cNvPr>
          <p:cNvSpPr>
            <a:spLocks noGrp="1"/>
          </p:cNvSpPr>
          <p:nvPr>
            <p:ph idx="1"/>
          </p:nvPr>
        </p:nvSpPr>
        <p:spPr>
          <a:xfrm>
            <a:off x="228600" y="457200"/>
            <a:ext cx="8229600" cy="4525963"/>
          </a:xfrm>
        </p:spPr>
        <p:txBody>
          <a:bodyPr/>
          <a:lstStyle/>
          <a:p>
            <a:pPr lvl="0"/>
            <a:r>
              <a:rPr lang="en-US" sz="2800" dirty="0">
                <a:solidFill>
                  <a:srgbClr val="000000"/>
                </a:solidFill>
              </a:rPr>
              <a:t>CHD Anatomy </a:t>
            </a:r>
          </a:p>
          <a:p>
            <a:endParaRPr lang="en-US" dirty="0"/>
          </a:p>
        </p:txBody>
      </p:sp>
      <p:graphicFrame>
        <p:nvGraphicFramePr>
          <p:cNvPr id="5" name="Table 4">
            <a:extLst>
              <a:ext uri="{FF2B5EF4-FFF2-40B4-BE49-F238E27FC236}">
                <a16:creationId xmlns:a16="http://schemas.microsoft.com/office/drawing/2014/main" id="{B94C7B94-82D1-4C6D-9D95-747D685D4FD3}"/>
              </a:ext>
            </a:extLst>
          </p:cNvPr>
          <p:cNvGraphicFramePr>
            <a:graphicFrameLocks noGrp="1"/>
          </p:cNvGraphicFramePr>
          <p:nvPr>
            <p:extLst>
              <p:ext uri="{D42A27DB-BD31-4B8C-83A1-F6EECF244321}">
                <p14:modId xmlns:p14="http://schemas.microsoft.com/office/powerpoint/2010/main" val="303069422"/>
              </p:ext>
            </p:extLst>
          </p:nvPr>
        </p:nvGraphicFramePr>
        <p:xfrm>
          <a:off x="685800" y="904875"/>
          <a:ext cx="7315200" cy="5222114"/>
        </p:xfrm>
        <a:graphic>
          <a:graphicData uri="http://schemas.openxmlformats.org/drawingml/2006/table">
            <a:tbl>
              <a:tblPr firstRow="1" firstCol="1" bandRow="1"/>
              <a:tblGrid>
                <a:gridCol w="7315200">
                  <a:extLst>
                    <a:ext uri="{9D8B030D-6E8A-4147-A177-3AD203B41FA5}">
                      <a16:colId xmlns:a16="http://schemas.microsoft.com/office/drawing/2014/main" val="4007551854"/>
                    </a:ext>
                  </a:extLst>
                </a:gridCol>
              </a:tblGrid>
              <a:tr h="185710">
                <a:tc>
                  <a:txBody>
                    <a:bodyPr/>
                    <a:lstStyle/>
                    <a:p>
                      <a:pPr marL="0" marR="0" algn="ctr">
                        <a:lnSpc>
                          <a:spcPct val="115000"/>
                        </a:lnSpc>
                        <a:spcBef>
                          <a:spcPts val="0"/>
                        </a:spcBef>
                        <a:spcAft>
                          <a:spcPts val="0"/>
                        </a:spcAft>
                      </a:pPr>
                      <a:r>
                        <a:rPr lang="en-US" sz="1200" b="1" dirty="0">
                          <a:effectLst/>
                          <a:latin typeface="+mn-lt"/>
                          <a:ea typeface="Calibri" panose="020F0502020204030204" pitchFamily="34" charset="0"/>
                          <a:cs typeface="Calibri" panose="020F0502020204030204" pitchFamily="34" charset="0"/>
                        </a:rPr>
                        <a:t>II: Moderate Complexity</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6560738"/>
                  </a:ext>
                </a:extLst>
              </a:tr>
              <a:tr h="4853015">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cs typeface="Calibri" panose="020F0502020204030204" pitchFamily="34" charset="0"/>
                        </a:rPr>
                        <a:t>Repaired or unrepaired conditions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Aorto-left ventricular fistula</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Anomalous pulmonary venous connection, partial or total</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Anomalous coronary artery arising from the pulmonary artery</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Anomalous aortic origin of a coronary artery from the opposite sinus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AVSD (partial or complete, including primum ASD)</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Congenital aortic valve disease</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Congenital mitral valve disease</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Coarctation of the aorta</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err="1">
                          <a:effectLst/>
                          <a:latin typeface="+mn-lt"/>
                          <a:ea typeface="Calibri" panose="020F0502020204030204" pitchFamily="34" charset="0"/>
                          <a:cs typeface="Calibri" panose="020F0502020204030204" pitchFamily="34" charset="0"/>
                        </a:rPr>
                        <a:t>Ebstein</a:t>
                      </a:r>
                      <a:r>
                        <a:rPr lang="en-US" sz="1200" dirty="0">
                          <a:effectLst/>
                          <a:latin typeface="+mn-lt"/>
                          <a:ea typeface="Calibri" panose="020F0502020204030204" pitchFamily="34" charset="0"/>
                          <a:cs typeface="Calibri" panose="020F0502020204030204" pitchFamily="34" charset="0"/>
                        </a:rPr>
                        <a:t> anomaly (disease spectrum includes mild, moderate, and severe variations)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Infundibular right ventricular outflow obstruction</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Ostium primum ASD</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Moderate and large unrepaired </a:t>
                      </a:r>
                      <a:r>
                        <a:rPr lang="en-US" sz="1200" dirty="0" err="1">
                          <a:effectLst/>
                          <a:latin typeface="+mn-lt"/>
                          <a:ea typeface="Calibri" panose="020F0502020204030204" pitchFamily="34" charset="0"/>
                          <a:cs typeface="Calibri" panose="020F0502020204030204" pitchFamily="34" charset="0"/>
                        </a:rPr>
                        <a:t>secundum</a:t>
                      </a:r>
                      <a:r>
                        <a:rPr lang="en-US" sz="1200" dirty="0">
                          <a:effectLst/>
                          <a:latin typeface="+mn-lt"/>
                          <a:ea typeface="Calibri" panose="020F0502020204030204" pitchFamily="34" charset="0"/>
                          <a:cs typeface="Calibri" panose="020F0502020204030204" pitchFamily="34" charset="0"/>
                        </a:rPr>
                        <a:t> ASD</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Moderate and large persistently patent ductus arteriosus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Pulmonary valve regurgitation (moderate or greater)</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Pulmonary valve stenosis (moderate or greater)</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Peripheral pulmonary stenosis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Sinus of Valsalva fistula/aneurysm</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Sinus venosus defect</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err="1">
                          <a:effectLst/>
                          <a:latin typeface="+mn-lt"/>
                          <a:ea typeface="Calibri" panose="020F0502020204030204" pitchFamily="34" charset="0"/>
                          <a:cs typeface="Calibri" panose="020F0502020204030204" pitchFamily="34" charset="0"/>
                        </a:rPr>
                        <a:t>Subvalvar</a:t>
                      </a:r>
                      <a:r>
                        <a:rPr lang="en-US" sz="1200" dirty="0">
                          <a:effectLst/>
                          <a:latin typeface="+mn-lt"/>
                          <a:ea typeface="Calibri" panose="020F0502020204030204" pitchFamily="34" charset="0"/>
                          <a:cs typeface="Calibri" panose="020F0502020204030204" pitchFamily="34" charset="0"/>
                        </a:rPr>
                        <a:t> aortic stenosis (excluding HCM; HCM not addressed in these guidelines)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err="1">
                          <a:effectLst/>
                          <a:latin typeface="+mn-lt"/>
                          <a:ea typeface="Calibri" panose="020F0502020204030204" pitchFamily="34" charset="0"/>
                          <a:cs typeface="Calibri" panose="020F0502020204030204" pitchFamily="34" charset="0"/>
                        </a:rPr>
                        <a:t>Supravalvar</a:t>
                      </a:r>
                      <a:r>
                        <a:rPr lang="en-US" sz="1200" dirty="0">
                          <a:effectLst/>
                          <a:latin typeface="+mn-lt"/>
                          <a:ea typeface="Calibri" panose="020F0502020204030204" pitchFamily="34" charset="0"/>
                          <a:cs typeface="Calibri" panose="020F0502020204030204" pitchFamily="34" charset="0"/>
                        </a:rPr>
                        <a:t> aortic stenosis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Straddling atrioventricular valve</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Repaired tetralogy of Fallot</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Calibri" panose="020F0502020204030204" pitchFamily="34" charset="0"/>
                        </a:rPr>
                        <a:t>VSD with associated abnormality and/or moderate or greater shunt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314442"/>
                  </a:ext>
                </a:extLst>
              </a:tr>
            </a:tbl>
          </a:graphicData>
        </a:graphic>
      </p:graphicFrame>
      <p:sp>
        <p:nvSpPr>
          <p:cNvPr id="6" name="TextBox 5">
            <a:extLst>
              <a:ext uri="{FF2B5EF4-FFF2-40B4-BE49-F238E27FC236}">
                <a16:creationId xmlns:a16="http://schemas.microsoft.com/office/drawing/2014/main" id="{3F225342-7DC1-4313-8156-839DF66FAF9A}"/>
              </a:ext>
            </a:extLst>
          </p:cNvPr>
          <p:cNvSpPr txBox="1"/>
          <p:nvPr/>
        </p:nvSpPr>
        <p:spPr>
          <a:xfrm>
            <a:off x="6172200" y="6216134"/>
            <a:ext cx="12192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94015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3751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Tetralogy of Fallot</a:t>
            </a:r>
          </a:p>
        </p:txBody>
      </p:sp>
      <p:graphicFrame>
        <p:nvGraphicFramePr>
          <p:cNvPr id="5" name="Table 4">
            <a:extLst>
              <a:ext uri="{FF2B5EF4-FFF2-40B4-BE49-F238E27FC236}">
                <a16:creationId xmlns:a16="http://schemas.microsoft.com/office/drawing/2014/main" id="{672B3743-4D83-4E58-B590-90B94B1F5BD2}"/>
              </a:ext>
            </a:extLst>
          </p:cNvPr>
          <p:cNvGraphicFramePr>
            <a:graphicFrameLocks noGrp="1"/>
          </p:cNvGraphicFramePr>
          <p:nvPr>
            <p:extLst>
              <p:ext uri="{D42A27DB-BD31-4B8C-83A1-F6EECF244321}">
                <p14:modId xmlns:p14="http://schemas.microsoft.com/office/powerpoint/2010/main" val="3644666831"/>
              </p:ext>
            </p:extLst>
          </p:nvPr>
        </p:nvGraphicFramePr>
        <p:xfrm>
          <a:off x="533400" y="762000"/>
          <a:ext cx="7848597" cy="4080956"/>
        </p:xfrm>
        <a:graphic>
          <a:graphicData uri="http://schemas.openxmlformats.org/drawingml/2006/table">
            <a:tbl>
              <a:tblPr firstRow="1" firstCol="1" bandRow="1"/>
              <a:tblGrid>
                <a:gridCol w="835643">
                  <a:extLst>
                    <a:ext uri="{9D8B030D-6E8A-4147-A177-3AD203B41FA5}">
                      <a16:colId xmlns:a16="http://schemas.microsoft.com/office/drawing/2014/main" val="1556806888"/>
                    </a:ext>
                  </a:extLst>
                </a:gridCol>
                <a:gridCol w="826302">
                  <a:extLst>
                    <a:ext uri="{9D8B030D-6E8A-4147-A177-3AD203B41FA5}">
                      <a16:colId xmlns:a16="http://schemas.microsoft.com/office/drawing/2014/main" val="333759487"/>
                    </a:ext>
                  </a:extLst>
                </a:gridCol>
                <a:gridCol w="6186652">
                  <a:extLst>
                    <a:ext uri="{9D8B030D-6E8A-4147-A177-3AD203B41FA5}">
                      <a16:colId xmlns:a16="http://schemas.microsoft.com/office/drawing/2014/main" val="358161114"/>
                    </a:ext>
                  </a:extLst>
                </a:gridCol>
              </a:tblGrid>
              <a:tr h="238196">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2069886"/>
                  </a:ext>
                </a:extLst>
              </a:tr>
              <a:tr h="7442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Pulmonary valve replacement (surgical or percutaneous) for relief of symptoms is recommended for patients with repaired TOF and moderate or greater PR with cardiovascular symptoms not otherwise explained.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229208"/>
                  </a:ext>
                </a:extLst>
              </a:tr>
              <a:tr h="74426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Pulmonary valve replacement (surgical or percutaneous) is reasonable for preservation of ventricular size and function in asymptomatic patients with repaired TOF and ventricular enlargement or dysfunction and moderate or greater PR .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450661"/>
                  </a:ext>
                </a:extLst>
              </a:tr>
              <a:tr h="49122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Primary prevention ICD therapy is reasonable in adults with TOF and multiple risk factors for SCD.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002804"/>
                  </a:ext>
                </a:extLst>
              </a:tr>
              <a:tr h="49122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Surgical pulmonary valve replacement may be reasonable for adults with repaired TOF and moderate or greater PR with other lesions requiring surgical interventions.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25400"/>
                  </a:ext>
                </a:extLst>
              </a:tr>
              <a:tr h="49122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Pulmonary valve replacement, in addition to arrhythmia management, may be considered for adults with repaired TOF and moderate or greater PR and ventricular tachyarrhythmia.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742198"/>
                  </a:ext>
                </a:extLst>
              </a:tr>
            </a:tbl>
          </a:graphicData>
        </a:graphic>
      </p:graphicFrame>
      <p:sp>
        <p:nvSpPr>
          <p:cNvPr id="6" name="TextBox 5">
            <a:extLst>
              <a:ext uri="{FF2B5EF4-FFF2-40B4-BE49-F238E27FC236}">
                <a16:creationId xmlns:a16="http://schemas.microsoft.com/office/drawing/2014/main" id="{F5C1ADCA-D645-4766-AFB9-34346F87978C}"/>
              </a:ext>
            </a:extLst>
          </p:cNvPr>
          <p:cNvSpPr txBox="1"/>
          <p:nvPr/>
        </p:nvSpPr>
        <p:spPr>
          <a:xfrm>
            <a:off x="7467600" y="4925576"/>
            <a:ext cx="1371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1116399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E2F0BD-8A9D-4859-89B9-2C7B74789E2F}"/>
              </a:ext>
            </a:extLst>
          </p:cNvPr>
          <p:cNvPicPr>
            <a:picLocks noGrp="1"/>
          </p:cNvPicPr>
          <p:nvPr>
            <p:ph idx="1"/>
          </p:nvPr>
        </p:nvPicPr>
        <p:blipFill rotWithShape="1">
          <a:blip r:embed="rId2"/>
          <a:srcRect l="-798" b="34256"/>
          <a:stretch/>
        </p:blipFill>
        <p:spPr>
          <a:xfrm>
            <a:off x="1200150" y="545068"/>
            <a:ext cx="7258050" cy="6008132"/>
          </a:xfrm>
          <a:prstGeom prst="rect">
            <a:avLst/>
          </a:prstGeom>
        </p:spPr>
      </p:pic>
      <p:sp>
        <p:nvSpPr>
          <p:cNvPr id="6" name="TextBox 5">
            <a:extLst>
              <a:ext uri="{FF2B5EF4-FFF2-40B4-BE49-F238E27FC236}">
                <a16:creationId xmlns:a16="http://schemas.microsoft.com/office/drawing/2014/main" id="{8F303BF3-EB99-4E2C-B0F3-D08726C0DA67}"/>
              </a:ext>
            </a:extLst>
          </p:cNvPr>
          <p:cNvSpPr txBox="1"/>
          <p:nvPr/>
        </p:nvSpPr>
        <p:spPr>
          <a:xfrm>
            <a:off x="5094446" y="652760"/>
            <a:ext cx="2864644" cy="923330"/>
          </a:xfrm>
          <a:prstGeom prst="flowChartProcess">
            <a:avLst/>
          </a:prstGeom>
          <a:noFill/>
        </p:spPr>
        <p:txBody>
          <a:bodyPr wrap="square" rtlCol="0">
            <a:spAutoFit/>
          </a:bodyPr>
          <a:lstStyle/>
          <a:p>
            <a:pPr eaLnBrk="0" fontAlgn="base" hangingPunct="0">
              <a:spcBef>
                <a:spcPct val="0"/>
              </a:spcBef>
              <a:spcAft>
                <a:spcPct val="0"/>
              </a:spcAft>
            </a:pPr>
            <a:r>
              <a:rPr lang="en-US" b="1" dirty="0">
                <a:solidFill>
                  <a:srgbClr val="333399"/>
                </a:solidFill>
                <a:latin typeface="Calibri" panose="020F0502020204030204" pitchFamily="34" charset="0"/>
                <a:ea typeface="Calibri" panose="020F0502020204030204" pitchFamily="34" charset="0"/>
              </a:rPr>
              <a:t>Pulmonary Valve Replacement in Patients With TOF Repair and PR</a:t>
            </a:r>
            <a:endParaRPr lang="en-US" dirty="0">
              <a:solidFill>
                <a:srgbClr val="333399"/>
              </a:solidFill>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937BDF1F-D6CE-4616-AF7C-E430EDE980A9}"/>
              </a:ext>
            </a:extLst>
          </p:cNvPr>
          <p:cNvSpPr txBox="1"/>
          <p:nvPr/>
        </p:nvSpPr>
        <p:spPr>
          <a:xfrm>
            <a:off x="6019800" y="5943600"/>
            <a:ext cx="1416844"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881213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487A5BDA-559C-47C6-B451-563FBC84FD49}"/>
              </a:ext>
            </a:extLst>
          </p:cNvPr>
          <p:cNvPicPr>
            <a:picLocks/>
          </p:cNvPicPr>
          <p:nvPr/>
        </p:nvPicPr>
        <p:blipFill rotWithShape="1">
          <a:blip r:embed="rId2"/>
          <a:srcRect l="27730" t="65405" r="-941" b="429"/>
          <a:stretch/>
        </p:blipFill>
        <p:spPr>
          <a:xfrm>
            <a:off x="985837" y="1524000"/>
            <a:ext cx="6248400" cy="4207668"/>
          </a:xfrm>
          <a:prstGeom prst="rect">
            <a:avLst/>
          </a:prstGeom>
        </p:spPr>
      </p:pic>
      <p:sp>
        <p:nvSpPr>
          <p:cNvPr id="3" name="TextBox 2">
            <a:extLst>
              <a:ext uri="{FF2B5EF4-FFF2-40B4-BE49-F238E27FC236}">
                <a16:creationId xmlns:a16="http://schemas.microsoft.com/office/drawing/2014/main" id="{8C112C3D-2C30-4046-9B76-BA58E1BAF232}"/>
              </a:ext>
            </a:extLst>
          </p:cNvPr>
          <p:cNvSpPr txBox="1"/>
          <p:nvPr/>
        </p:nvSpPr>
        <p:spPr>
          <a:xfrm>
            <a:off x="5324475" y="507220"/>
            <a:ext cx="3819525" cy="646331"/>
          </a:xfrm>
          <a:prstGeom prst="flowChartProcess">
            <a:avLst/>
          </a:prstGeom>
          <a:noFill/>
        </p:spPr>
        <p:txBody>
          <a:bodyPr wrap="square" rtlCol="0">
            <a:spAutoFit/>
          </a:bodyPr>
          <a:lstStyle/>
          <a:p>
            <a:pPr eaLnBrk="0" fontAlgn="base" hangingPunct="0">
              <a:spcBef>
                <a:spcPct val="0"/>
              </a:spcBef>
              <a:spcAft>
                <a:spcPct val="0"/>
              </a:spcAft>
            </a:pPr>
            <a:r>
              <a:rPr lang="en-US" b="1" dirty="0">
                <a:solidFill>
                  <a:srgbClr val="333399"/>
                </a:solidFill>
                <a:latin typeface="Calibri" panose="020F0502020204030204" pitchFamily="34" charset="0"/>
                <a:ea typeface="Calibri" panose="020F0502020204030204" pitchFamily="34" charset="0"/>
              </a:rPr>
              <a:t>Pulmonary Valve Replacement in Patients With TOF Repair and PR</a:t>
            </a:r>
            <a:endParaRPr lang="en-US" dirty="0">
              <a:solidFill>
                <a:srgbClr val="333399"/>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64788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3751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Right Ventricle–to-Pulmonary Artery Conduit</a:t>
            </a:r>
          </a:p>
        </p:txBody>
      </p:sp>
      <p:graphicFrame>
        <p:nvGraphicFramePr>
          <p:cNvPr id="3" name="Table 2">
            <a:extLst>
              <a:ext uri="{FF2B5EF4-FFF2-40B4-BE49-F238E27FC236}">
                <a16:creationId xmlns:a16="http://schemas.microsoft.com/office/drawing/2014/main" id="{939757E2-88FA-4AFE-808C-2624A020939E}"/>
              </a:ext>
            </a:extLst>
          </p:cNvPr>
          <p:cNvGraphicFramePr>
            <a:graphicFrameLocks noGrp="1"/>
          </p:cNvGraphicFramePr>
          <p:nvPr>
            <p:extLst>
              <p:ext uri="{D42A27DB-BD31-4B8C-83A1-F6EECF244321}">
                <p14:modId xmlns:p14="http://schemas.microsoft.com/office/powerpoint/2010/main" val="3624704223"/>
              </p:ext>
            </p:extLst>
          </p:nvPr>
        </p:nvGraphicFramePr>
        <p:xfrm>
          <a:off x="152400" y="494714"/>
          <a:ext cx="8839200" cy="5479762"/>
        </p:xfrm>
        <a:graphic>
          <a:graphicData uri="http://schemas.openxmlformats.org/drawingml/2006/table">
            <a:tbl>
              <a:tblPr firstRow="1" firstCol="1" bandRow="1"/>
              <a:tblGrid>
                <a:gridCol w="941113">
                  <a:extLst>
                    <a:ext uri="{9D8B030D-6E8A-4147-A177-3AD203B41FA5}">
                      <a16:colId xmlns:a16="http://schemas.microsoft.com/office/drawing/2014/main" val="480905998"/>
                    </a:ext>
                  </a:extLst>
                </a:gridCol>
                <a:gridCol w="930594">
                  <a:extLst>
                    <a:ext uri="{9D8B030D-6E8A-4147-A177-3AD203B41FA5}">
                      <a16:colId xmlns:a16="http://schemas.microsoft.com/office/drawing/2014/main" val="3430488011"/>
                    </a:ext>
                  </a:extLst>
                </a:gridCol>
                <a:gridCol w="6967493">
                  <a:extLst>
                    <a:ext uri="{9D8B030D-6E8A-4147-A177-3AD203B41FA5}">
                      <a16:colId xmlns:a16="http://schemas.microsoft.com/office/drawing/2014/main" val="2181741289"/>
                    </a:ext>
                  </a:extLst>
                </a:gridCol>
              </a:tblGrid>
              <a:tr h="343486">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Right Ventricle–to-PA Conduit</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525125"/>
                  </a:ext>
                </a:extLst>
              </a:tr>
              <a:tr h="22377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23883"/>
                  </a:ext>
                </a:extLst>
              </a:tr>
              <a:tr h="223775">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2051782"/>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Coronary artery compression testing with simultaneous coronary angiography and high-pressure balloon dilation in the conduit is indicated before right ventricle–to-PA conduit stenting or transcatheter valve placement.</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492065"/>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stented right ventricle–to-PA conduits and worsening PS or PR, evaluation for conduit complications should be performed, including fluoroscopy to evaluate for stent fracture and blood cultures to assess for IE.</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987267"/>
                  </a:ext>
                </a:extLst>
              </a:tr>
              <a:tr h="69920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right ventricle–to-PA conduit and arrhythmia, congestive HF, unexplained ventricular dysfunction or cyanosis cardiac catheterization is reasonable to assess the hemodynamics.</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16971"/>
                  </a:ext>
                </a:extLst>
              </a:tr>
              <a:tr h="223775">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9582742"/>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Right ventricle–to-PA conduit intervention is reasonable for adults with right ventricle–to-PA conduit and moderate or greater PR or moderate or greater stenosis with reduced functional capacity or arrhythmia.</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68101"/>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Right ventricle–to-PA conduit intervention may be reasonable for asymptomatic adults with right ventricle–to-PA conduit and severe stenosis or severe regurgitation with reduced RV ejection fraction or RV dilation.</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842791"/>
                  </a:ext>
                </a:extLst>
              </a:tr>
            </a:tbl>
          </a:graphicData>
        </a:graphic>
      </p:graphicFrame>
    </p:spTree>
    <p:extLst>
      <p:ext uri="{BB962C8B-B14F-4D97-AF65-F5344CB8AC3E}">
        <p14:creationId xmlns:p14="http://schemas.microsoft.com/office/powerpoint/2010/main" val="27849193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3751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Right Ventricle–to-Pulmonary Artery Conduit</a:t>
            </a:r>
          </a:p>
        </p:txBody>
      </p:sp>
      <p:graphicFrame>
        <p:nvGraphicFramePr>
          <p:cNvPr id="3" name="Table 2">
            <a:extLst>
              <a:ext uri="{FF2B5EF4-FFF2-40B4-BE49-F238E27FC236}">
                <a16:creationId xmlns:a16="http://schemas.microsoft.com/office/drawing/2014/main" id="{939757E2-88FA-4AFE-808C-2624A020939E}"/>
              </a:ext>
            </a:extLst>
          </p:cNvPr>
          <p:cNvGraphicFramePr>
            <a:graphicFrameLocks noGrp="1"/>
          </p:cNvGraphicFramePr>
          <p:nvPr/>
        </p:nvGraphicFramePr>
        <p:xfrm>
          <a:off x="152400" y="494714"/>
          <a:ext cx="8839200" cy="5479762"/>
        </p:xfrm>
        <a:graphic>
          <a:graphicData uri="http://schemas.openxmlformats.org/drawingml/2006/table">
            <a:tbl>
              <a:tblPr firstRow="1" firstCol="1" bandRow="1"/>
              <a:tblGrid>
                <a:gridCol w="941113">
                  <a:extLst>
                    <a:ext uri="{9D8B030D-6E8A-4147-A177-3AD203B41FA5}">
                      <a16:colId xmlns:a16="http://schemas.microsoft.com/office/drawing/2014/main" val="480905998"/>
                    </a:ext>
                  </a:extLst>
                </a:gridCol>
                <a:gridCol w="930594">
                  <a:extLst>
                    <a:ext uri="{9D8B030D-6E8A-4147-A177-3AD203B41FA5}">
                      <a16:colId xmlns:a16="http://schemas.microsoft.com/office/drawing/2014/main" val="3430488011"/>
                    </a:ext>
                  </a:extLst>
                </a:gridCol>
                <a:gridCol w="6967493">
                  <a:extLst>
                    <a:ext uri="{9D8B030D-6E8A-4147-A177-3AD203B41FA5}">
                      <a16:colId xmlns:a16="http://schemas.microsoft.com/office/drawing/2014/main" val="2181741289"/>
                    </a:ext>
                  </a:extLst>
                </a:gridCol>
              </a:tblGrid>
              <a:tr h="343486">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Right Ventricle–to-PA Conduit</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525125"/>
                  </a:ext>
                </a:extLst>
              </a:tr>
              <a:tr h="22377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23883"/>
                  </a:ext>
                </a:extLst>
              </a:tr>
              <a:tr h="223775">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2051782"/>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Coronary artery compression testing with simultaneous coronary angiography and high-pressure balloon dilation in the conduit is indicated before right ventricle–to-PA conduit stenting or transcatheter valve placement.</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492065"/>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patients with stented right ventricle–to-PA conduits and worsening PS or PR, evaluation for conduit complications should be performed, including fluoroscopy to evaluate for stent fracture and blood cultures to assess for IE.</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987267"/>
                  </a:ext>
                </a:extLst>
              </a:tr>
              <a:tr h="69920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right ventricle–to-PA conduit and arrhythmia, congestive HF, unexplained ventricular dysfunction or cyanosis cardiac catheterization is reasonable to assess the hemodynamics.</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16971"/>
                  </a:ext>
                </a:extLst>
              </a:tr>
              <a:tr h="223775">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9582742"/>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Right ventricle–to-PA conduit intervention is reasonable for adults with right ventricle–to-PA conduit and moderate or greater PR or moderate or greater stenosis with reduced functional capacity or arrhythmia.</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68101"/>
                  </a:ext>
                </a:extLst>
              </a:tr>
              <a:tr h="93691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328" marR="68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Right ventricle–to-PA conduit intervention may be reasonable for asymptomatic adults with right ventricle–to-PA conduit and severe stenosis or severe regurgitation with reduced RV ejection fraction or RV dilation.</a:t>
                      </a:r>
                      <a:endParaRPr lang="en-US" sz="1400" dirty="0">
                        <a:effectLst/>
                        <a:latin typeface="+mn-lt"/>
                        <a:ea typeface="Calibri" panose="020F0502020204030204" pitchFamily="34" charset="0"/>
                        <a:cs typeface="Times New Roman" panose="02020603050405020304" pitchFamily="18" charset="0"/>
                      </a:endParaRPr>
                    </a:p>
                  </a:txBody>
                  <a:tcPr marL="68328" marR="68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842791"/>
                  </a:ext>
                </a:extLst>
              </a:tr>
            </a:tbl>
          </a:graphicData>
        </a:graphic>
      </p:graphicFrame>
    </p:spTree>
    <p:extLst>
      <p:ext uri="{BB962C8B-B14F-4D97-AF65-F5344CB8AC3E}">
        <p14:creationId xmlns:p14="http://schemas.microsoft.com/office/powerpoint/2010/main" val="3924813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Complex Lesions (Transposition of the Great Arteries)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4194380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3751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Transposition of the Great Arteries With Atrial Switch</a:t>
            </a:r>
          </a:p>
        </p:txBody>
      </p:sp>
      <p:sp>
        <p:nvSpPr>
          <p:cNvPr id="5" name="TextBox 4">
            <a:extLst>
              <a:ext uri="{FF2B5EF4-FFF2-40B4-BE49-F238E27FC236}">
                <a16:creationId xmlns:a16="http://schemas.microsoft.com/office/drawing/2014/main" id="{1ADBE18A-4B44-4559-829F-595C3C83A44D}"/>
              </a:ext>
            </a:extLst>
          </p:cNvPr>
          <p:cNvSpPr txBox="1"/>
          <p:nvPr/>
        </p:nvSpPr>
        <p:spPr>
          <a:xfrm>
            <a:off x="7010400" y="4808873"/>
            <a:ext cx="1327731"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7" name="Table 6">
            <a:extLst>
              <a:ext uri="{FF2B5EF4-FFF2-40B4-BE49-F238E27FC236}">
                <a16:creationId xmlns:a16="http://schemas.microsoft.com/office/drawing/2014/main" id="{16901958-0000-4AC1-9314-D75694360BE7}"/>
              </a:ext>
            </a:extLst>
          </p:cNvPr>
          <p:cNvGraphicFramePr>
            <a:graphicFrameLocks noGrp="1"/>
          </p:cNvGraphicFramePr>
          <p:nvPr>
            <p:extLst>
              <p:ext uri="{D42A27DB-BD31-4B8C-83A1-F6EECF244321}">
                <p14:modId xmlns:p14="http://schemas.microsoft.com/office/powerpoint/2010/main" val="484868166"/>
              </p:ext>
            </p:extLst>
          </p:nvPr>
        </p:nvGraphicFramePr>
        <p:xfrm>
          <a:off x="228600" y="609600"/>
          <a:ext cx="8458200" cy="4084387"/>
        </p:xfrm>
        <a:graphic>
          <a:graphicData uri="http://schemas.openxmlformats.org/drawingml/2006/table">
            <a:tbl>
              <a:tblPr firstRow="1" firstCol="1" bandRow="1"/>
              <a:tblGrid>
                <a:gridCol w="900549">
                  <a:extLst>
                    <a:ext uri="{9D8B030D-6E8A-4147-A177-3AD203B41FA5}">
                      <a16:colId xmlns:a16="http://schemas.microsoft.com/office/drawing/2014/main" val="1910135799"/>
                    </a:ext>
                  </a:extLst>
                </a:gridCol>
                <a:gridCol w="890481">
                  <a:extLst>
                    <a:ext uri="{9D8B030D-6E8A-4147-A177-3AD203B41FA5}">
                      <a16:colId xmlns:a16="http://schemas.microsoft.com/office/drawing/2014/main" val="3656270812"/>
                    </a:ext>
                  </a:extLst>
                </a:gridCol>
                <a:gridCol w="6667170">
                  <a:extLst>
                    <a:ext uri="{9D8B030D-6E8A-4147-A177-3AD203B41FA5}">
                      <a16:colId xmlns:a16="http://schemas.microsoft.com/office/drawing/2014/main" val="1330718150"/>
                    </a:ext>
                  </a:extLst>
                </a:gridCol>
              </a:tblGrid>
              <a:tr h="3048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d-TGA With Atrial Switch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9866176"/>
                  </a:ext>
                </a:extLst>
              </a:tr>
              <a:tr h="22117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09637"/>
                  </a:ext>
                </a:extLst>
              </a:tr>
              <a:tr h="22117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7567625"/>
                  </a:ext>
                </a:extLst>
              </a:tr>
              <a:tr h="45611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Ambulatory monitoring for bradycardia or sinus node dysfunction is recommended for adults with d-TGA with atrial switch, especially if treated with beta blockers or other rate-slowing agents.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631285"/>
                  </a:ext>
                </a:extLst>
              </a:tr>
              <a:tr h="45611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with d-TGA with atrial switch repair should undergo annual imaging with either echocardiography or CMR to evaluate for common long-term complications of the atrial switch.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832749"/>
                  </a:ext>
                </a:extLst>
              </a:tr>
              <a:tr h="69106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Assessment for a communication through the interatrial baffle or venous stenosis is reasonable for adults with d-TGA with atrial switch, particularly if transvenous pacemaker/ICD implantation is considered or leads are already present.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636026"/>
                  </a:ext>
                </a:extLst>
              </a:tr>
              <a:tr h="22117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902329"/>
                  </a:ext>
                </a:extLst>
              </a:tr>
              <a:tr h="45611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GDMT with appropriate attention to the need for anticoagulation is recommended to promptly restore sinus rhythm for adults with d-TGA with atrial switch repair presenting with atrial arrhythmia.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176738"/>
                  </a:ext>
                </a:extLst>
              </a:tr>
            </a:tbl>
          </a:graphicData>
        </a:graphic>
      </p:graphicFrame>
    </p:spTree>
    <p:extLst>
      <p:ext uri="{BB962C8B-B14F-4D97-AF65-F5344CB8AC3E}">
        <p14:creationId xmlns:p14="http://schemas.microsoft.com/office/powerpoint/2010/main" val="833987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3751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Transposition of the Great Arteries With Arterial Switch</a:t>
            </a:r>
          </a:p>
        </p:txBody>
      </p:sp>
      <p:sp>
        <p:nvSpPr>
          <p:cNvPr id="5" name="TextBox 4">
            <a:extLst>
              <a:ext uri="{FF2B5EF4-FFF2-40B4-BE49-F238E27FC236}">
                <a16:creationId xmlns:a16="http://schemas.microsoft.com/office/drawing/2014/main" id="{1ADBE18A-4B44-4559-829F-595C3C83A44D}"/>
              </a:ext>
            </a:extLst>
          </p:cNvPr>
          <p:cNvSpPr txBox="1"/>
          <p:nvPr/>
        </p:nvSpPr>
        <p:spPr>
          <a:xfrm>
            <a:off x="6553200" y="5181600"/>
            <a:ext cx="1327731"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3" name="Table 2">
            <a:extLst>
              <a:ext uri="{FF2B5EF4-FFF2-40B4-BE49-F238E27FC236}">
                <a16:creationId xmlns:a16="http://schemas.microsoft.com/office/drawing/2014/main" id="{C26F4B97-44A8-4770-9ADC-89842259FA94}"/>
              </a:ext>
            </a:extLst>
          </p:cNvPr>
          <p:cNvGraphicFramePr>
            <a:graphicFrameLocks noGrp="1"/>
          </p:cNvGraphicFramePr>
          <p:nvPr>
            <p:extLst>
              <p:ext uri="{D42A27DB-BD31-4B8C-83A1-F6EECF244321}">
                <p14:modId xmlns:p14="http://schemas.microsoft.com/office/powerpoint/2010/main" val="1900406896"/>
              </p:ext>
            </p:extLst>
          </p:nvPr>
        </p:nvGraphicFramePr>
        <p:xfrm>
          <a:off x="342898" y="685800"/>
          <a:ext cx="8496302" cy="4498915"/>
        </p:xfrm>
        <a:graphic>
          <a:graphicData uri="http://schemas.openxmlformats.org/drawingml/2006/table">
            <a:tbl>
              <a:tblPr firstRow="1" firstCol="1" bandRow="1"/>
              <a:tblGrid>
                <a:gridCol w="904605">
                  <a:extLst>
                    <a:ext uri="{9D8B030D-6E8A-4147-A177-3AD203B41FA5}">
                      <a16:colId xmlns:a16="http://schemas.microsoft.com/office/drawing/2014/main" val="3887818159"/>
                    </a:ext>
                  </a:extLst>
                </a:gridCol>
                <a:gridCol w="894492">
                  <a:extLst>
                    <a:ext uri="{9D8B030D-6E8A-4147-A177-3AD203B41FA5}">
                      <a16:colId xmlns:a16="http://schemas.microsoft.com/office/drawing/2014/main" val="2759323984"/>
                    </a:ext>
                  </a:extLst>
                </a:gridCol>
                <a:gridCol w="6697205">
                  <a:extLst>
                    <a:ext uri="{9D8B030D-6E8A-4147-A177-3AD203B41FA5}">
                      <a16:colId xmlns:a16="http://schemas.microsoft.com/office/drawing/2014/main" val="837750919"/>
                    </a:ext>
                  </a:extLst>
                </a:gridCol>
              </a:tblGrid>
              <a:tr h="2286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d-TGA With Arterial Switch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8456301"/>
                  </a:ext>
                </a:extLst>
              </a:tr>
              <a:tr h="21568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534690"/>
                  </a:ext>
                </a:extLst>
              </a:tr>
              <a:tr h="215688">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4723046"/>
                  </a:ext>
                </a:extLst>
              </a:tr>
              <a:tr h="90305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342900" marR="0" lvl="0" indent="-342900" algn="just">
                        <a:lnSpc>
                          <a:spcPct val="115000"/>
                        </a:lnSpc>
                        <a:spcBef>
                          <a:spcPts val="0"/>
                        </a:spcBef>
                        <a:spcAft>
                          <a:spcPts val="0"/>
                        </a:spcAft>
                        <a:buFont typeface="+mj-lt"/>
                        <a:buAutoNum type="arabicPeriod"/>
                      </a:pPr>
                      <a:r>
                        <a:rPr lang="en-US" sz="1400" b="1" dirty="0">
                          <a:effectLst/>
                          <a:latin typeface="+mn-lt"/>
                          <a:ea typeface="Calibri" panose="020F0502020204030204" pitchFamily="34" charset="0"/>
                          <a:cs typeface="Calibri" panose="020F0502020204030204" pitchFamily="34" charset="0"/>
                        </a:rPr>
                        <a:t>Baseline and serial imaging with either echocardiography or CMR should be performed in adults with d-TGA with arterial switch who have </a:t>
                      </a:r>
                      <a:r>
                        <a:rPr lang="en-US" sz="1400" b="1" dirty="0" err="1">
                          <a:effectLst/>
                          <a:latin typeface="+mn-lt"/>
                          <a:ea typeface="Calibri" panose="020F0502020204030204" pitchFamily="34" charset="0"/>
                          <a:cs typeface="Calibri" panose="020F0502020204030204" pitchFamily="34" charset="0"/>
                        </a:rPr>
                        <a:t>neoaortic</a:t>
                      </a:r>
                      <a:r>
                        <a:rPr lang="en-US" sz="1400" b="1" dirty="0">
                          <a:effectLst/>
                          <a:latin typeface="+mn-lt"/>
                          <a:ea typeface="Calibri" panose="020F0502020204030204" pitchFamily="34" charset="0"/>
                          <a:cs typeface="Calibri" panose="020F0502020204030204" pitchFamily="34" charset="0"/>
                        </a:rPr>
                        <a:t> dilation, valve dysfunction or PA or branch PA stenosis or ventricular dysfunction.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810494"/>
                  </a:ext>
                </a:extLst>
              </a:tr>
              <a:tr h="90305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342900" marR="0" lvl="0" indent="-342900" algn="just">
                        <a:lnSpc>
                          <a:spcPct val="115000"/>
                        </a:lnSpc>
                        <a:spcBef>
                          <a:spcPts val="0"/>
                        </a:spcBef>
                        <a:spcAft>
                          <a:spcPts val="0"/>
                        </a:spcAft>
                        <a:buFont typeface="+mj-lt"/>
                        <a:buAutoNum type="arabicPeriod"/>
                      </a:pPr>
                      <a:r>
                        <a:rPr lang="en-US" sz="1400" b="1">
                          <a:effectLst/>
                          <a:latin typeface="+mn-lt"/>
                          <a:ea typeface="Calibri" panose="020F0502020204030204" pitchFamily="34" charset="0"/>
                          <a:cs typeface="Calibri" panose="020F0502020204030204" pitchFamily="34" charset="0"/>
                        </a:rPr>
                        <a:t>Coronary revascularization for adults with d-TGA with arterial switch should be planned by surgeons or interventional cardiologists with expertise in revascularization in collaboration with ACHD providers to ensure coronary and pulmonary artery anatomy are understood </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448621"/>
                  </a:ext>
                </a:extLst>
              </a:tr>
              <a:tr h="67393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342900" marR="0" lvl="0" indent="-342900" algn="just">
                        <a:lnSpc>
                          <a:spcPct val="115000"/>
                        </a:lnSpc>
                        <a:spcBef>
                          <a:spcPts val="0"/>
                        </a:spcBef>
                        <a:spcAft>
                          <a:spcPts val="0"/>
                        </a:spcAft>
                        <a:buFont typeface="+mj-lt"/>
                        <a:buAutoNum type="arabicPeriod"/>
                      </a:pPr>
                      <a:r>
                        <a:rPr lang="en-US" sz="1400" b="1" dirty="0">
                          <a:effectLst/>
                          <a:latin typeface="+mn-lt"/>
                          <a:ea typeface="Calibri" panose="020F0502020204030204" pitchFamily="34" charset="0"/>
                          <a:cs typeface="Calibri" panose="020F0502020204030204" pitchFamily="34" charset="0"/>
                        </a:rPr>
                        <a:t>It is reasonable to perform anatomic evaluation of coronary artery patency (catheter angiography, or CT or MR angiography) in asymptomatic adults with d-TGA with arterial switch.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282660"/>
                  </a:ext>
                </a:extLst>
              </a:tr>
              <a:tr h="67393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342900" marR="0" lvl="0" indent="-342900" algn="just">
                        <a:lnSpc>
                          <a:spcPct val="115000"/>
                        </a:lnSpc>
                        <a:spcBef>
                          <a:spcPts val="0"/>
                        </a:spcBef>
                        <a:spcAft>
                          <a:spcPts val="0"/>
                        </a:spcAft>
                        <a:buFont typeface="+mj-lt"/>
                        <a:buAutoNum type="arabicPeriod"/>
                      </a:pPr>
                      <a:r>
                        <a:rPr lang="en-US" sz="1400" b="1">
                          <a:effectLst/>
                          <a:latin typeface="+mn-lt"/>
                          <a:ea typeface="Calibri" panose="020F0502020204030204" pitchFamily="34" charset="0"/>
                          <a:cs typeface="Calibri" panose="020F0502020204030204" pitchFamily="34" charset="0"/>
                        </a:rPr>
                        <a:t>Physiological tests of myocardial perfusion for adults with d-TGA after arterial switch can be beneficial for assessing symptoms suggestive of myocardial ischemia.</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609566"/>
                  </a:ext>
                </a:extLst>
              </a:tr>
              <a:tr h="44481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342900" marR="0" lvl="0" indent="-342900" algn="just">
                        <a:lnSpc>
                          <a:spcPct val="115000"/>
                        </a:lnSpc>
                        <a:spcBef>
                          <a:spcPts val="0"/>
                        </a:spcBef>
                        <a:spcAft>
                          <a:spcPts val="0"/>
                        </a:spcAft>
                        <a:buFont typeface="+mj-lt"/>
                        <a:buAutoNum type="arabicPeriod"/>
                      </a:pPr>
                      <a:r>
                        <a:rPr lang="en-US" sz="1400" b="1" dirty="0">
                          <a:effectLst/>
                          <a:latin typeface="+mn-lt"/>
                          <a:ea typeface="Calibri" panose="020F0502020204030204" pitchFamily="34" charset="0"/>
                          <a:cs typeface="Calibri" panose="020F0502020204030204" pitchFamily="34" charset="0"/>
                        </a:rPr>
                        <a:t>GDMT is reasonable to determine the need for coronary revascularization for adults with d-TGA after arterial switch.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610000"/>
                  </a:ext>
                </a:extLst>
              </a:tr>
            </a:tbl>
          </a:graphicData>
        </a:graphic>
      </p:graphicFrame>
    </p:spTree>
    <p:extLst>
      <p:ext uri="{BB962C8B-B14F-4D97-AF65-F5344CB8AC3E}">
        <p14:creationId xmlns:p14="http://schemas.microsoft.com/office/powerpoint/2010/main" val="337870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37514"/>
            <a:ext cx="8229600" cy="4572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Transposition of the Great Arteries With Arterial Switch</a:t>
            </a:r>
          </a:p>
        </p:txBody>
      </p:sp>
      <p:graphicFrame>
        <p:nvGraphicFramePr>
          <p:cNvPr id="7" name="Table 6">
            <a:extLst>
              <a:ext uri="{FF2B5EF4-FFF2-40B4-BE49-F238E27FC236}">
                <a16:creationId xmlns:a16="http://schemas.microsoft.com/office/drawing/2014/main" id="{C3373DF7-5709-4E07-A0CF-16298FC68372}"/>
              </a:ext>
            </a:extLst>
          </p:cNvPr>
          <p:cNvGraphicFramePr>
            <a:graphicFrameLocks noGrp="1"/>
          </p:cNvGraphicFramePr>
          <p:nvPr>
            <p:extLst>
              <p:ext uri="{D42A27DB-BD31-4B8C-83A1-F6EECF244321}">
                <p14:modId xmlns:p14="http://schemas.microsoft.com/office/powerpoint/2010/main" val="704868605"/>
              </p:ext>
            </p:extLst>
          </p:nvPr>
        </p:nvGraphicFramePr>
        <p:xfrm>
          <a:off x="533400" y="660623"/>
          <a:ext cx="8001001" cy="2448132"/>
        </p:xfrm>
        <a:graphic>
          <a:graphicData uri="http://schemas.openxmlformats.org/drawingml/2006/table">
            <a:tbl>
              <a:tblPr firstRow="1" firstCol="1" bandRow="1"/>
              <a:tblGrid>
                <a:gridCol w="825249">
                  <a:extLst>
                    <a:ext uri="{9D8B030D-6E8A-4147-A177-3AD203B41FA5}">
                      <a16:colId xmlns:a16="http://schemas.microsoft.com/office/drawing/2014/main" val="3544723199"/>
                    </a:ext>
                  </a:extLst>
                </a:gridCol>
                <a:gridCol w="816024">
                  <a:extLst>
                    <a:ext uri="{9D8B030D-6E8A-4147-A177-3AD203B41FA5}">
                      <a16:colId xmlns:a16="http://schemas.microsoft.com/office/drawing/2014/main" val="1706856324"/>
                    </a:ext>
                  </a:extLst>
                </a:gridCol>
                <a:gridCol w="6359728">
                  <a:extLst>
                    <a:ext uri="{9D8B030D-6E8A-4147-A177-3AD203B41FA5}">
                      <a16:colId xmlns:a16="http://schemas.microsoft.com/office/drawing/2014/main" val="1301477613"/>
                    </a:ext>
                  </a:extLst>
                </a:gridCol>
              </a:tblGrid>
              <a:tr h="360868">
                <a:tc gridSpan="3">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Therapeutic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9405501"/>
                  </a:ext>
                </a:extLst>
              </a:tr>
              <a:tr h="95970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GDMT is reasonable to determine indications for aortic valve replacement in adults with d-TGA after arterial switch with severe </a:t>
                      </a:r>
                      <a:r>
                        <a:rPr lang="en-US" sz="1400" b="1" dirty="0" err="1">
                          <a:effectLst/>
                          <a:latin typeface="+mn-lt"/>
                          <a:ea typeface="Calibri" panose="020F0502020204030204" pitchFamily="34" charset="0"/>
                          <a:cs typeface="Calibri" panose="020F0502020204030204" pitchFamily="34" charset="0"/>
                        </a:rPr>
                        <a:t>neoaortic</a:t>
                      </a:r>
                      <a:r>
                        <a:rPr lang="en-US" sz="1400" b="1" dirty="0">
                          <a:effectLst/>
                          <a:latin typeface="+mn-lt"/>
                          <a:ea typeface="Calibri" panose="020F0502020204030204" pitchFamily="34" charset="0"/>
                          <a:cs typeface="Calibri" panose="020F0502020204030204" pitchFamily="34" charset="0"/>
                        </a:rPr>
                        <a:t> valve regurgitation.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928608"/>
                  </a:ext>
                </a:extLst>
              </a:tr>
              <a:tr h="112755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Catheter or surgical intervention for PS is reasonable in adults with d-TGA after arterial switch with symptoms of HF or decreased exercise capacity attributable to PS.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297531"/>
                  </a:ext>
                </a:extLst>
              </a:tr>
            </a:tbl>
          </a:graphicData>
        </a:graphic>
      </p:graphicFrame>
      <p:sp>
        <p:nvSpPr>
          <p:cNvPr id="8" name="TextBox 7">
            <a:extLst>
              <a:ext uri="{FF2B5EF4-FFF2-40B4-BE49-F238E27FC236}">
                <a16:creationId xmlns:a16="http://schemas.microsoft.com/office/drawing/2014/main" id="{3E6BD41C-518E-49FB-82DA-7A57FB80257D}"/>
              </a:ext>
            </a:extLst>
          </p:cNvPr>
          <p:cNvSpPr txBox="1"/>
          <p:nvPr/>
        </p:nvSpPr>
        <p:spPr>
          <a:xfrm>
            <a:off x="7162800" y="3295972"/>
            <a:ext cx="10668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2961667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342898" y="76200"/>
            <a:ext cx="8229600" cy="762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Congenitally Corrected Transposition of the Great Arteries</a:t>
            </a:r>
          </a:p>
        </p:txBody>
      </p:sp>
      <p:graphicFrame>
        <p:nvGraphicFramePr>
          <p:cNvPr id="3" name="Table 2">
            <a:extLst>
              <a:ext uri="{FF2B5EF4-FFF2-40B4-BE49-F238E27FC236}">
                <a16:creationId xmlns:a16="http://schemas.microsoft.com/office/drawing/2014/main" id="{CA93CA20-F7A2-4E90-8635-522F110AFAF4}"/>
              </a:ext>
            </a:extLst>
          </p:cNvPr>
          <p:cNvGraphicFramePr>
            <a:graphicFrameLocks noGrp="1"/>
          </p:cNvGraphicFramePr>
          <p:nvPr>
            <p:extLst>
              <p:ext uri="{D42A27DB-BD31-4B8C-83A1-F6EECF244321}">
                <p14:modId xmlns:p14="http://schemas.microsoft.com/office/powerpoint/2010/main" val="2601792067"/>
              </p:ext>
            </p:extLst>
          </p:nvPr>
        </p:nvGraphicFramePr>
        <p:xfrm>
          <a:off x="152400" y="838200"/>
          <a:ext cx="8839200" cy="4260473"/>
        </p:xfrm>
        <a:graphic>
          <a:graphicData uri="http://schemas.openxmlformats.org/drawingml/2006/table">
            <a:tbl>
              <a:tblPr firstRow="1" firstCol="1" bandRow="1"/>
              <a:tblGrid>
                <a:gridCol w="941114">
                  <a:extLst>
                    <a:ext uri="{9D8B030D-6E8A-4147-A177-3AD203B41FA5}">
                      <a16:colId xmlns:a16="http://schemas.microsoft.com/office/drawing/2014/main" val="1673623916"/>
                    </a:ext>
                  </a:extLst>
                </a:gridCol>
                <a:gridCol w="930593">
                  <a:extLst>
                    <a:ext uri="{9D8B030D-6E8A-4147-A177-3AD203B41FA5}">
                      <a16:colId xmlns:a16="http://schemas.microsoft.com/office/drawing/2014/main" val="1728098705"/>
                    </a:ext>
                  </a:extLst>
                </a:gridCol>
                <a:gridCol w="6967493">
                  <a:extLst>
                    <a:ext uri="{9D8B030D-6E8A-4147-A177-3AD203B41FA5}">
                      <a16:colId xmlns:a16="http://schemas.microsoft.com/office/drawing/2014/main" val="891603413"/>
                    </a:ext>
                  </a:extLst>
                </a:gridCol>
              </a:tblGrid>
              <a:tr h="402602">
                <a:tc gridSpan="3">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 for Congenitally Corrected Transposition of the Great Arteries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0127311"/>
                  </a:ext>
                </a:extLst>
              </a:tr>
              <a:tr h="27828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979264"/>
                  </a:ext>
                </a:extLst>
              </a:tr>
              <a:tr h="278288">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310022"/>
                  </a:ext>
                </a:extLst>
              </a:tr>
              <a:tr h="49647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CMR is reasonable in adults with CCTGA to determine systemic RV dimensions and systolic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63959"/>
                  </a:ext>
                </a:extLst>
              </a:tr>
              <a:tr h="278288">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2407276"/>
                  </a:ext>
                </a:extLst>
              </a:tr>
              <a:tr h="75575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Tricuspid valve replacement is recommended for symptomatic adults with CCTGA and severe TR, and preserved or mildly depressed systemic ventricular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930680"/>
                  </a:ext>
                </a:extLst>
              </a:tr>
              <a:tr h="75575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Tricuspid valve replacement is reasonable for asymptomatic adults with CCTGA and severe TR with dilation or mild dysfunction of the systemic ventricle.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087698"/>
                  </a:ext>
                </a:extLst>
              </a:tr>
              <a:tr h="101502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Conduit intervention/replacement may be considered for adults with CCTGA and symptomatic </a:t>
                      </a:r>
                      <a:r>
                        <a:rPr lang="en-US" sz="1400" b="1" dirty="0" err="1">
                          <a:effectLst/>
                          <a:latin typeface="+mn-lt"/>
                          <a:ea typeface="Calibri" panose="020F0502020204030204" pitchFamily="34" charset="0"/>
                          <a:cs typeface="Calibri" panose="020F0502020204030204" pitchFamily="34" charset="0"/>
                        </a:rPr>
                        <a:t>subpulmonary</a:t>
                      </a:r>
                      <a:r>
                        <a:rPr lang="en-US" sz="1400" b="1" dirty="0">
                          <a:effectLst/>
                          <a:latin typeface="+mn-lt"/>
                          <a:ea typeface="Calibri" panose="020F0502020204030204" pitchFamily="34" charset="0"/>
                          <a:cs typeface="Calibri" panose="020F0502020204030204" pitchFamily="34" charset="0"/>
                        </a:rPr>
                        <a:t> left ventricle–to-PA conduit dysfunction, recognizing that unloading the </a:t>
                      </a:r>
                      <a:r>
                        <a:rPr lang="en-US" sz="1400" b="1" dirty="0" err="1">
                          <a:effectLst/>
                          <a:latin typeface="+mn-lt"/>
                          <a:ea typeface="Calibri" panose="020F0502020204030204" pitchFamily="34" charset="0"/>
                          <a:cs typeface="Calibri" panose="020F0502020204030204" pitchFamily="34" charset="0"/>
                        </a:rPr>
                        <a:t>subpulmonary</a:t>
                      </a:r>
                      <a:r>
                        <a:rPr lang="en-US" sz="1400" b="1" dirty="0">
                          <a:effectLst/>
                          <a:latin typeface="+mn-lt"/>
                          <a:ea typeface="Calibri" panose="020F0502020204030204" pitchFamily="34" charset="0"/>
                          <a:cs typeface="Calibri" panose="020F0502020204030204" pitchFamily="34" charset="0"/>
                        </a:rPr>
                        <a:t> ventricle may have a detrimental impact on systemic atrioventricular valve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067960"/>
                  </a:ext>
                </a:extLst>
              </a:tr>
            </a:tbl>
          </a:graphicData>
        </a:graphic>
      </p:graphicFrame>
    </p:spTree>
    <p:extLst>
      <p:ext uri="{BB962C8B-B14F-4D97-AF65-F5344CB8AC3E}">
        <p14:creationId xmlns:p14="http://schemas.microsoft.com/office/powerpoint/2010/main" val="101086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3CAD-B7B0-482C-ADAB-41D024F42809}"/>
              </a:ext>
            </a:extLst>
          </p:cNvPr>
          <p:cNvSpPr>
            <a:spLocks noGrp="1"/>
          </p:cNvSpPr>
          <p:nvPr>
            <p:ph type="title"/>
          </p:nvPr>
        </p:nvSpPr>
        <p:spPr>
          <a:xfrm>
            <a:off x="466725" y="-304800"/>
            <a:ext cx="8229600" cy="1143000"/>
          </a:xfrm>
        </p:spPr>
        <p:txBody>
          <a:bodyPr/>
          <a:lstStyle/>
          <a:p>
            <a:r>
              <a:rPr lang="en-US" altLang="en-US" sz="2400" b="1" dirty="0">
                <a:solidFill>
                  <a:srgbClr val="333399"/>
                </a:solidFill>
              </a:rPr>
              <a:t>ACHD AP CLASSIFICATION</a:t>
            </a:r>
            <a:endParaRPr lang="en-US" dirty="0"/>
          </a:p>
        </p:txBody>
      </p:sp>
      <p:sp>
        <p:nvSpPr>
          <p:cNvPr id="3" name="Content Placeholder 2">
            <a:extLst>
              <a:ext uri="{FF2B5EF4-FFF2-40B4-BE49-F238E27FC236}">
                <a16:creationId xmlns:a16="http://schemas.microsoft.com/office/drawing/2014/main" id="{6F8D7928-CDE4-4978-8052-A76D79532855}"/>
              </a:ext>
            </a:extLst>
          </p:cNvPr>
          <p:cNvSpPr>
            <a:spLocks noGrp="1"/>
          </p:cNvSpPr>
          <p:nvPr>
            <p:ph idx="1"/>
          </p:nvPr>
        </p:nvSpPr>
        <p:spPr>
          <a:xfrm>
            <a:off x="447675" y="609600"/>
            <a:ext cx="8229600" cy="4525963"/>
          </a:xfrm>
        </p:spPr>
        <p:txBody>
          <a:bodyPr/>
          <a:lstStyle/>
          <a:p>
            <a:pPr lvl="0"/>
            <a:r>
              <a:rPr lang="en-US" sz="2800" dirty="0">
                <a:solidFill>
                  <a:srgbClr val="000000"/>
                </a:solidFill>
              </a:rPr>
              <a:t>CHD Anatomy </a:t>
            </a:r>
          </a:p>
          <a:p>
            <a:endParaRPr lang="en-US" dirty="0"/>
          </a:p>
        </p:txBody>
      </p:sp>
      <p:graphicFrame>
        <p:nvGraphicFramePr>
          <p:cNvPr id="4" name="Table 3">
            <a:extLst>
              <a:ext uri="{FF2B5EF4-FFF2-40B4-BE49-F238E27FC236}">
                <a16:creationId xmlns:a16="http://schemas.microsoft.com/office/drawing/2014/main" id="{789222A5-C7A3-46E7-904A-13E9855510E7}"/>
              </a:ext>
            </a:extLst>
          </p:cNvPr>
          <p:cNvGraphicFramePr>
            <a:graphicFrameLocks noGrp="1"/>
          </p:cNvGraphicFramePr>
          <p:nvPr>
            <p:extLst>
              <p:ext uri="{D42A27DB-BD31-4B8C-83A1-F6EECF244321}">
                <p14:modId xmlns:p14="http://schemas.microsoft.com/office/powerpoint/2010/main" val="607554353"/>
              </p:ext>
            </p:extLst>
          </p:nvPr>
        </p:nvGraphicFramePr>
        <p:xfrm>
          <a:off x="838200" y="1295400"/>
          <a:ext cx="7162799" cy="4114800"/>
        </p:xfrm>
        <a:graphic>
          <a:graphicData uri="http://schemas.openxmlformats.org/drawingml/2006/table">
            <a:tbl>
              <a:tblPr firstRow="1" firstCol="1" bandRow="1"/>
              <a:tblGrid>
                <a:gridCol w="7162799">
                  <a:extLst>
                    <a:ext uri="{9D8B030D-6E8A-4147-A177-3AD203B41FA5}">
                      <a16:colId xmlns:a16="http://schemas.microsoft.com/office/drawing/2014/main" val="1686997635"/>
                    </a:ext>
                  </a:extLst>
                </a:gridCol>
              </a:tblGrid>
              <a:tr h="29341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III: Great Complexity (or Complex)</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3087366"/>
                  </a:ext>
                </a:extLst>
              </a:tr>
              <a:tr h="3821383">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Cyanotic congenital heart defect (unrepaired or palliated, all forms)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Double-outlet ventricle</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Fontan procedure</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Interrupted aortic arch</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Mitral atresia</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Single ventricle (including double inlet left ventricle, tricuspid atresia, hypoplastic left heart, any other anatomic abnormality with a functionally single ventricle)</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Pulmonary atresia (all forms)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TGA (classic or d-TGA; CCTGA or l-TGA)</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Truncus arteriosus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Other abnormalities of atrioventricular and ventriculoarterial connection (i.e., crisscross heart, isomerism, </a:t>
                      </a:r>
                      <a:r>
                        <a:rPr lang="en-US" sz="1400" dirty="0" err="1">
                          <a:effectLst/>
                          <a:latin typeface="+mn-lt"/>
                          <a:ea typeface="Calibri" panose="020F0502020204030204" pitchFamily="34" charset="0"/>
                          <a:cs typeface="Calibri" panose="020F0502020204030204" pitchFamily="34" charset="0"/>
                        </a:rPr>
                        <a:t>heterotaxy</a:t>
                      </a:r>
                      <a:r>
                        <a:rPr lang="en-US" sz="1400" dirty="0">
                          <a:effectLst/>
                          <a:latin typeface="+mn-lt"/>
                          <a:ea typeface="Calibri" panose="020F0502020204030204" pitchFamily="34" charset="0"/>
                          <a:cs typeface="Calibri" panose="020F0502020204030204" pitchFamily="34" charset="0"/>
                        </a:rPr>
                        <a:t> syndromes, ventricular inversion)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313465"/>
                  </a:ext>
                </a:extLst>
              </a:tr>
            </a:tbl>
          </a:graphicData>
        </a:graphic>
      </p:graphicFrame>
      <p:sp>
        <p:nvSpPr>
          <p:cNvPr id="5" name="TextBox 4">
            <a:extLst>
              <a:ext uri="{FF2B5EF4-FFF2-40B4-BE49-F238E27FC236}">
                <a16:creationId xmlns:a16="http://schemas.microsoft.com/office/drawing/2014/main" id="{4C05FEDE-5CB5-4BF3-A0D1-461E4E177021}"/>
              </a:ext>
            </a:extLst>
          </p:cNvPr>
          <p:cNvSpPr txBox="1"/>
          <p:nvPr/>
        </p:nvSpPr>
        <p:spPr>
          <a:xfrm>
            <a:off x="5943600" y="5715000"/>
            <a:ext cx="1371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35582868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Complex Lesions {Fontan Palliation of Single Ventricle Physiology (Including Tricuspid Atresia and Double Inlet Left Ventricle)}</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1233746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762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Fontan Palliation of Single Ventricle Physiology (Including Tricuspid Atresia and Double Inlet Left Ventricle)</a:t>
            </a:r>
          </a:p>
        </p:txBody>
      </p:sp>
      <p:graphicFrame>
        <p:nvGraphicFramePr>
          <p:cNvPr id="5" name="Table 4">
            <a:extLst>
              <a:ext uri="{FF2B5EF4-FFF2-40B4-BE49-F238E27FC236}">
                <a16:creationId xmlns:a16="http://schemas.microsoft.com/office/drawing/2014/main" id="{ECA8A731-4F25-44BF-A876-B65082948B92}"/>
              </a:ext>
            </a:extLst>
          </p:cNvPr>
          <p:cNvGraphicFramePr>
            <a:graphicFrameLocks noGrp="1"/>
          </p:cNvGraphicFramePr>
          <p:nvPr>
            <p:extLst>
              <p:ext uri="{D42A27DB-BD31-4B8C-83A1-F6EECF244321}">
                <p14:modId xmlns:p14="http://schemas.microsoft.com/office/powerpoint/2010/main" val="1475727848"/>
              </p:ext>
            </p:extLst>
          </p:nvPr>
        </p:nvGraphicFramePr>
        <p:xfrm>
          <a:off x="228600" y="1219200"/>
          <a:ext cx="8762999" cy="4004060"/>
        </p:xfrm>
        <a:graphic>
          <a:graphicData uri="http://schemas.openxmlformats.org/drawingml/2006/table">
            <a:tbl>
              <a:tblPr firstRow="1" firstCol="1" bandRow="1"/>
              <a:tblGrid>
                <a:gridCol w="933001">
                  <a:extLst>
                    <a:ext uri="{9D8B030D-6E8A-4147-A177-3AD203B41FA5}">
                      <a16:colId xmlns:a16="http://schemas.microsoft.com/office/drawing/2014/main" val="2596715473"/>
                    </a:ext>
                  </a:extLst>
                </a:gridCol>
                <a:gridCol w="922571">
                  <a:extLst>
                    <a:ext uri="{9D8B030D-6E8A-4147-A177-3AD203B41FA5}">
                      <a16:colId xmlns:a16="http://schemas.microsoft.com/office/drawing/2014/main" val="2258269176"/>
                    </a:ext>
                  </a:extLst>
                </a:gridCol>
                <a:gridCol w="6907427">
                  <a:extLst>
                    <a:ext uri="{9D8B030D-6E8A-4147-A177-3AD203B41FA5}">
                      <a16:colId xmlns:a16="http://schemas.microsoft.com/office/drawing/2014/main" val="528598346"/>
                    </a:ext>
                  </a:extLst>
                </a:gridCol>
              </a:tblGrid>
              <a:tr h="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Fontan Palliation of Single Ventricle Physiology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7832928"/>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449349"/>
                  </a:ext>
                </a:extLst>
              </a:tr>
              <a:tr h="0">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3499572"/>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New presentation of an atrial tachyarrhythmia in adults with Fontan palliation should be managed promptly and include prevention of thromboembolic events and consultation with an electrophysiologist with CHD expertise.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303318"/>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after Fontan palliation should be evaluated annually with either echocardiography or CMR.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473553"/>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Cardiac catheterization should be performed in adults before initial Fontan surgery or revision of a prior Fontan connection to assess suitability of preintervention hemodynamics for Fontan physiology or revision of a prior Fontan connection.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727864"/>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New onset or worsening atrial tachyarrhythmias in adults with single ventricle after Fontan palliation should prompt a search for potential hemodynamic abnormalities, which may necessitate imaging and/or cardiac catheterization.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549482"/>
                  </a:ext>
                </a:extLst>
              </a:tr>
              <a:tr h="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Fontan palliation, it is reasonable to encourage a regular exercise program appropriate to their abilities.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989276"/>
                  </a:ext>
                </a:extLst>
              </a:tr>
            </a:tbl>
          </a:graphicData>
        </a:graphic>
      </p:graphicFrame>
      <p:sp>
        <p:nvSpPr>
          <p:cNvPr id="6" name="TextBox 5">
            <a:extLst>
              <a:ext uri="{FF2B5EF4-FFF2-40B4-BE49-F238E27FC236}">
                <a16:creationId xmlns:a16="http://schemas.microsoft.com/office/drawing/2014/main" id="{FDE9D31B-68C5-4EF5-8E1A-DEEE6212E428}"/>
              </a:ext>
            </a:extLst>
          </p:cNvPr>
          <p:cNvSpPr txBox="1"/>
          <p:nvPr/>
        </p:nvSpPr>
        <p:spPr>
          <a:xfrm>
            <a:off x="6324600" y="5269468"/>
            <a:ext cx="9906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1107370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762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Fontan Palliation of Single Ventricle Physiology (Including Tricuspid Atresia and Double Inlet Left Ventricle)</a:t>
            </a:r>
          </a:p>
        </p:txBody>
      </p:sp>
      <p:sp>
        <p:nvSpPr>
          <p:cNvPr id="6" name="TextBox 5">
            <a:extLst>
              <a:ext uri="{FF2B5EF4-FFF2-40B4-BE49-F238E27FC236}">
                <a16:creationId xmlns:a16="http://schemas.microsoft.com/office/drawing/2014/main" id="{FDE9D31B-68C5-4EF5-8E1A-DEEE6212E428}"/>
              </a:ext>
            </a:extLst>
          </p:cNvPr>
          <p:cNvSpPr txBox="1"/>
          <p:nvPr/>
        </p:nvSpPr>
        <p:spPr>
          <a:xfrm>
            <a:off x="6553200" y="5920314"/>
            <a:ext cx="9906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3" name="Table 2">
            <a:extLst>
              <a:ext uri="{FF2B5EF4-FFF2-40B4-BE49-F238E27FC236}">
                <a16:creationId xmlns:a16="http://schemas.microsoft.com/office/drawing/2014/main" id="{EA4B33E5-736A-4E3C-8489-8666379616AB}"/>
              </a:ext>
            </a:extLst>
          </p:cNvPr>
          <p:cNvGraphicFramePr>
            <a:graphicFrameLocks noGrp="1"/>
          </p:cNvGraphicFramePr>
          <p:nvPr>
            <p:extLst>
              <p:ext uri="{D42A27DB-BD31-4B8C-83A1-F6EECF244321}">
                <p14:modId xmlns:p14="http://schemas.microsoft.com/office/powerpoint/2010/main" val="3310177397"/>
              </p:ext>
            </p:extLst>
          </p:nvPr>
        </p:nvGraphicFramePr>
        <p:xfrm>
          <a:off x="228600" y="1222850"/>
          <a:ext cx="8610600" cy="4492151"/>
        </p:xfrm>
        <a:graphic>
          <a:graphicData uri="http://schemas.openxmlformats.org/drawingml/2006/table">
            <a:tbl>
              <a:tblPr firstRow="1" firstCol="1" bandRow="1"/>
              <a:tblGrid>
                <a:gridCol w="916775">
                  <a:extLst>
                    <a:ext uri="{9D8B030D-6E8A-4147-A177-3AD203B41FA5}">
                      <a16:colId xmlns:a16="http://schemas.microsoft.com/office/drawing/2014/main" val="4129008531"/>
                    </a:ext>
                  </a:extLst>
                </a:gridCol>
                <a:gridCol w="906526">
                  <a:extLst>
                    <a:ext uri="{9D8B030D-6E8A-4147-A177-3AD203B41FA5}">
                      <a16:colId xmlns:a16="http://schemas.microsoft.com/office/drawing/2014/main" val="884992887"/>
                    </a:ext>
                  </a:extLst>
                </a:gridCol>
                <a:gridCol w="6787299">
                  <a:extLst>
                    <a:ext uri="{9D8B030D-6E8A-4147-A177-3AD203B41FA5}">
                      <a16:colId xmlns:a16="http://schemas.microsoft.com/office/drawing/2014/main" val="2432434677"/>
                    </a:ext>
                  </a:extLst>
                </a:gridCol>
              </a:tblGrid>
              <a:tr h="52166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Fontan palliation, it is reasonable to encourage a regular exercise program appropriate to their abilities.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717112"/>
                  </a:ext>
                </a:extLst>
              </a:tr>
              <a:tr h="79409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Imaging of the liver (ultrasonography, CMR, CT) and laboratory evaluation of liver function for fibrosis, cirrhosis, and/or hepatocellular carcinoma are reasonable in adults after Fontan palliation.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015058"/>
                  </a:ext>
                </a:extLst>
              </a:tr>
              <a:tr h="79409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after Fontan palliation, it is reasonable to perform biochemical and hematological testing on an annual basis especially for liver and renal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951382"/>
                  </a:ext>
                </a:extLst>
              </a:tr>
              <a:tr h="79409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Cardiac catheterization can be useful to evaluate a symptomatic adult after Fontan palliation when noninvasive testing is insufficient to guide therapy.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890484"/>
                  </a:ext>
                </a:extLst>
              </a:tr>
              <a:tr h="52166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Evaluation for cardiac transplantation is reasonable in adults with Fontan palliation and signs and symptoms of protein-losing enteropathy.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66647"/>
                  </a:ext>
                </a:extLst>
              </a:tr>
              <a:tr h="106652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It may be reasonable to perform catheterization in asymptomatic adults after Fontan palliation to evaluate hemodynamics, oxygenation and cardiac function to guide optimal medical, interventional and/or surgical therapy.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277254"/>
                  </a:ext>
                </a:extLst>
              </a:tr>
            </a:tbl>
          </a:graphicData>
        </a:graphic>
      </p:graphicFrame>
    </p:spTree>
    <p:extLst>
      <p:ext uri="{BB962C8B-B14F-4D97-AF65-F5344CB8AC3E}">
        <p14:creationId xmlns:p14="http://schemas.microsoft.com/office/powerpoint/2010/main" val="42063012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762000"/>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Fontan Palliation of Single Ventricle Physiology (Including Tricuspid Atresia and Double Inlet Left Ventricle)</a:t>
            </a:r>
          </a:p>
        </p:txBody>
      </p:sp>
      <p:graphicFrame>
        <p:nvGraphicFramePr>
          <p:cNvPr id="4" name="Table 3">
            <a:extLst>
              <a:ext uri="{FF2B5EF4-FFF2-40B4-BE49-F238E27FC236}">
                <a16:creationId xmlns:a16="http://schemas.microsoft.com/office/drawing/2014/main" id="{861FD7EC-A471-4C1E-81F5-153205B9859C}"/>
              </a:ext>
            </a:extLst>
          </p:cNvPr>
          <p:cNvGraphicFramePr>
            <a:graphicFrameLocks noGrp="1"/>
          </p:cNvGraphicFramePr>
          <p:nvPr>
            <p:extLst>
              <p:ext uri="{D42A27DB-BD31-4B8C-83A1-F6EECF244321}">
                <p14:modId xmlns:p14="http://schemas.microsoft.com/office/powerpoint/2010/main" val="3733386938"/>
              </p:ext>
            </p:extLst>
          </p:nvPr>
        </p:nvGraphicFramePr>
        <p:xfrm>
          <a:off x="203394" y="1143000"/>
          <a:ext cx="8496301" cy="4880267"/>
        </p:xfrm>
        <a:graphic>
          <a:graphicData uri="http://schemas.openxmlformats.org/drawingml/2006/table">
            <a:tbl>
              <a:tblPr firstRow="1" firstCol="1" bandRow="1"/>
              <a:tblGrid>
                <a:gridCol w="904606">
                  <a:extLst>
                    <a:ext uri="{9D8B030D-6E8A-4147-A177-3AD203B41FA5}">
                      <a16:colId xmlns:a16="http://schemas.microsoft.com/office/drawing/2014/main" val="450255951"/>
                    </a:ext>
                  </a:extLst>
                </a:gridCol>
                <a:gridCol w="894493">
                  <a:extLst>
                    <a:ext uri="{9D8B030D-6E8A-4147-A177-3AD203B41FA5}">
                      <a16:colId xmlns:a16="http://schemas.microsoft.com/office/drawing/2014/main" val="1376682988"/>
                    </a:ext>
                  </a:extLst>
                </a:gridCol>
                <a:gridCol w="6697202">
                  <a:extLst>
                    <a:ext uri="{9D8B030D-6E8A-4147-A177-3AD203B41FA5}">
                      <a16:colId xmlns:a16="http://schemas.microsoft.com/office/drawing/2014/main" val="1035976706"/>
                    </a:ext>
                  </a:extLst>
                </a:gridCol>
              </a:tblGrid>
              <a:tr h="275297">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768419"/>
                  </a:ext>
                </a:extLst>
              </a:tr>
              <a:tr h="833163">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Anticoagulation with a vitamin K antagonist is recommended for adults with Fontan palliation with known or suspected thrombus, thromboembolic events, or prior atrial arrhythmia, and no contraindications to anticoagulation.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275721"/>
                  </a:ext>
                </a:extLst>
              </a:tr>
              <a:tr h="56773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C-LD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Catheter ablation can be useful in adults after Fontan palliation with intra-atrial reentrant tachycardia or focal atrial tachycardia.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887919"/>
                  </a:ext>
                </a:extLst>
              </a:tr>
              <a:tr h="116948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Fontan revision surgery, including arrhythmia surgery as indicated, is reasonable for adults with </a:t>
                      </a:r>
                      <a:r>
                        <a:rPr lang="en-US" sz="1400" b="1" dirty="0" err="1">
                          <a:effectLst/>
                          <a:latin typeface="+mn-lt"/>
                          <a:ea typeface="Calibri" panose="020F0502020204030204" pitchFamily="34" charset="0"/>
                          <a:cs typeface="Calibri" panose="020F0502020204030204" pitchFamily="34" charset="0"/>
                        </a:rPr>
                        <a:t>atriopulmonary</a:t>
                      </a:r>
                      <a:r>
                        <a:rPr lang="en-US" sz="1400" b="1" dirty="0">
                          <a:effectLst/>
                          <a:latin typeface="+mn-lt"/>
                          <a:ea typeface="Calibri" panose="020F0502020204030204" pitchFamily="34" charset="0"/>
                          <a:cs typeface="Calibri" panose="020F0502020204030204" pitchFamily="34" charset="0"/>
                        </a:rPr>
                        <a:t> Fontan connections with recurrent atrial tachyarrhythmias refractory to pharmacological therapy and catheter ablation who have preserved systolic ventricular function and severe atrial dilation.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56070"/>
                  </a:ext>
                </a:extLst>
              </a:tr>
              <a:tr h="56773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Pulmonary vasoactive medications can be beneficial to improve exercise capacity in adults with Fontan repair.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970582"/>
                  </a:ext>
                </a:extLst>
              </a:tr>
              <a:tr h="69358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Antiplatelet therapy or anticoagulation with a vitamin K antagonist may be considered in adults after Fontan palliation without known or suspected thrombus, thromboembolic events, or prior arrhythmia.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348637"/>
                  </a:ext>
                </a:extLst>
              </a:tr>
              <a:tr h="693588">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Reoperation or intervention for structural/anatomic abnormalities in a Fontan palliated patient with symptoms or with failure of the Fontan circulation may be considered.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532743"/>
                  </a:ext>
                </a:extLst>
              </a:tr>
            </a:tbl>
          </a:graphicData>
        </a:graphic>
      </p:graphicFrame>
    </p:spTree>
    <p:extLst>
      <p:ext uri="{BB962C8B-B14F-4D97-AF65-F5344CB8AC3E}">
        <p14:creationId xmlns:p14="http://schemas.microsoft.com/office/powerpoint/2010/main" val="455154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Severe PAH and Eisenmenger Syndrome</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13065206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606133"/>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Severe PAH</a:t>
            </a:r>
          </a:p>
        </p:txBody>
      </p:sp>
      <p:graphicFrame>
        <p:nvGraphicFramePr>
          <p:cNvPr id="3" name="Table 2">
            <a:extLst>
              <a:ext uri="{FF2B5EF4-FFF2-40B4-BE49-F238E27FC236}">
                <a16:creationId xmlns:a16="http://schemas.microsoft.com/office/drawing/2014/main" id="{B7ED00A2-AB7D-44E4-A0AD-439A27B35234}"/>
              </a:ext>
            </a:extLst>
          </p:cNvPr>
          <p:cNvGraphicFramePr>
            <a:graphicFrameLocks noGrp="1"/>
          </p:cNvGraphicFramePr>
          <p:nvPr>
            <p:extLst>
              <p:ext uri="{D42A27DB-BD31-4B8C-83A1-F6EECF244321}">
                <p14:modId xmlns:p14="http://schemas.microsoft.com/office/powerpoint/2010/main" val="1569156747"/>
              </p:ext>
            </p:extLst>
          </p:nvPr>
        </p:nvGraphicFramePr>
        <p:xfrm>
          <a:off x="304801" y="834733"/>
          <a:ext cx="8610600" cy="4880267"/>
        </p:xfrm>
        <a:graphic>
          <a:graphicData uri="http://schemas.openxmlformats.org/drawingml/2006/table">
            <a:tbl>
              <a:tblPr firstRow="1" firstCol="1" bandRow="1"/>
              <a:tblGrid>
                <a:gridCol w="916775">
                  <a:extLst>
                    <a:ext uri="{9D8B030D-6E8A-4147-A177-3AD203B41FA5}">
                      <a16:colId xmlns:a16="http://schemas.microsoft.com/office/drawing/2014/main" val="124896915"/>
                    </a:ext>
                  </a:extLst>
                </a:gridCol>
                <a:gridCol w="906527">
                  <a:extLst>
                    <a:ext uri="{9D8B030D-6E8A-4147-A177-3AD203B41FA5}">
                      <a16:colId xmlns:a16="http://schemas.microsoft.com/office/drawing/2014/main" val="2730384975"/>
                    </a:ext>
                  </a:extLst>
                </a:gridCol>
                <a:gridCol w="6787298">
                  <a:extLst>
                    <a:ext uri="{9D8B030D-6E8A-4147-A177-3AD203B41FA5}">
                      <a16:colId xmlns:a16="http://schemas.microsoft.com/office/drawing/2014/main" val="2224089491"/>
                    </a:ext>
                  </a:extLst>
                </a:gridCol>
              </a:tblGrid>
              <a:tr h="243724">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Severe PAH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2856354"/>
                  </a:ext>
                </a:extLst>
              </a:tr>
              <a:tr h="24372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89551"/>
                  </a:ext>
                </a:extLst>
              </a:tr>
              <a:tr h="243724">
                <a:tc gridSpan="3">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Diagnostic</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9896295"/>
                  </a:ext>
                </a:extLst>
              </a:tr>
              <a:tr h="104294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Patients with ACHD with pulmonary vascular resistance 2.5 Wood units or greater (≥4 Wood units/m</a:t>
                      </a:r>
                      <a:r>
                        <a:rPr lang="en-US" sz="1400" b="1" baseline="30000" dirty="0">
                          <a:effectLst/>
                          <a:latin typeface="+mn-lt"/>
                          <a:ea typeface="Calibri" panose="020F0502020204030204" pitchFamily="34" charset="0"/>
                          <a:cs typeface="Calibri" panose="020F0502020204030204" pitchFamily="34" charset="0"/>
                        </a:rPr>
                        <a:t>2</a:t>
                      </a:r>
                      <a:r>
                        <a:rPr lang="en-US" sz="1400" b="1" dirty="0">
                          <a:effectLst/>
                          <a:latin typeface="+mn-lt"/>
                          <a:ea typeface="Calibri" panose="020F0502020204030204" pitchFamily="34" charset="0"/>
                          <a:cs typeface="Calibri" panose="020F0502020204030204" pitchFamily="34" charset="0"/>
                        </a:rPr>
                        <a:t>) should be assessed collaboratively by an ACHD cardiologist and an expert in pulmonary hypertension to develop a management plan.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110542"/>
                  </a:ext>
                </a:extLst>
              </a:tr>
              <a:tr h="51013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Adults with septal or great artery shunts should undergo periodic screening for pulmonary hypertension with TTE.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659755"/>
                  </a:ext>
                </a:extLst>
              </a:tr>
              <a:tr h="104294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Cardiac catheterization to assess pulmonary vascular hemodynamics is recommended for adults with septal or great artery shunts and clinical symptoms, signs, or echocardiographic findings suggestive of pulmonary hypertension.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756667"/>
                  </a:ext>
                </a:extLst>
              </a:tr>
              <a:tr h="77653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adults with septal or great artery shunts, cardiac catheterization with hemodynamics (performed before or at time of closure) is beneficial to assess suitability for closure.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30358"/>
                  </a:ext>
                </a:extLst>
              </a:tr>
              <a:tr h="77653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BNP, chest x-ray, 6-minute walk test, and cardiac catheterization are useful for initial and follow-up evaluation of patients with ACHD with PAH.</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42576"/>
                  </a:ext>
                </a:extLst>
              </a:tr>
            </a:tbl>
          </a:graphicData>
        </a:graphic>
      </p:graphicFrame>
      <p:sp>
        <p:nvSpPr>
          <p:cNvPr id="5" name="TextBox 4">
            <a:extLst>
              <a:ext uri="{FF2B5EF4-FFF2-40B4-BE49-F238E27FC236}">
                <a16:creationId xmlns:a16="http://schemas.microsoft.com/office/drawing/2014/main" id="{CB25ED49-44AC-4D68-AAF0-3C7227971BC5}"/>
              </a:ext>
            </a:extLst>
          </p:cNvPr>
          <p:cNvSpPr txBox="1"/>
          <p:nvPr/>
        </p:nvSpPr>
        <p:spPr>
          <a:xfrm>
            <a:off x="6477000" y="5943600"/>
            <a:ext cx="1143000" cy="369332"/>
          </a:xfrm>
          <a:prstGeom prst="rect">
            <a:avLst/>
          </a:prstGeom>
          <a:noFill/>
        </p:spPr>
        <p:txBody>
          <a:bodyPr wrap="square" rtlCol="0">
            <a:spAutoFit/>
          </a:bodyPr>
          <a:lstStyle/>
          <a:p>
            <a:r>
              <a:rPr lang="en-US" dirty="0"/>
              <a:t> (</a:t>
            </a:r>
            <a:r>
              <a:rPr lang="en-US" dirty="0" err="1"/>
              <a:t>Con’t</a:t>
            </a:r>
            <a:r>
              <a:rPr lang="en-US" dirty="0"/>
              <a:t>.)</a:t>
            </a:r>
          </a:p>
        </p:txBody>
      </p:sp>
    </p:spTree>
    <p:extLst>
      <p:ext uri="{BB962C8B-B14F-4D97-AF65-F5344CB8AC3E}">
        <p14:creationId xmlns:p14="http://schemas.microsoft.com/office/powerpoint/2010/main" val="3877662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606133"/>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Eisenmenger Syndrome</a:t>
            </a:r>
          </a:p>
        </p:txBody>
      </p:sp>
      <p:graphicFrame>
        <p:nvGraphicFramePr>
          <p:cNvPr id="4" name="Table 3">
            <a:extLst>
              <a:ext uri="{FF2B5EF4-FFF2-40B4-BE49-F238E27FC236}">
                <a16:creationId xmlns:a16="http://schemas.microsoft.com/office/drawing/2014/main" id="{4BAEF36C-6904-46EE-8541-D5CA71D4B936}"/>
              </a:ext>
            </a:extLst>
          </p:cNvPr>
          <p:cNvGraphicFramePr>
            <a:graphicFrameLocks noGrp="1"/>
          </p:cNvGraphicFramePr>
          <p:nvPr>
            <p:extLst>
              <p:ext uri="{D42A27DB-BD31-4B8C-83A1-F6EECF244321}">
                <p14:modId xmlns:p14="http://schemas.microsoft.com/office/powerpoint/2010/main" val="2216788150"/>
              </p:ext>
            </p:extLst>
          </p:nvPr>
        </p:nvGraphicFramePr>
        <p:xfrm>
          <a:off x="304800" y="834733"/>
          <a:ext cx="8382000" cy="5075710"/>
        </p:xfrm>
        <a:graphic>
          <a:graphicData uri="http://schemas.openxmlformats.org/drawingml/2006/table">
            <a:tbl>
              <a:tblPr firstRow="1" firstCol="1" bandRow="1"/>
              <a:tblGrid>
                <a:gridCol w="892435">
                  <a:extLst>
                    <a:ext uri="{9D8B030D-6E8A-4147-A177-3AD203B41FA5}">
                      <a16:colId xmlns:a16="http://schemas.microsoft.com/office/drawing/2014/main" val="3681180721"/>
                    </a:ext>
                  </a:extLst>
                </a:gridCol>
                <a:gridCol w="882460">
                  <a:extLst>
                    <a:ext uri="{9D8B030D-6E8A-4147-A177-3AD203B41FA5}">
                      <a16:colId xmlns:a16="http://schemas.microsoft.com/office/drawing/2014/main" val="2509316467"/>
                    </a:ext>
                  </a:extLst>
                </a:gridCol>
                <a:gridCol w="6607105">
                  <a:extLst>
                    <a:ext uri="{9D8B030D-6E8A-4147-A177-3AD203B41FA5}">
                      <a16:colId xmlns:a16="http://schemas.microsoft.com/office/drawing/2014/main" val="1429128683"/>
                    </a:ext>
                  </a:extLst>
                </a:gridCol>
              </a:tblGrid>
              <a:tr h="430403">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Eisenmenger Syndrome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8955706"/>
                  </a:ext>
                </a:extLst>
              </a:tr>
              <a:tr h="207133">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939928"/>
                  </a:ext>
                </a:extLst>
              </a:tr>
              <a:tr h="207133">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0087398"/>
                  </a:ext>
                </a:extLst>
              </a:tr>
              <a:tr h="867233">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When evaluating adults with presumed Eisenmenger syndrome, clinicians should confirm diagnostic imaging and cardiac catheterization data accuracy and exclude other potential contributors to right-to-left shunting or pulmonary hypertension.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36891"/>
                  </a:ext>
                </a:extLst>
              </a:tr>
              <a:tr h="207133">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9358325"/>
                  </a:ext>
                </a:extLst>
              </a:tr>
              <a:tr h="427166">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6FB8"/>
                    </a:solidFill>
                  </a:tcPr>
                </a:tc>
                <a:tc>
                  <a:txBody>
                    <a:bodyPr/>
                    <a:lstStyle/>
                    <a:p>
                      <a:pPr marL="0" marR="0" lvl="0" indent="0" algn="just">
                        <a:lnSpc>
                          <a:spcPct val="115000"/>
                        </a:lnSpc>
                        <a:spcBef>
                          <a:spcPts val="0"/>
                        </a:spcBef>
                        <a:spcAft>
                          <a:spcPts val="0"/>
                        </a:spcAft>
                        <a:buFont typeface="+mj-lt"/>
                        <a:buNone/>
                      </a:pPr>
                      <a:r>
                        <a:rPr lang="en-US" sz="1400" b="1" dirty="0" err="1">
                          <a:effectLst/>
                          <a:latin typeface="+mn-lt"/>
                          <a:ea typeface="Calibri" panose="020F0502020204030204" pitchFamily="34" charset="0"/>
                          <a:cs typeface="Calibri" panose="020F0502020204030204" pitchFamily="34" charset="0"/>
                        </a:rPr>
                        <a:t>Bosentan</a:t>
                      </a:r>
                      <a:r>
                        <a:rPr lang="en-US" sz="1400" b="1" dirty="0">
                          <a:effectLst/>
                          <a:latin typeface="+mn-lt"/>
                          <a:ea typeface="Calibri" panose="020F0502020204030204" pitchFamily="34" charset="0"/>
                          <a:cs typeface="Calibri" panose="020F0502020204030204" pitchFamily="34" charset="0"/>
                        </a:rPr>
                        <a:t> is beneficial in symptomatic adults with Eisenmenger syndrome with ASD or VSD.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184184"/>
                  </a:ext>
                </a:extLst>
              </a:tr>
              <a:tr h="64720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symptomatic adults with Eisenmenger syndrome, </a:t>
                      </a:r>
                      <a:r>
                        <a:rPr lang="en-US" sz="1400" b="1" dirty="0" err="1">
                          <a:effectLst/>
                          <a:latin typeface="+mn-lt"/>
                          <a:ea typeface="Calibri" panose="020F0502020204030204" pitchFamily="34" charset="0"/>
                          <a:cs typeface="Calibri" panose="020F0502020204030204" pitchFamily="34" charset="0"/>
                        </a:rPr>
                        <a:t>bosentan</a:t>
                      </a:r>
                      <a:r>
                        <a:rPr lang="en-US" sz="1400" b="1" dirty="0">
                          <a:effectLst/>
                          <a:latin typeface="+mn-lt"/>
                          <a:ea typeface="Calibri" panose="020F0502020204030204" pitchFamily="34" charset="0"/>
                          <a:cs typeface="Calibri" panose="020F0502020204030204" pitchFamily="34" charset="0"/>
                        </a:rPr>
                        <a:t> and PDE-5 inhibitors are reasonable in combination if symptomatic improvement does not occur with either medication alone.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74273"/>
                  </a:ext>
                </a:extLst>
              </a:tr>
              <a:tr h="207133">
                <a:tc rowSpan="2">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rowSpan="2">
                  <a:txBody>
                    <a:bodyPr/>
                    <a:lstStyle/>
                    <a:p>
                      <a:pPr marL="0" marR="0" lvl="0" indent="0" algn="just">
                        <a:lnSpc>
                          <a:spcPct val="115000"/>
                        </a:lnSpc>
                        <a:spcBef>
                          <a:spcPts val="0"/>
                        </a:spcBef>
                        <a:spcAft>
                          <a:spcPts val="0"/>
                        </a:spcAft>
                        <a:buFont typeface="+mj-lt"/>
                        <a:buNone/>
                      </a:pPr>
                      <a:r>
                        <a:rPr lang="en-US" sz="1400" b="1" dirty="0" err="1">
                          <a:effectLst/>
                          <a:latin typeface="+mn-lt"/>
                          <a:ea typeface="Calibri" panose="020F0502020204030204" pitchFamily="34" charset="0"/>
                          <a:cs typeface="Calibri" panose="020F0502020204030204" pitchFamily="34" charset="0"/>
                        </a:rPr>
                        <a:t>Bosentan</a:t>
                      </a:r>
                      <a:r>
                        <a:rPr lang="en-US" sz="1400" b="1" dirty="0">
                          <a:effectLst/>
                          <a:latin typeface="+mn-lt"/>
                          <a:ea typeface="Calibri" panose="020F0502020204030204" pitchFamily="34" charset="0"/>
                          <a:cs typeface="Calibri" panose="020F0502020204030204" pitchFamily="34" charset="0"/>
                        </a:rPr>
                        <a:t> is a reasonable therapy to treat symptomatic adults with Eisenmenger syndrome with 1 of the following: shunts other than ASD/VSD (e.g., PDA, aortopulmonary window) (Level of Evidence C-EO), or complex congenital heart lesions or Down syndrome (Level of Evidence B-NR).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058993"/>
                  </a:ext>
                </a:extLst>
              </a:tr>
              <a:tr h="880134">
                <a:tc vMerge="1">
                  <a:txBody>
                    <a:bodyPr/>
                    <a:lstStyle/>
                    <a:p>
                      <a:endParaRPr lang="en-US"/>
                    </a:p>
                  </a:txBody>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vMerge="1">
                  <a:txBody>
                    <a:bodyPr/>
                    <a:lstStyle/>
                    <a:p>
                      <a:endParaRPr lang="en-US"/>
                    </a:p>
                  </a:txBody>
                  <a:tcPr/>
                </a:tc>
                <a:extLst>
                  <a:ext uri="{0D108BD9-81ED-4DB2-BD59-A6C34878D82A}">
                    <a16:rowId xmlns:a16="http://schemas.microsoft.com/office/drawing/2014/main" val="453322497"/>
                  </a:ext>
                </a:extLst>
              </a:tr>
              <a:tr h="647200">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IIa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It is reasonable to use PDE-5 inhibitors (e.g., sildenafil, tadalafil) to treat symptomatic adults with Eisenmenger syndrome with ASD, VSD, or great artery shunt.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98499"/>
                  </a:ext>
                </a:extLst>
              </a:tr>
            </a:tbl>
          </a:graphicData>
        </a:graphic>
      </p:graphicFrame>
    </p:spTree>
    <p:extLst>
      <p:ext uri="{BB962C8B-B14F-4D97-AF65-F5344CB8AC3E}">
        <p14:creationId xmlns:p14="http://schemas.microsoft.com/office/powerpoint/2010/main" val="3579322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F52F92-DEF5-433B-97F5-D000BEB9EC30}"/>
              </a:ext>
            </a:extLst>
          </p:cNvPr>
          <p:cNvSpPr>
            <a:spLocks noChangeArrowheads="1"/>
          </p:cNvSpPr>
          <p:nvPr/>
        </p:nvSpPr>
        <p:spPr bwMode="auto">
          <a:xfrm>
            <a:off x="952500" y="2590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altLang="en-US" sz="2400" b="1" dirty="0">
                <a:solidFill>
                  <a:schemeClr val="accent2"/>
                </a:solidFill>
                <a:latin typeface="+mn-lt"/>
                <a:ea typeface="Arial Unicode MS" pitchFamily="34" charset="-128"/>
                <a:cs typeface="Arial Unicode MS" pitchFamily="34" charset="-128"/>
              </a:rPr>
              <a:t>Coronary Anomalies</a:t>
            </a:r>
          </a:p>
        </p:txBody>
      </p:sp>
      <p:sp>
        <p:nvSpPr>
          <p:cNvPr id="8195" name="Rectangle 3">
            <a:extLst>
              <a:ext uri="{FF2B5EF4-FFF2-40B4-BE49-F238E27FC236}">
                <a16:creationId xmlns:a16="http://schemas.microsoft.com/office/drawing/2014/main" id="{015704B9-8587-4FB5-8CEC-CEFAD36210F4}"/>
              </a:ext>
            </a:extLst>
          </p:cNvPr>
          <p:cNvSpPr>
            <a:spLocks noChangeArrowheads="1"/>
          </p:cNvSpPr>
          <p:nvPr/>
        </p:nvSpPr>
        <p:spPr bwMode="auto">
          <a:xfrm>
            <a:off x="0" y="374650"/>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ACHD </a:t>
            </a:r>
            <a:r>
              <a:rPr lang="en-US" altLang="en-US" sz="2400" b="1" dirty="0">
                <a:solidFill>
                  <a:schemeClr val="bg1"/>
                </a:solidFill>
                <a:ea typeface="Arial Unicode MS" pitchFamily="34" charset="-128"/>
                <a:cs typeface="Arial Unicode MS" pitchFamily="34" charset="-128"/>
              </a:rPr>
              <a:t>Guideline</a:t>
            </a:r>
            <a:r>
              <a:rPr lang="en-US" altLang="en-US" sz="2400" b="1" dirty="0">
                <a:solidFill>
                  <a:schemeClr val="bg1"/>
                </a:solidFill>
                <a:latin typeface="+mn-lt"/>
              </a:rPr>
              <a:t> </a:t>
            </a:r>
          </a:p>
        </p:txBody>
      </p:sp>
    </p:spTree>
    <p:extLst>
      <p:ext uri="{BB962C8B-B14F-4D97-AF65-F5344CB8AC3E}">
        <p14:creationId xmlns:p14="http://schemas.microsoft.com/office/powerpoint/2010/main" val="2656172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606133"/>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Anomalous Coronary Artery Evaluation</a:t>
            </a:r>
          </a:p>
        </p:txBody>
      </p:sp>
      <p:graphicFrame>
        <p:nvGraphicFramePr>
          <p:cNvPr id="3" name="Table 2">
            <a:extLst>
              <a:ext uri="{FF2B5EF4-FFF2-40B4-BE49-F238E27FC236}">
                <a16:creationId xmlns:a16="http://schemas.microsoft.com/office/drawing/2014/main" id="{2F65BADB-15AA-4444-8B65-F7602F235E99}"/>
              </a:ext>
            </a:extLst>
          </p:cNvPr>
          <p:cNvGraphicFramePr>
            <a:graphicFrameLocks noGrp="1"/>
          </p:cNvGraphicFramePr>
          <p:nvPr>
            <p:extLst>
              <p:ext uri="{D42A27DB-BD31-4B8C-83A1-F6EECF244321}">
                <p14:modId xmlns:p14="http://schemas.microsoft.com/office/powerpoint/2010/main" val="2149154558"/>
              </p:ext>
            </p:extLst>
          </p:nvPr>
        </p:nvGraphicFramePr>
        <p:xfrm>
          <a:off x="438443" y="1171175"/>
          <a:ext cx="8229600" cy="2257825"/>
        </p:xfrm>
        <a:graphic>
          <a:graphicData uri="http://schemas.openxmlformats.org/drawingml/2006/table">
            <a:tbl>
              <a:tblPr firstRow="1" firstCol="1" bandRow="1"/>
              <a:tblGrid>
                <a:gridCol w="876209">
                  <a:extLst>
                    <a:ext uri="{9D8B030D-6E8A-4147-A177-3AD203B41FA5}">
                      <a16:colId xmlns:a16="http://schemas.microsoft.com/office/drawing/2014/main" val="4081171404"/>
                    </a:ext>
                  </a:extLst>
                </a:gridCol>
                <a:gridCol w="866415">
                  <a:extLst>
                    <a:ext uri="{9D8B030D-6E8A-4147-A177-3AD203B41FA5}">
                      <a16:colId xmlns:a16="http://schemas.microsoft.com/office/drawing/2014/main" val="2820120690"/>
                    </a:ext>
                  </a:extLst>
                </a:gridCol>
                <a:gridCol w="6486976">
                  <a:extLst>
                    <a:ext uri="{9D8B030D-6E8A-4147-A177-3AD203B41FA5}">
                      <a16:colId xmlns:a16="http://schemas.microsoft.com/office/drawing/2014/main" val="3385125077"/>
                    </a:ext>
                  </a:extLst>
                </a:gridCol>
              </a:tblGrid>
              <a:tr h="3048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Anomalous Coronary Artery Evaluation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1482308"/>
                  </a:ext>
                </a:extLst>
              </a:tr>
              <a:tr h="268302">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333242"/>
                  </a:ext>
                </a:extLst>
              </a:tr>
              <a:tr h="268302">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Diagnostic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2015635"/>
                  </a:ext>
                </a:extLst>
              </a:tr>
              <a:tr h="561574">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Coronary angiography, using catheterization, CT, or CMR, is recommended for evaluation of anomalous coronary artery.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515841"/>
                  </a:ext>
                </a:extLst>
              </a:tr>
              <a:tr h="85484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Anatomic and physiological evaluation should be performed in patients with anomalous aortic origin of the left coronary from the right sinus and/or right coronary from the left sinus.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510618"/>
                  </a:ext>
                </a:extLst>
              </a:tr>
            </a:tbl>
          </a:graphicData>
        </a:graphic>
      </p:graphicFrame>
      <p:sp>
        <p:nvSpPr>
          <p:cNvPr id="5" name="TextBox 4">
            <a:extLst>
              <a:ext uri="{FF2B5EF4-FFF2-40B4-BE49-F238E27FC236}">
                <a16:creationId xmlns:a16="http://schemas.microsoft.com/office/drawing/2014/main" id="{0E222347-9312-4140-B9AC-144D06F39C6C}"/>
              </a:ext>
            </a:extLst>
          </p:cNvPr>
          <p:cNvSpPr txBox="1"/>
          <p:nvPr/>
        </p:nvSpPr>
        <p:spPr>
          <a:xfrm>
            <a:off x="6858000" y="3675225"/>
            <a:ext cx="10668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11182240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606133"/>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Anomalous Aortic Origin of Coronary Artery</a:t>
            </a:r>
          </a:p>
        </p:txBody>
      </p:sp>
      <p:sp>
        <p:nvSpPr>
          <p:cNvPr id="5" name="TextBox 4">
            <a:extLst>
              <a:ext uri="{FF2B5EF4-FFF2-40B4-BE49-F238E27FC236}">
                <a16:creationId xmlns:a16="http://schemas.microsoft.com/office/drawing/2014/main" id="{0E222347-9312-4140-B9AC-144D06F39C6C}"/>
              </a:ext>
            </a:extLst>
          </p:cNvPr>
          <p:cNvSpPr txBox="1"/>
          <p:nvPr/>
        </p:nvSpPr>
        <p:spPr>
          <a:xfrm>
            <a:off x="6248400" y="5676730"/>
            <a:ext cx="1066800" cy="369332"/>
          </a:xfrm>
          <a:prstGeom prst="rect">
            <a:avLst/>
          </a:prstGeom>
          <a:noFill/>
        </p:spPr>
        <p:txBody>
          <a:bodyPr wrap="square" rtlCol="0">
            <a:spAutoFit/>
          </a:bodyPr>
          <a:lstStyle/>
          <a:p>
            <a:r>
              <a:rPr lang="en-US" dirty="0"/>
              <a:t>(</a:t>
            </a:r>
            <a:r>
              <a:rPr lang="en-US" dirty="0" err="1"/>
              <a:t>Con’t</a:t>
            </a:r>
            <a:r>
              <a:rPr lang="en-US" dirty="0"/>
              <a:t>.)</a:t>
            </a:r>
          </a:p>
        </p:txBody>
      </p:sp>
      <p:graphicFrame>
        <p:nvGraphicFramePr>
          <p:cNvPr id="4" name="Table 3">
            <a:extLst>
              <a:ext uri="{FF2B5EF4-FFF2-40B4-BE49-F238E27FC236}">
                <a16:creationId xmlns:a16="http://schemas.microsoft.com/office/drawing/2014/main" id="{F2AAE22B-2B6E-4170-AD5A-9032C989F699}"/>
              </a:ext>
            </a:extLst>
          </p:cNvPr>
          <p:cNvGraphicFramePr>
            <a:graphicFrameLocks noGrp="1"/>
          </p:cNvGraphicFramePr>
          <p:nvPr>
            <p:extLst>
              <p:ext uri="{D42A27DB-BD31-4B8C-83A1-F6EECF244321}">
                <p14:modId xmlns:p14="http://schemas.microsoft.com/office/powerpoint/2010/main" val="1813752990"/>
              </p:ext>
            </p:extLst>
          </p:nvPr>
        </p:nvGraphicFramePr>
        <p:xfrm>
          <a:off x="114300" y="834733"/>
          <a:ext cx="8915400" cy="4589956"/>
        </p:xfrm>
        <a:graphic>
          <a:graphicData uri="http://schemas.openxmlformats.org/drawingml/2006/table">
            <a:tbl>
              <a:tblPr firstRow="1" firstCol="1" bandRow="1"/>
              <a:tblGrid>
                <a:gridCol w="949227">
                  <a:extLst>
                    <a:ext uri="{9D8B030D-6E8A-4147-A177-3AD203B41FA5}">
                      <a16:colId xmlns:a16="http://schemas.microsoft.com/office/drawing/2014/main" val="3051896532"/>
                    </a:ext>
                  </a:extLst>
                </a:gridCol>
                <a:gridCol w="938616">
                  <a:extLst>
                    <a:ext uri="{9D8B030D-6E8A-4147-A177-3AD203B41FA5}">
                      <a16:colId xmlns:a16="http://schemas.microsoft.com/office/drawing/2014/main" val="1988865506"/>
                    </a:ext>
                  </a:extLst>
                </a:gridCol>
                <a:gridCol w="7027557">
                  <a:extLst>
                    <a:ext uri="{9D8B030D-6E8A-4147-A177-3AD203B41FA5}">
                      <a16:colId xmlns:a16="http://schemas.microsoft.com/office/drawing/2014/main" val="4132953639"/>
                    </a:ext>
                  </a:extLst>
                </a:gridCol>
              </a:tblGrid>
              <a:tr h="37206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Anomalous Aortic Origin of Coronary Artery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641674"/>
                  </a:ext>
                </a:extLst>
              </a:tr>
              <a:tr h="21722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Recommendations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238554"/>
                  </a:ext>
                </a:extLst>
              </a:tr>
              <a:tr h="217229">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5031299"/>
                  </a:ext>
                </a:extLst>
              </a:tr>
              <a:tr h="942237">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is recommended for AAOCA from the left sinus or AAOCA from the right sinus for symptoms or diagnostic evidence consistent with coronary ischemia attributable to the anomalous coronary artery.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564531"/>
                  </a:ext>
                </a:extLst>
              </a:tr>
              <a:tr h="75052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C-LD</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is reasonable for anomalous aortic origin of the left coronary artery from the right sinus in the absence of symptoms or ischemia.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452010"/>
                  </a:ext>
                </a:extLst>
              </a:tr>
              <a:tr h="36710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for AAOCA is reasonable in the setting of ventricular arrhythmias.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934130"/>
                  </a:ext>
                </a:extLst>
              </a:tr>
              <a:tr h="1709086">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IIb</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or continued observation may be reasonable for asymptomatic patients with an anomalous left coronary artery arising from the right sinus or right coronary artery arising from the left sinus without ischemia or anatomic or physiological evaluation suggesting potential for compromise of coronary perfusion (e.g., intramural course, fish-mouth-shaped orifice, acute angle).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297042"/>
                  </a:ext>
                </a:extLst>
              </a:tr>
            </a:tbl>
          </a:graphicData>
        </a:graphic>
      </p:graphicFrame>
    </p:spTree>
    <p:extLst>
      <p:ext uri="{BB962C8B-B14F-4D97-AF65-F5344CB8AC3E}">
        <p14:creationId xmlns:p14="http://schemas.microsoft.com/office/powerpoint/2010/main" val="251243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482B-E6E8-4F55-A399-56652B94DFA8}"/>
              </a:ext>
            </a:extLst>
          </p:cNvPr>
          <p:cNvSpPr>
            <a:spLocks noGrp="1"/>
          </p:cNvSpPr>
          <p:nvPr>
            <p:ph type="title"/>
          </p:nvPr>
        </p:nvSpPr>
        <p:spPr>
          <a:xfrm>
            <a:off x="457200" y="274638"/>
            <a:ext cx="8229600" cy="106362"/>
          </a:xfrm>
        </p:spPr>
        <p:txBody>
          <a:bodyPr/>
          <a:lstStyle/>
          <a:p>
            <a:r>
              <a:rPr lang="en-US" altLang="en-US" sz="2400" b="1" dirty="0">
                <a:solidFill>
                  <a:srgbClr val="333399"/>
                </a:solidFill>
              </a:rPr>
              <a:t>ACHD AP CLASSIFICATION</a:t>
            </a:r>
            <a:endParaRPr lang="en-US" dirty="0"/>
          </a:p>
        </p:txBody>
      </p:sp>
      <p:sp>
        <p:nvSpPr>
          <p:cNvPr id="3" name="Content Placeholder 2">
            <a:extLst>
              <a:ext uri="{FF2B5EF4-FFF2-40B4-BE49-F238E27FC236}">
                <a16:creationId xmlns:a16="http://schemas.microsoft.com/office/drawing/2014/main" id="{6048938F-E629-4693-9AA0-E1605E6197D1}"/>
              </a:ext>
            </a:extLst>
          </p:cNvPr>
          <p:cNvSpPr>
            <a:spLocks noGrp="1"/>
          </p:cNvSpPr>
          <p:nvPr>
            <p:ph idx="1"/>
          </p:nvPr>
        </p:nvSpPr>
        <p:spPr>
          <a:xfrm>
            <a:off x="457200" y="609600"/>
            <a:ext cx="8229600" cy="4525963"/>
          </a:xfrm>
        </p:spPr>
        <p:txBody>
          <a:bodyPr/>
          <a:lstStyle/>
          <a:p>
            <a:r>
              <a:rPr lang="en-US" sz="2800" dirty="0"/>
              <a:t>Physiological State</a:t>
            </a:r>
          </a:p>
        </p:txBody>
      </p:sp>
      <p:graphicFrame>
        <p:nvGraphicFramePr>
          <p:cNvPr id="4" name="Table 3">
            <a:extLst>
              <a:ext uri="{FF2B5EF4-FFF2-40B4-BE49-F238E27FC236}">
                <a16:creationId xmlns:a16="http://schemas.microsoft.com/office/drawing/2014/main" id="{D71CC5F3-887E-4A46-B25F-BE86B4BD4411}"/>
              </a:ext>
            </a:extLst>
          </p:cNvPr>
          <p:cNvGraphicFramePr>
            <a:graphicFrameLocks noGrp="1"/>
          </p:cNvGraphicFramePr>
          <p:nvPr>
            <p:extLst>
              <p:ext uri="{D42A27DB-BD31-4B8C-83A1-F6EECF244321}">
                <p14:modId xmlns:p14="http://schemas.microsoft.com/office/powerpoint/2010/main" val="1876163474"/>
              </p:ext>
            </p:extLst>
          </p:nvPr>
        </p:nvGraphicFramePr>
        <p:xfrm>
          <a:off x="990600" y="1255618"/>
          <a:ext cx="7010400" cy="4093464"/>
        </p:xfrm>
        <a:graphic>
          <a:graphicData uri="http://schemas.openxmlformats.org/drawingml/2006/table">
            <a:tbl>
              <a:tblPr firstRow="1" firstCol="1" bandRow="1"/>
              <a:tblGrid>
                <a:gridCol w="7010400">
                  <a:extLst>
                    <a:ext uri="{9D8B030D-6E8A-4147-A177-3AD203B41FA5}">
                      <a16:colId xmlns:a16="http://schemas.microsoft.com/office/drawing/2014/main" val="1184863449"/>
                    </a:ext>
                  </a:extLst>
                </a:gridCol>
              </a:tblGrid>
              <a:tr h="228600">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843330"/>
                  </a:ext>
                </a:extLst>
              </a:tr>
              <a:tr h="1490459">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NYHA FC I symptoms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No hemodynamic or anatomic sequelae</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No arrhythmias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Normal exercise capacity</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Normal renal/hepatic/pulmonary function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06179"/>
                  </a:ext>
                </a:extLst>
              </a:tr>
              <a:tr h="277435">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8516934"/>
                  </a:ext>
                </a:extLst>
              </a:tr>
              <a:tr h="2096970">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NYHA FC II symptoms</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Mild hemodynamic sequelae (mild aortic enlargement, mild ventricular enlargement, mild ventricular dysfunction)</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Mild valvular disease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Trivial or small shunt (not hemodynamically significant)</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Arrhythmia not requiring treatment</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mn-lt"/>
                          <a:ea typeface="Calibri" panose="020F0502020204030204" pitchFamily="34" charset="0"/>
                          <a:cs typeface="Calibri" panose="020F0502020204030204" pitchFamily="34" charset="0"/>
                        </a:rPr>
                        <a:t>Abnormal objective cardiac limitation to exercise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088065"/>
                  </a:ext>
                </a:extLst>
              </a:tr>
            </a:tbl>
          </a:graphicData>
        </a:graphic>
      </p:graphicFrame>
      <p:sp>
        <p:nvSpPr>
          <p:cNvPr id="5" name="TextBox 4">
            <a:extLst>
              <a:ext uri="{FF2B5EF4-FFF2-40B4-BE49-F238E27FC236}">
                <a16:creationId xmlns:a16="http://schemas.microsoft.com/office/drawing/2014/main" id="{72ED7A5D-70D3-4837-AEB9-1B7B5D5C6560}"/>
              </a:ext>
            </a:extLst>
          </p:cNvPr>
          <p:cNvSpPr txBox="1"/>
          <p:nvPr/>
        </p:nvSpPr>
        <p:spPr>
          <a:xfrm>
            <a:off x="5943600" y="5562600"/>
            <a:ext cx="1143000" cy="369332"/>
          </a:xfrm>
          <a:prstGeom prst="rect">
            <a:avLst/>
          </a:prstGeom>
          <a:noFill/>
        </p:spPr>
        <p:txBody>
          <a:bodyPr wrap="square" rtlCol="0">
            <a:spAutoFit/>
          </a:bodyPr>
          <a:lstStyle/>
          <a:p>
            <a:r>
              <a:rPr lang="en-US" dirty="0"/>
              <a:t>(</a:t>
            </a:r>
            <a:r>
              <a:rPr lang="en-US" dirty="0" err="1"/>
              <a:t>Con’t</a:t>
            </a:r>
            <a:r>
              <a:rPr lang="en-US" dirty="0"/>
              <a:t>.)</a:t>
            </a:r>
          </a:p>
        </p:txBody>
      </p:sp>
    </p:spTree>
    <p:extLst>
      <p:ext uri="{BB962C8B-B14F-4D97-AF65-F5344CB8AC3E}">
        <p14:creationId xmlns:p14="http://schemas.microsoft.com/office/powerpoint/2010/main" val="38994743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152400"/>
            <a:ext cx="8229600" cy="606133"/>
          </a:xfrm>
        </p:spPr>
        <p:txBody>
          <a:bodyPr/>
          <a:lstStyle/>
          <a:p>
            <a:pPr lvl="0" eaLnBrk="1" hangingPunct="1">
              <a:defRPr/>
            </a:pPr>
            <a:r>
              <a:rPr lang="en-US" altLang="en-US" sz="1600" b="1" kern="1200" dirty="0">
                <a:solidFill>
                  <a:srgbClr val="333399"/>
                </a:solidFill>
                <a:ea typeface="Arial Unicode MS" pitchFamily="34" charset="-128"/>
                <a:cs typeface="Arial Unicode MS" pitchFamily="34" charset="-128"/>
              </a:rPr>
              <a:t>Anomalous Aortic origin of the Coronary Artery</a:t>
            </a:r>
          </a:p>
        </p:txBody>
      </p:sp>
      <p:sp>
        <p:nvSpPr>
          <p:cNvPr id="5" name="TextBox 4">
            <a:extLst>
              <a:ext uri="{FF2B5EF4-FFF2-40B4-BE49-F238E27FC236}">
                <a16:creationId xmlns:a16="http://schemas.microsoft.com/office/drawing/2014/main" id="{0E222347-9312-4140-B9AC-144D06F39C6C}"/>
              </a:ext>
            </a:extLst>
          </p:cNvPr>
          <p:cNvSpPr txBox="1"/>
          <p:nvPr/>
        </p:nvSpPr>
        <p:spPr>
          <a:xfrm>
            <a:off x="6400800" y="6488668"/>
            <a:ext cx="1066800" cy="369332"/>
          </a:xfrm>
          <a:prstGeom prst="rect">
            <a:avLst/>
          </a:prstGeom>
          <a:noFill/>
        </p:spPr>
        <p:txBody>
          <a:bodyPr wrap="square" rtlCol="0">
            <a:spAutoFit/>
          </a:bodyPr>
          <a:lstStyle/>
          <a:p>
            <a:r>
              <a:rPr lang="en-US" dirty="0"/>
              <a:t>(</a:t>
            </a:r>
            <a:r>
              <a:rPr lang="en-US" dirty="0" err="1"/>
              <a:t>Con’t</a:t>
            </a:r>
            <a:r>
              <a:rPr lang="en-US" dirty="0"/>
              <a:t>.)</a:t>
            </a:r>
          </a:p>
        </p:txBody>
      </p:sp>
      <p:pic>
        <p:nvPicPr>
          <p:cNvPr id="4" name="Picture 3">
            <a:extLst>
              <a:ext uri="{FF2B5EF4-FFF2-40B4-BE49-F238E27FC236}">
                <a16:creationId xmlns:a16="http://schemas.microsoft.com/office/drawing/2014/main" id="{95D9EBAF-61DD-47AE-8B5D-4C126471C6EA}"/>
              </a:ext>
            </a:extLst>
          </p:cNvPr>
          <p:cNvPicPr>
            <a:picLocks noChangeAspect="1"/>
          </p:cNvPicPr>
          <p:nvPr/>
        </p:nvPicPr>
        <p:blipFill>
          <a:blip r:embed="rId3"/>
          <a:stretch>
            <a:fillRect/>
          </a:stretch>
        </p:blipFill>
        <p:spPr>
          <a:xfrm>
            <a:off x="723900" y="453733"/>
            <a:ext cx="7696200" cy="4953000"/>
          </a:xfrm>
          <a:prstGeom prst="rect">
            <a:avLst/>
          </a:prstGeom>
        </p:spPr>
      </p:pic>
      <p:sp>
        <p:nvSpPr>
          <p:cNvPr id="6" name="Rectangle 5">
            <a:extLst>
              <a:ext uri="{FF2B5EF4-FFF2-40B4-BE49-F238E27FC236}">
                <a16:creationId xmlns:a16="http://schemas.microsoft.com/office/drawing/2014/main" id="{847CA838-9C8B-4EF1-815C-E175C85CD998}"/>
              </a:ext>
            </a:extLst>
          </p:cNvPr>
          <p:cNvSpPr/>
          <p:nvPr/>
        </p:nvSpPr>
        <p:spPr>
          <a:xfrm>
            <a:off x="1219200" y="5688783"/>
            <a:ext cx="6934200" cy="267253"/>
          </a:xfrm>
          <a:prstGeom prst="rect">
            <a:avLst/>
          </a:prstGeom>
        </p:spPr>
        <p:txBody>
          <a:bodyPr wrap="square">
            <a:spAutoFit/>
          </a:bodyPr>
          <a:lstStyle/>
          <a:p>
            <a:pPr marL="0" marR="0" algn="just">
              <a:lnSpc>
                <a:spcPct val="115000"/>
              </a:lnSpc>
              <a:spcBef>
                <a:spcPts val="0"/>
              </a:spcBef>
              <a:spcAft>
                <a:spcPts val="0"/>
              </a:spcAft>
            </a:pPr>
            <a:r>
              <a:rPr lang="en-US" sz="1050" b="1" dirty="0">
                <a:latin typeface="Calibri" panose="020F0502020204030204" pitchFamily="34" charset="0"/>
                <a:ea typeface="Calibri" panose="020F0502020204030204" pitchFamily="34" charset="0"/>
                <a:cs typeface="Calibri" panose="020F0502020204030204" pitchFamily="34" charset="0"/>
              </a:rPr>
              <a:t>*Surgical intervention to involve unroofing or coronary revascularization for patients with concomitant fixed obstruction</a:t>
            </a:r>
            <a:r>
              <a:rPr lang="en-US" sz="1000" dirty="0">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58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3EF2-8C56-4418-80EF-7987B074B900}"/>
              </a:ext>
            </a:extLst>
          </p:cNvPr>
          <p:cNvSpPr>
            <a:spLocks noGrp="1"/>
          </p:cNvSpPr>
          <p:nvPr>
            <p:ph type="title"/>
          </p:nvPr>
        </p:nvSpPr>
        <p:spPr>
          <a:xfrm>
            <a:off x="457200" y="228600"/>
            <a:ext cx="8229600" cy="606133"/>
          </a:xfrm>
        </p:spPr>
        <p:txBody>
          <a:bodyPr/>
          <a:lstStyle/>
          <a:p>
            <a:pPr lvl="0" eaLnBrk="1" hangingPunct="1">
              <a:defRPr/>
            </a:pPr>
            <a:r>
              <a:rPr lang="en-US" altLang="en-US" sz="2400" b="1" kern="1200" dirty="0">
                <a:solidFill>
                  <a:srgbClr val="333399"/>
                </a:solidFill>
                <a:ea typeface="Arial Unicode MS" pitchFamily="34" charset="-128"/>
                <a:cs typeface="Arial Unicode MS" pitchFamily="34" charset="-128"/>
              </a:rPr>
              <a:t>Anomalous Coronary Artery Arising From the PA</a:t>
            </a:r>
          </a:p>
        </p:txBody>
      </p:sp>
      <p:graphicFrame>
        <p:nvGraphicFramePr>
          <p:cNvPr id="3" name="Table 2">
            <a:extLst>
              <a:ext uri="{FF2B5EF4-FFF2-40B4-BE49-F238E27FC236}">
                <a16:creationId xmlns:a16="http://schemas.microsoft.com/office/drawing/2014/main" id="{89A93AB3-D87D-4F98-9C68-9095C8A8F030}"/>
              </a:ext>
            </a:extLst>
          </p:cNvPr>
          <p:cNvGraphicFramePr>
            <a:graphicFrameLocks noGrp="1"/>
          </p:cNvGraphicFramePr>
          <p:nvPr>
            <p:extLst>
              <p:ext uri="{D42A27DB-BD31-4B8C-83A1-F6EECF244321}">
                <p14:modId xmlns:p14="http://schemas.microsoft.com/office/powerpoint/2010/main" val="3274518363"/>
              </p:ext>
            </p:extLst>
          </p:nvPr>
        </p:nvGraphicFramePr>
        <p:xfrm>
          <a:off x="457200" y="1066800"/>
          <a:ext cx="8458201" cy="3048000"/>
        </p:xfrm>
        <a:graphic>
          <a:graphicData uri="http://schemas.openxmlformats.org/drawingml/2006/table">
            <a:tbl>
              <a:tblPr firstRow="1" firstCol="1" bandRow="1"/>
              <a:tblGrid>
                <a:gridCol w="900549">
                  <a:extLst>
                    <a:ext uri="{9D8B030D-6E8A-4147-A177-3AD203B41FA5}">
                      <a16:colId xmlns:a16="http://schemas.microsoft.com/office/drawing/2014/main" val="3083847609"/>
                    </a:ext>
                  </a:extLst>
                </a:gridCol>
                <a:gridCol w="890481">
                  <a:extLst>
                    <a:ext uri="{9D8B030D-6E8A-4147-A177-3AD203B41FA5}">
                      <a16:colId xmlns:a16="http://schemas.microsoft.com/office/drawing/2014/main" val="3189991498"/>
                    </a:ext>
                  </a:extLst>
                </a:gridCol>
                <a:gridCol w="6667171">
                  <a:extLst>
                    <a:ext uri="{9D8B030D-6E8A-4147-A177-3AD203B41FA5}">
                      <a16:colId xmlns:a16="http://schemas.microsoft.com/office/drawing/2014/main" val="3995660906"/>
                    </a:ext>
                  </a:extLst>
                </a:gridCol>
              </a:tblGrid>
              <a:tr h="381000">
                <a:tc gridSpan="3">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	</a:t>
                      </a:r>
                      <a:r>
                        <a:rPr lang="en-US" sz="1400" b="1" dirty="0">
                          <a:effectLst/>
                          <a:latin typeface="+mn-lt"/>
                          <a:ea typeface="Calibri" panose="020F0502020204030204" pitchFamily="34" charset="0"/>
                          <a:cs typeface="Calibri" panose="020F0502020204030204" pitchFamily="34" charset="0"/>
                        </a:rPr>
                        <a:t>Recommendations for Anomalous Coronary Artery Arising From the PA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0534471"/>
                  </a:ext>
                </a:extLst>
              </a:tr>
              <a:tr h="254841">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COR</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LOE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Calibri" panose="020F0502020204030204" pitchFamily="34" charset="0"/>
                        </a:rPr>
                        <a:t>Recommendations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229424"/>
                  </a:ext>
                </a:extLst>
              </a:tr>
              <a:tr h="254841">
                <a:tc gridSpan="3">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Therapeutic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4186217"/>
                  </a:ext>
                </a:extLst>
              </a:tr>
              <a:tr h="533400">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B-NR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is recommended for anomalous left coronary artery from the PA.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045309"/>
                  </a:ext>
                </a:extLst>
              </a:tr>
              <a:tr h="81195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In a symptomatic adult with anomalous right coronary artery from the PA with symptoms attributed to the anomalous coronary, surgery is recommended.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364618"/>
                  </a:ext>
                </a:extLst>
              </a:tr>
              <a:tr h="811959">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IIa</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1400" b="1">
                          <a:effectLst/>
                          <a:latin typeface="+mn-lt"/>
                          <a:ea typeface="Calibri" panose="020F0502020204030204" pitchFamily="34" charset="0"/>
                          <a:cs typeface="Calibri" panose="020F0502020204030204" pitchFamily="34" charset="0"/>
                        </a:rPr>
                        <a:t>C-EO</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just">
                        <a:lnSpc>
                          <a:spcPct val="115000"/>
                        </a:lnSpc>
                        <a:spcBef>
                          <a:spcPts val="0"/>
                        </a:spcBef>
                        <a:spcAft>
                          <a:spcPts val="0"/>
                        </a:spcAft>
                        <a:buFont typeface="+mj-lt"/>
                        <a:buNone/>
                      </a:pPr>
                      <a:r>
                        <a:rPr lang="en-US" sz="1400" b="1" dirty="0">
                          <a:effectLst/>
                          <a:latin typeface="+mn-lt"/>
                          <a:ea typeface="Calibri" panose="020F0502020204030204" pitchFamily="34" charset="0"/>
                          <a:cs typeface="Calibri" panose="020F0502020204030204" pitchFamily="34" charset="0"/>
                        </a:rPr>
                        <a:t>Surgery for anomalous right coronary artery from the PA is reasonable in an asymptomatic adult with ventricular dysfunction or with myocardial ischemia attributed to anomalous right coronary artery from the PA.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095887"/>
                  </a:ext>
                </a:extLst>
              </a:tr>
            </a:tbl>
          </a:graphicData>
        </a:graphic>
      </p:graphicFrame>
    </p:spTree>
    <p:extLst>
      <p:ext uri="{BB962C8B-B14F-4D97-AF65-F5344CB8AC3E}">
        <p14:creationId xmlns:p14="http://schemas.microsoft.com/office/powerpoint/2010/main" val="852755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0" ma:contentTypeDescription="Create a new document." ma:contentTypeScope="" ma:versionID="a7dd0d92c92007002c7f6ae141c96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47714A-BA16-45F5-88EA-93ED0309FC2C}">
  <ds:schemaRefs>
    <ds:schemaRef ds:uri="http://schemas.microsoft.com/sharepoint/v3/contenttype/forms"/>
  </ds:schemaRefs>
</ds:datastoreItem>
</file>

<file path=customXml/itemProps2.xml><?xml version="1.0" encoding="utf-8"?>
<ds:datastoreItem xmlns:ds="http://schemas.openxmlformats.org/officeDocument/2006/customXml" ds:itemID="{8C472551-E000-4538-B665-03A0D51B2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032F11-2F0E-4DBF-826A-E0DCF73280C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32068</TotalTime>
  <Words>7387</Words>
  <Application>Microsoft Office PowerPoint</Application>
  <PresentationFormat>On-screen Show (4:3)</PresentationFormat>
  <Paragraphs>1046</Paragraphs>
  <Slides>91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MS PGothic</vt:lpstr>
      <vt:lpstr>MS PGothic</vt:lpstr>
      <vt:lpstr>Arial</vt:lpstr>
      <vt:lpstr>Arial Unicode MS</vt:lpstr>
      <vt:lpstr>Calibri</vt:lpstr>
      <vt:lpstr>Geneva</vt:lpstr>
      <vt:lpstr>Symbol</vt:lpstr>
      <vt:lpstr>Times New Roman</vt:lpstr>
      <vt:lpstr>Default Design</vt:lpstr>
      <vt:lpstr>2018 AHA/ACC Guideline for the Management of Adults With Congenital Heart Disease (ACHD)</vt:lpstr>
      <vt:lpstr>Publication Information</vt:lpstr>
      <vt:lpstr>PowerPoint Presentation</vt:lpstr>
      <vt:lpstr>PowerPoint Presentation</vt:lpstr>
      <vt:lpstr>Systematic Reviews on ACHD </vt:lpstr>
      <vt:lpstr>ACHD AP CLASSIFICATION (CHD Anatomy + Physiological Stage = ACHD AP Classification) </vt:lpstr>
      <vt:lpstr>ACHD AP CLASSIFICATION</vt:lpstr>
      <vt:lpstr>ACHD AP CLASSIFICATION</vt:lpstr>
      <vt:lpstr>ACHD AP CLASSIFICATION</vt:lpstr>
      <vt:lpstr>ACHD AP CLASSIFICATION</vt:lpstr>
      <vt:lpstr>PowerPoint Presentation</vt:lpstr>
      <vt:lpstr>Access to Care</vt:lpstr>
      <vt:lpstr>PowerPoint Presentation</vt:lpstr>
      <vt:lpstr>Delivery of Care</vt:lpstr>
      <vt:lpstr>PowerPoint Presentation</vt:lpstr>
      <vt:lpstr>Electrocardiogram </vt:lpstr>
      <vt:lpstr>Ionizing Radiation principles</vt:lpstr>
      <vt:lpstr>Echocardiography</vt:lpstr>
      <vt:lpstr>CMR Imaging</vt:lpstr>
      <vt:lpstr>Cardiac Computed Tomography</vt:lpstr>
      <vt:lpstr>Cardiac Catheterization</vt:lpstr>
      <vt:lpstr>Exercise Testing</vt:lpstr>
      <vt:lpstr>PowerPoint Presentation</vt:lpstr>
      <vt:lpstr>Transition Education</vt:lpstr>
      <vt:lpstr>PowerPoint Presentation</vt:lpstr>
      <vt:lpstr>Exercise and Sports</vt:lpstr>
      <vt:lpstr>PowerPoint Presentation</vt:lpstr>
      <vt:lpstr>Mental Health and Neurodevelopmental Issues</vt:lpstr>
      <vt:lpstr>PowerPoint Presentation</vt:lpstr>
      <vt:lpstr>Concomitant Syndromes</vt:lpstr>
      <vt:lpstr>PowerPoint Presentation</vt:lpstr>
      <vt:lpstr>Noncardiac Medical Issues</vt:lpstr>
      <vt:lpstr>PowerPoint Presentation</vt:lpstr>
      <vt:lpstr>Noncardiac Surgery</vt:lpstr>
      <vt:lpstr>PowerPoint Presentation</vt:lpstr>
      <vt:lpstr>Pregnancy</vt:lpstr>
      <vt:lpstr>Pregnancy</vt:lpstr>
      <vt:lpstr>Contraception</vt:lpstr>
      <vt:lpstr>PowerPoint Presentation</vt:lpstr>
      <vt:lpstr>Heart Failure</vt:lpstr>
      <vt:lpstr>PowerPoint Presentation</vt:lpstr>
      <vt:lpstr>Palliative Care</vt:lpstr>
      <vt:lpstr>PowerPoint Presentation</vt:lpstr>
      <vt:lpstr>Atrial Septal Defect</vt:lpstr>
      <vt:lpstr>Atrial Septal Defect</vt:lpstr>
      <vt:lpstr>Atrial Septal Defect</vt:lpstr>
      <vt:lpstr>Secundum ASD</vt:lpstr>
      <vt:lpstr>Anomalous Pulmonary Venous Connections</vt:lpstr>
      <vt:lpstr>Anomalous Pulmonary Venous Connections</vt:lpstr>
      <vt:lpstr>Ventricular Septal Defect</vt:lpstr>
      <vt:lpstr>Hemodynamically Significant Ventricular Level Shunt</vt:lpstr>
      <vt:lpstr>Atrioventricular Septal Defect</vt:lpstr>
      <vt:lpstr>Patent Ductus Arteriosus</vt:lpstr>
      <vt:lpstr>PowerPoint Presentation</vt:lpstr>
      <vt:lpstr>Cor Triatriatum</vt:lpstr>
      <vt:lpstr>Congenital Mitral Stenosis</vt:lpstr>
      <vt:lpstr>Subaortic Stenosis</vt:lpstr>
      <vt:lpstr>Congenital Valvular Aortic Stenosis</vt:lpstr>
      <vt:lpstr>Turner Syndrome</vt:lpstr>
      <vt:lpstr>Coarctation of the Aorta</vt:lpstr>
      <vt:lpstr>PowerPoint Presentation</vt:lpstr>
      <vt:lpstr>Valvular Pulmonary Stenosis</vt:lpstr>
      <vt:lpstr>Isolated PR After Repair of PS</vt:lpstr>
      <vt:lpstr>Isolated PR After Repair of PS </vt:lpstr>
      <vt:lpstr>Branch and Peripheral Pulmonary Stenosis</vt:lpstr>
      <vt:lpstr>Double-Chambered Right Ventricle</vt:lpstr>
      <vt:lpstr>Ebstein Anomaly</vt:lpstr>
      <vt:lpstr>Ebstein Anomaly</vt:lpstr>
      <vt:lpstr>Tetralogy of Fallot</vt:lpstr>
      <vt:lpstr>Tetralogy of Fallot</vt:lpstr>
      <vt:lpstr>PowerPoint Presentation</vt:lpstr>
      <vt:lpstr>PowerPoint Presentation</vt:lpstr>
      <vt:lpstr>Right Ventricle–to-Pulmonary Artery Conduit</vt:lpstr>
      <vt:lpstr>Right Ventricle–to-Pulmonary Artery Conduit</vt:lpstr>
      <vt:lpstr>PowerPoint Presentation</vt:lpstr>
      <vt:lpstr>Transposition of the Great Arteries With Atrial Switch</vt:lpstr>
      <vt:lpstr>Transposition of the Great Arteries With Arterial Switch</vt:lpstr>
      <vt:lpstr>Transposition of the Great Arteries With Arterial Switch</vt:lpstr>
      <vt:lpstr>Congenitally Corrected Transposition of the Great Arteries</vt:lpstr>
      <vt:lpstr>PowerPoint Presentation</vt:lpstr>
      <vt:lpstr>Fontan Palliation of Single Ventricle Physiology (Including Tricuspid Atresia and Double Inlet Left Ventricle)</vt:lpstr>
      <vt:lpstr>Fontan Palliation of Single Ventricle Physiology (Including Tricuspid Atresia and Double Inlet Left Ventricle)</vt:lpstr>
      <vt:lpstr>Fontan Palliation of Single Ventricle Physiology (Including Tricuspid Atresia and Double Inlet Left Ventricle)</vt:lpstr>
      <vt:lpstr>PowerPoint Presentation</vt:lpstr>
      <vt:lpstr>Severe PAH</vt:lpstr>
      <vt:lpstr>Eisenmenger Syndrome</vt:lpstr>
      <vt:lpstr>PowerPoint Presentation</vt:lpstr>
      <vt:lpstr>Anomalous Coronary Artery Evaluation</vt:lpstr>
      <vt:lpstr>Anomalous Aortic Origin of Coronary Artery</vt:lpstr>
      <vt:lpstr>Anomalous Aortic origin of the Coronary Artery</vt:lpstr>
      <vt:lpstr>Anomalous Coronary Artery Arising From the PA</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 strass</dc:creator>
  <cp:lastModifiedBy>Morgane Cibotti-Sun</cp:lastModifiedBy>
  <cp:revision>506</cp:revision>
  <dcterms:created xsi:type="dcterms:W3CDTF">2011-09-07T13:24:22Z</dcterms:created>
  <dcterms:modified xsi:type="dcterms:W3CDTF">2018-08-14T12:54:04Z</dcterms:modified>
</cp:coreProperties>
</file>